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685" r:id="rId3"/>
    <p:sldId id="686" r:id="rId4"/>
    <p:sldId id="659" r:id="rId5"/>
    <p:sldId id="681" r:id="rId6"/>
    <p:sldId id="683" r:id="rId7"/>
    <p:sldId id="687" r:id="rId8"/>
    <p:sldId id="690" r:id="rId9"/>
    <p:sldId id="688" r:id="rId10"/>
    <p:sldId id="68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85"/>
            <p14:sldId id="686"/>
            <p14:sldId id="659"/>
            <p14:sldId id="681"/>
            <p14:sldId id="683"/>
            <p14:sldId id="687"/>
            <p14:sldId id="690"/>
            <p14:sldId id="688"/>
            <p14:sldId id="68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0F8"/>
    <a:srgbClr val="F6C6F6"/>
    <a:srgbClr val="BA1CBA"/>
    <a:srgbClr val="2F3242"/>
    <a:srgbClr val="C6109F"/>
    <a:srgbClr val="00B050"/>
    <a:srgbClr val="FF3131"/>
    <a:srgbClr val="295FFF"/>
    <a:srgbClr val="0D0D0D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Дії з </a:t>
          </a:r>
          <a:r>
            <a:rPr lang="uk-UA" sz="3200" b="1" dirty="0" err="1" smtClean="0">
              <a:solidFill>
                <a:schemeClr val="bg1"/>
              </a:solidFill>
            </a:rPr>
            <a:t>іменова</a:t>
          </a:r>
          <a:r>
            <a:rPr lang="uk-UA" sz="3200" b="1" dirty="0" smtClean="0">
              <a:solidFill>
                <a:schemeClr val="bg1"/>
              </a:solidFill>
            </a:rPr>
            <a:t>-ними числами</a:t>
          </a: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Обчислення виразів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52D6595F-021C-462C-9322-B66FD13465B4}">
      <dgm:prSet/>
      <dgm:spPr/>
      <dgm:t>
        <a:bodyPr/>
        <a:lstStyle/>
        <a:p>
          <a:r>
            <a:rPr lang="uk-UA" b="1" dirty="0" err="1" smtClean="0"/>
            <a:t>Розв’язува-ння</a:t>
          </a:r>
          <a:r>
            <a:rPr lang="uk-UA" b="1" dirty="0" smtClean="0"/>
            <a:t> задач на знаходження суми трьох доданків </a:t>
          </a:r>
          <a:endParaRPr lang="ru-RU" b="1" dirty="0"/>
        </a:p>
      </dgm:t>
    </dgm:pt>
    <dgm:pt modelId="{8BDE2B51-6B2F-4631-874D-D50B1A16BFCB}" type="parTrans" cxnId="{F82D60EB-C43E-4889-A464-30A5D8C30AA1}">
      <dgm:prSet/>
      <dgm:spPr/>
      <dgm:t>
        <a:bodyPr/>
        <a:lstStyle/>
        <a:p>
          <a:endParaRPr lang="ru-RU"/>
        </a:p>
      </dgm:t>
    </dgm:pt>
    <dgm:pt modelId="{E43FAA2C-810C-4CD2-9331-5D4A00770770}" type="sibTrans" cxnId="{F82D60EB-C43E-4889-A464-30A5D8C30AA1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5314" custLinFactNeighborX="49040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90558" custLinFactX="81431" custLinFactNeighborX="1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74B25163-4895-40AC-9024-595BFDBFC9D3}" type="pres">
      <dgm:prSet presAssocID="{864805AA-88F6-4A3C-93F4-4B09AB422F89}" presName="node" presStyleLbl="node1" presStyleIdx="2" presStyleCnt="4" custScaleX="83767" custLinFactX="-90793" custLinFactNeighborX="-1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57C14-4867-4AC4-8289-9DFD8944CDAE}" type="pres">
      <dgm:prSet presAssocID="{A492715F-516D-4451-A8F1-CD5252CC1F5D}" presName="sibTrans" presStyleCnt="0"/>
      <dgm:spPr/>
    </dgm:pt>
    <dgm:pt modelId="{6C6A65E1-48FE-40F2-991F-CBC387F92B2D}" type="pres">
      <dgm:prSet presAssocID="{52D6595F-021C-462C-9322-B66FD13465B4}" presName="node" presStyleLbl="node1" presStyleIdx="3" presStyleCnt="4" custLinFactNeighborX="-54691" custLinFactNeighborY="-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A5D12-5030-46FB-9990-1EBB2608935A}" type="presOf" srcId="{289AA968-9F58-4A6E-B11C-582CA574AD65}" destId="{6408D3F1-0C0E-4F5D-B5D5-053E6D4B4C50}" srcOrd="0" destOrd="0" presId="urn:microsoft.com/office/officeart/2005/8/layout/hList6"/>
    <dgm:cxn modelId="{5755B53D-0833-4A6A-90FF-D79F8DBCE4AC}" type="presOf" srcId="{52D6595F-021C-462C-9322-B66FD13465B4}" destId="{6C6A65E1-48FE-40F2-991F-CBC387F92B2D}" srcOrd="0" destOrd="0" presId="urn:microsoft.com/office/officeart/2005/8/layout/hList6"/>
    <dgm:cxn modelId="{36EE06CB-6F9A-456D-8285-0C0B33F85E03}" srcId="{289AA968-9F58-4A6E-B11C-582CA574AD65}" destId="{864805AA-88F6-4A3C-93F4-4B09AB422F89}" srcOrd="2" destOrd="0" parTransId="{378242A1-173F-473A-BC39-914572792538}" sibTransId="{A492715F-516D-4451-A8F1-CD5252CC1F5D}"/>
    <dgm:cxn modelId="{F82D60EB-C43E-4889-A464-30A5D8C30AA1}" srcId="{289AA968-9F58-4A6E-B11C-582CA574AD65}" destId="{52D6595F-021C-462C-9322-B66FD13465B4}" srcOrd="3" destOrd="0" parTransId="{8BDE2B51-6B2F-4631-874D-D50B1A16BFCB}" sibTransId="{E43FAA2C-810C-4CD2-9331-5D4A00770770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FE96DC02-1018-4349-A474-BC9F51AECDBD}" type="presOf" srcId="{6EE47331-2253-406E-9CB5-953C9128E5FC}" destId="{783C5BBC-E083-4F12-B4A9-616A8F9530EC}" srcOrd="0" destOrd="0" presId="urn:microsoft.com/office/officeart/2005/8/layout/hList6"/>
    <dgm:cxn modelId="{EB720E33-DEBA-4B9A-B61F-41EAD79549F4}" type="presOf" srcId="{864805AA-88F6-4A3C-93F4-4B09AB422F89}" destId="{74B25163-4895-40AC-9024-595BFDBFC9D3}" srcOrd="0" destOrd="0" presId="urn:microsoft.com/office/officeart/2005/8/layout/hList6"/>
    <dgm:cxn modelId="{9DD5CEA2-3F05-41E0-9349-427490A501F1}" type="presOf" srcId="{17FCBCD0-5166-44EF-A995-697AB50FC98B}" destId="{8C93B566-6306-40C5-A3D5-B84E788E517B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DDB70251-6E0E-40F7-BA5F-B1BEF5835D88}" type="presParOf" srcId="{6408D3F1-0C0E-4F5D-B5D5-053E6D4B4C50}" destId="{783C5BBC-E083-4F12-B4A9-616A8F9530EC}" srcOrd="0" destOrd="0" presId="urn:microsoft.com/office/officeart/2005/8/layout/hList6"/>
    <dgm:cxn modelId="{889AF986-B84A-4D00-8B01-978497831D8B}" type="presParOf" srcId="{6408D3F1-0C0E-4F5D-B5D5-053E6D4B4C50}" destId="{903EF99B-E600-4B60-96C8-658D7EF2F880}" srcOrd="1" destOrd="0" presId="urn:microsoft.com/office/officeart/2005/8/layout/hList6"/>
    <dgm:cxn modelId="{9C063741-E2CE-403E-A016-6DB3BBB885CD}" type="presParOf" srcId="{6408D3F1-0C0E-4F5D-B5D5-053E6D4B4C50}" destId="{8C93B566-6306-40C5-A3D5-B84E788E517B}" srcOrd="2" destOrd="0" presId="urn:microsoft.com/office/officeart/2005/8/layout/hList6"/>
    <dgm:cxn modelId="{51644704-AADE-4330-9438-53DD8D442D47}" type="presParOf" srcId="{6408D3F1-0C0E-4F5D-B5D5-053E6D4B4C50}" destId="{B4E8D5E2-E5AE-41CC-80D3-5A0016AFADCC}" srcOrd="3" destOrd="0" presId="urn:microsoft.com/office/officeart/2005/8/layout/hList6"/>
    <dgm:cxn modelId="{3BEAE9A7-0B6F-41BB-9591-D29FB36D6369}" type="presParOf" srcId="{6408D3F1-0C0E-4F5D-B5D5-053E6D4B4C50}" destId="{74B25163-4895-40AC-9024-595BFDBFC9D3}" srcOrd="4" destOrd="0" presId="urn:microsoft.com/office/officeart/2005/8/layout/hList6"/>
    <dgm:cxn modelId="{A8D07217-4F54-4DBA-899C-F297ECB9895C}" type="presParOf" srcId="{6408D3F1-0C0E-4F5D-B5D5-053E6D4B4C50}" destId="{EE657C14-4867-4AC4-8289-9DFD8944CDAE}" srcOrd="5" destOrd="0" presId="urn:microsoft.com/office/officeart/2005/8/layout/hList6"/>
    <dgm:cxn modelId="{618F10B9-10B5-4DB7-945E-8D97AEB41888}" type="presParOf" srcId="{6408D3F1-0C0E-4F5D-B5D5-053E6D4B4C50}" destId="{6C6A65E1-48FE-40F2-991F-CBC387F92B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935726" y="1045513"/>
          <a:ext cx="4272497" cy="218147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109787" y="854499"/>
        <a:ext cx="2181470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4153105" y="824742"/>
          <a:ext cx="4272497" cy="2623012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4763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</a:t>
          </a:r>
          <a:endParaRPr lang="ru-RU" sz="3200" kern="1200" dirty="0"/>
        </a:p>
      </dsp:txBody>
      <dsp:txXfrm rot="5400000">
        <a:off x="4977848" y="854498"/>
        <a:ext cx="2623012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1472061" y="923092"/>
          <a:ext cx="4272497" cy="2426311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Дії з </a:t>
          </a:r>
          <a:r>
            <a:rPr lang="uk-UA" sz="3200" b="1" kern="1200" dirty="0" err="1" smtClean="0">
              <a:solidFill>
                <a:schemeClr val="bg1"/>
              </a:solidFill>
            </a:rPr>
            <a:t>іменова</a:t>
          </a:r>
          <a:r>
            <a:rPr lang="uk-UA" sz="3200" b="1" kern="1200" dirty="0" smtClean="0">
              <a:solidFill>
                <a:schemeClr val="bg1"/>
              </a:solidFill>
            </a:rPr>
            <a:t>-ними числами</a:t>
          </a:r>
        </a:p>
      </dsp:txBody>
      <dsp:txXfrm rot="5400000">
        <a:off x="2395154" y="854498"/>
        <a:ext cx="2426311" cy="2563499"/>
      </dsp:txXfrm>
    </dsp:sp>
    <dsp:sp modelId="{6C6A65E1-48FE-40F2-991F-CBC387F92B2D}">
      <dsp:nvSpPr>
        <dsp:cNvPr id="0" name=""/>
        <dsp:cNvSpPr/>
      </dsp:nvSpPr>
      <dsp:spPr>
        <a:xfrm rot="16200000">
          <a:off x="7078951" y="687998"/>
          <a:ext cx="4272497" cy="289650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763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на знаходження суми трьох доданків </a:t>
          </a:r>
          <a:endParaRPr lang="ru-RU" sz="3200" b="1" kern="1200" dirty="0"/>
        </a:p>
      </dsp:txBody>
      <dsp:txXfrm rot="5400000">
        <a:off x="7766950" y="854498"/>
        <a:ext cx="2896500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6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0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6.jpeg"/><Relationship Id="rId4" Type="http://schemas.openxmlformats.org/officeDocument/2006/relationships/image" Target="../media/image14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1639" y="4119106"/>
            <a:ext cx="9722302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Додавання і віднімання двоцифрових </a:t>
            </a:r>
            <a:r>
              <a:rPr lang="uk-UA" sz="4400" b="1" dirty="0" smtClean="0">
                <a:solidFill>
                  <a:srgbClr val="7030A0"/>
                </a:solidFill>
              </a:rPr>
              <a:t>чисел з переходом через десяток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168664D-2F17-44CF-8B88-C7FA152FE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39" y="1149388"/>
            <a:ext cx="2495550" cy="262137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768349" y="1149388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54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404257" y="476672"/>
            <a:ext cx="9133115" cy="72008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2444" y="1323081"/>
            <a:ext cx="8458200" cy="66900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err="1" smtClean="0">
                <a:solidFill>
                  <a:srgbClr val="7030A0"/>
                </a:solidFill>
              </a:rPr>
              <a:t>смайл</a:t>
            </a:r>
            <a:r>
              <a:rPr lang="uk-UA" sz="2400" b="1" dirty="0" smtClean="0">
                <a:solidFill>
                  <a:srgbClr val="7030A0"/>
                </a:solidFill>
              </a:rPr>
              <a:t>, яким визначиш </a:t>
            </a:r>
            <a:r>
              <a:rPr lang="uk-UA" sz="2400" b="1" smtClean="0">
                <a:solidFill>
                  <a:srgbClr val="7030A0"/>
                </a:solidFill>
              </a:rPr>
              <a:t>свої емоції </a:t>
            </a:r>
            <a:r>
              <a:rPr lang="uk-UA" sz="2400" b="1" dirty="0" smtClean="0">
                <a:solidFill>
                  <a:srgbClr val="7030A0"/>
                </a:solidFill>
              </a:rPr>
              <a:t>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92319" y="4609944"/>
            <a:ext cx="250371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Замріяне очікування кінця уроку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5486" y="4649243"/>
            <a:ext cx="2231572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785" y="462191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2240530"/>
            <a:ext cx="2718111" cy="21058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09" y="2240529"/>
            <a:ext cx="2473815" cy="21058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5485" y="2291976"/>
            <a:ext cx="2231571" cy="21058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00" y="2291976"/>
            <a:ext cx="2105845" cy="210584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7559" y="464924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35463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2" y="1709872"/>
            <a:ext cx="2867532" cy="3340562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960831" y="532254"/>
            <a:ext cx="4375525" cy="637412"/>
          </a:xfr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altLang="ru-RU" sz="4000" b="1" dirty="0" smtClean="0">
                <a:solidFill>
                  <a:srgbClr val="7030A0"/>
                </a:solidFill>
                <a:latin typeface="+mn-lt"/>
              </a:rPr>
              <a:t>Барометр настрою</a:t>
            </a:r>
            <a:endParaRPr lang="ru-RU" altLang="ru-RU" sz="4000" dirty="0" smtClean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79" y="1357274"/>
            <a:ext cx="3869246" cy="484333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7960" y="1456484"/>
            <a:ext cx="5203390" cy="30469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Сіли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рівно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err="1">
                <a:solidFill>
                  <a:srgbClr val="7030A0"/>
                </a:solidFill>
              </a:rPr>
              <a:t>озирнулись</a:t>
            </a:r>
            <a:r>
              <a:rPr lang="ru-RU" sz="3200" b="1" dirty="0">
                <a:solidFill>
                  <a:srgbClr val="7030A0"/>
                </a:solidFill>
              </a:rPr>
              <a:t>,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Один одному </a:t>
            </a:r>
            <a:r>
              <a:rPr lang="ru-RU" sz="3200" b="1" dirty="0" err="1">
                <a:solidFill>
                  <a:srgbClr val="7030A0"/>
                </a:solidFill>
              </a:rPr>
              <a:t>всміхнулись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Якщо</a:t>
            </a:r>
            <a:r>
              <a:rPr lang="ru-RU" sz="3200" b="1" dirty="0">
                <a:solidFill>
                  <a:srgbClr val="7030A0"/>
                </a:solidFill>
              </a:rPr>
              <a:t> добре </a:t>
            </a:r>
            <a:r>
              <a:rPr lang="ru-RU" sz="3200" b="1" dirty="0" err="1">
                <a:solidFill>
                  <a:srgbClr val="7030A0"/>
                </a:solidFill>
              </a:rPr>
              <a:t>працювати</a:t>
            </a:r>
            <a:r>
              <a:rPr lang="ru-RU" sz="3200" b="1" dirty="0">
                <a:solidFill>
                  <a:srgbClr val="7030A0"/>
                </a:solidFill>
              </a:rPr>
              <a:t> –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Вийдуть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гарні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результати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Тож</a:t>
            </a:r>
            <a:r>
              <a:rPr lang="ru-RU" sz="3200" b="1" dirty="0">
                <a:solidFill>
                  <a:srgbClr val="7030A0"/>
                </a:solidFill>
              </a:rPr>
              <a:t> не </a:t>
            </a:r>
            <a:r>
              <a:rPr lang="ru-RU" sz="3200" b="1" dirty="0" err="1">
                <a:solidFill>
                  <a:srgbClr val="7030A0"/>
                </a:solidFill>
              </a:rPr>
              <a:t>гаємо</a:t>
            </a:r>
            <a:r>
              <a:rPr lang="ru-RU" sz="3200" b="1" dirty="0">
                <a:solidFill>
                  <a:srgbClr val="7030A0"/>
                </a:solidFill>
              </a:rPr>
              <a:t> ми час,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Бо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знання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чекають</a:t>
            </a:r>
            <a:r>
              <a:rPr lang="ru-RU" sz="3200" b="1" dirty="0">
                <a:solidFill>
                  <a:srgbClr val="7030A0"/>
                </a:solidFill>
              </a:rPr>
              <a:t> нас!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4105" y="617346"/>
            <a:ext cx="5571100" cy="739928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5433" y="4802816"/>
            <a:ext cx="4208444" cy="139779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Розглянь </a:t>
            </a:r>
            <a:r>
              <a:rPr lang="uk-UA" sz="2800" b="1" dirty="0" err="1" smtClean="0">
                <a:solidFill>
                  <a:srgbClr val="7030A0"/>
                </a:solidFill>
              </a:rPr>
              <a:t>смайли</a:t>
            </a:r>
            <a:r>
              <a:rPr lang="uk-UA" sz="2800" b="1" dirty="0" smtClean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Який з них відображає твій настрій?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66274401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1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2987" y="562376"/>
            <a:ext cx="10144241" cy="79833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Допоможи </a:t>
            </a:r>
            <a:r>
              <a:rPr lang="uk-UA" sz="3600" b="1" dirty="0" smtClean="0">
                <a:solidFill>
                  <a:schemeClr val="bg1"/>
                </a:solidFill>
              </a:rPr>
              <a:t>синичкам </a:t>
            </a:r>
            <a:r>
              <a:rPr lang="uk-UA" sz="3600" b="1" dirty="0">
                <a:solidFill>
                  <a:schemeClr val="bg1"/>
                </a:solidFill>
              </a:rPr>
              <a:t>дістатися годівнички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10FB5E20-D2FB-4C12-92BC-B6370E477DF0}"/>
              </a:ext>
            </a:extLst>
          </p:cNvPr>
          <p:cNvSpPr/>
          <p:nvPr/>
        </p:nvSpPr>
        <p:spPr>
          <a:xfrm>
            <a:off x="2952000" y="1764177"/>
            <a:ext cx="1104418" cy="11044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19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FAA6FCF6-FCAF-4F9B-94E0-7BBC67CB9353}"/>
              </a:ext>
            </a:extLst>
          </p:cNvPr>
          <p:cNvSpPr/>
          <p:nvPr/>
        </p:nvSpPr>
        <p:spPr>
          <a:xfrm>
            <a:off x="5134746" y="2458106"/>
            <a:ext cx="1104418" cy="1104418"/>
          </a:xfrm>
          <a:prstGeom prst="ellipse">
            <a:avLst/>
          </a:prstGeom>
          <a:solidFill>
            <a:srgbClr val="BA1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FFFF00"/>
                </a:solidFill>
              </a:rPr>
              <a:t>+2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AE3D32F0-67D5-4400-9AEC-81DC002A4BE0}"/>
              </a:ext>
            </a:extLst>
          </p:cNvPr>
          <p:cNvSpPr/>
          <p:nvPr/>
        </p:nvSpPr>
        <p:spPr>
          <a:xfrm>
            <a:off x="7772882" y="1456402"/>
            <a:ext cx="1409218" cy="1409218"/>
          </a:xfrm>
          <a:prstGeom prst="ellipse">
            <a:avLst/>
          </a:prstGeom>
          <a:solidFill>
            <a:srgbClr val="29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+18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F13EA66C-0DDC-4D69-994E-580560CA2F61}"/>
              </a:ext>
            </a:extLst>
          </p:cNvPr>
          <p:cNvSpPr/>
          <p:nvPr/>
        </p:nvSpPr>
        <p:spPr>
          <a:xfrm>
            <a:off x="9798320" y="2803940"/>
            <a:ext cx="1409218" cy="1409218"/>
          </a:xfrm>
          <a:prstGeom prst="ellipse">
            <a:avLst/>
          </a:prstGeom>
          <a:solidFill>
            <a:srgbClr val="FF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-20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1BDD1D8C-C47C-44D2-8512-800925E8CCC6}"/>
              </a:ext>
            </a:extLst>
          </p:cNvPr>
          <p:cNvSpPr/>
          <p:nvPr/>
        </p:nvSpPr>
        <p:spPr>
          <a:xfrm>
            <a:off x="6570039" y="4053630"/>
            <a:ext cx="1409218" cy="140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+21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FC25FE76-9274-4169-9E9E-9120990FE931}"/>
              </a:ext>
            </a:extLst>
          </p:cNvPr>
          <p:cNvSpPr/>
          <p:nvPr/>
        </p:nvSpPr>
        <p:spPr>
          <a:xfrm>
            <a:off x="3784269" y="4358430"/>
            <a:ext cx="1104417" cy="110441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2F3242"/>
                </a:solidFill>
              </a:rPr>
              <a:t>-6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0DDBB816-8E31-4213-A016-6D47E6C0A09C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3997596" y="2296368"/>
            <a:ext cx="1137150" cy="71394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41587A2D-A16F-480B-A6C8-B584EB925665}"/>
              </a:ext>
            </a:extLst>
          </p:cNvPr>
          <p:cNvCxnSpPr>
            <a:cxnSpLocks/>
            <a:stCxn id="29" idx="6"/>
          </p:cNvCxnSpPr>
          <p:nvPr/>
        </p:nvCxnSpPr>
        <p:spPr>
          <a:xfrm flipV="1">
            <a:off x="6239164" y="2231208"/>
            <a:ext cx="1693207" cy="77910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8845B4-C7CB-49B2-BB9F-B8C3D3F4BCC2}"/>
              </a:ext>
            </a:extLst>
          </p:cNvPr>
          <p:cNvSpPr txBox="1"/>
          <p:nvPr/>
        </p:nvSpPr>
        <p:spPr>
          <a:xfrm>
            <a:off x="6423150" y="1735651"/>
            <a:ext cx="796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C00000"/>
                </a:solidFill>
              </a:rPr>
              <a:t>21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5F31C57A-B523-4D60-8562-ECDB65F0E668}"/>
              </a:ext>
            </a:extLst>
          </p:cNvPr>
          <p:cNvCxnSpPr>
            <a:cxnSpLocks/>
            <a:stCxn id="32" idx="5"/>
            <a:endCxn id="38" idx="1"/>
          </p:cNvCxnSpPr>
          <p:nvPr/>
        </p:nvCxnSpPr>
        <p:spPr>
          <a:xfrm>
            <a:off x="8975725" y="2659245"/>
            <a:ext cx="1028970" cy="35107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xmlns="" id="{9DA67B20-8C54-4A42-A073-D67D17637516}"/>
              </a:ext>
            </a:extLst>
          </p:cNvPr>
          <p:cNvCxnSpPr>
            <a:cxnSpLocks/>
          </p:cNvCxnSpPr>
          <p:nvPr/>
        </p:nvCxnSpPr>
        <p:spPr>
          <a:xfrm flipH="1">
            <a:off x="7909272" y="3766711"/>
            <a:ext cx="1987955" cy="83688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xmlns="" id="{295E1DDC-C6A1-48F3-946D-F006A1902C0D}"/>
              </a:ext>
            </a:extLst>
          </p:cNvPr>
          <p:cNvCxnSpPr>
            <a:cxnSpLocks/>
            <a:stCxn id="40" idx="2"/>
            <a:endCxn id="42" idx="6"/>
          </p:cNvCxnSpPr>
          <p:nvPr/>
        </p:nvCxnSpPr>
        <p:spPr>
          <a:xfrm flipH="1">
            <a:off x="4888686" y="4758239"/>
            <a:ext cx="1681353" cy="1524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10B34EA8-4F54-4683-BBDE-E1E6952D2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" t="11726" r="6982" b="17220"/>
          <a:stretch/>
        </p:blipFill>
        <p:spPr>
          <a:xfrm>
            <a:off x="684000" y="1563876"/>
            <a:ext cx="2268000" cy="19035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C1887E0-DDD6-4021-A75C-F742F2EB2A38}"/>
              </a:ext>
            </a:extLst>
          </p:cNvPr>
          <p:cNvSpPr txBox="1"/>
          <p:nvPr/>
        </p:nvSpPr>
        <p:spPr>
          <a:xfrm>
            <a:off x="9400185" y="2130905"/>
            <a:ext cx="796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C00000"/>
                </a:solidFill>
              </a:rPr>
              <a:t>39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C1D7203-F0F3-41EF-BB44-4F2A74908F01}"/>
              </a:ext>
            </a:extLst>
          </p:cNvPr>
          <p:cNvSpPr txBox="1"/>
          <p:nvPr/>
        </p:nvSpPr>
        <p:spPr>
          <a:xfrm>
            <a:off x="8461616" y="3334574"/>
            <a:ext cx="796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C00000"/>
                </a:solidFill>
              </a:rPr>
              <a:t>19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70CC25B-00B7-4F43-B757-FEADD42544E5}"/>
              </a:ext>
            </a:extLst>
          </p:cNvPr>
          <p:cNvSpPr txBox="1"/>
          <p:nvPr/>
        </p:nvSpPr>
        <p:spPr>
          <a:xfrm>
            <a:off x="5449119" y="4104015"/>
            <a:ext cx="796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C00000"/>
                </a:solidFill>
              </a:rPr>
              <a:t>40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E2F053F-F8FF-410A-93A0-8FA23C1E3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7" t="7516" r="5714" b="3016"/>
          <a:stretch/>
        </p:blipFill>
        <p:spPr>
          <a:xfrm>
            <a:off x="684000" y="3786510"/>
            <a:ext cx="2268000" cy="244800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36A2313-7E00-45D9-8789-5AF91F462FBE}"/>
              </a:ext>
            </a:extLst>
          </p:cNvPr>
          <p:cNvSpPr txBox="1"/>
          <p:nvPr/>
        </p:nvSpPr>
        <p:spPr>
          <a:xfrm>
            <a:off x="2989811" y="4257031"/>
            <a:ext cx="796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C00000"/>
                </a:solidFill>
              </a:rPr>
              <a:t>34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4D5A309-D1A5-4CC9-8D1A-C2D836A2ED60}"/>
              </a:ext>
            </a:extLst>
          </p:cNvPr>
          <p:cNvSpPr txBox="1"/>
          <p:nvPr/>
        </p:nvSpPr>
        <p:spPr>
          <a:xfrm>
            <a:off x="8467503" y="4598907"/>
            <a:ext cx="3074384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всі двоцифрові числа, в складі яких є 1 одиниця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4D5A309-D1A5-4CC9-8D1A-C2D836A2ED60}"/>
              </a:ext>
            </a:extLst>
          </p:cNvPr>
          <p:cNvSpPr txBox="1"/>
          <p:nvPr/>
        </p:nvSpPr>
        <p:spPr>
          <a:xfrm>
            <a:off x="5955107" y="5799236"/>
            <a:ext cx="557090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11, 21, 31, 41, 51,61, 71, 81, 91.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8" grpId="0"/>
      <p:bldP spid="59" grpId="0"/>
      <p:bldP spid="60" grpId="0"/>
      <p:bldP spid="61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7828" y="718098"/>
            <a:ext cx="9538538" cy="65350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Виконай дії з іменованими числами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486" y="3223961"/>
            <a:ext cx="1814257" cy="307028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66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1713793" y="1636741"/>
            <a:ext cx="26298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15 кг – 8 кг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1713792" y="2358019"/>
            <a:ext cx="26298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70 кг – 30 кг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6261364" y="1632361"/>
            <a:ext cx="24821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25 л + 10 л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6243995" y="2337973"/>
            <a:ext cx="24821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27 м – 9 м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4138876" y="3236185"/>
            <a:ext cx="28191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 мм + 4 мм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4121507" y="3902569"/>
            <a:ext cx="28364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35 мм + 4 мм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4349537" y="1636741"/>
            <a:ext cx="11249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 кг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4365734" y="2337972"/>
            <a:ext cx="11087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40 кг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8743485" y="1636740"/>
            <a:ext cx="11249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35 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8716655" y="2337970"/>
            <a:ext cx="11740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18 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6957987" y="3223110"/>
            <a:ext cx="13241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мм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6957987" y="3902569"/>
            <a:ext cx="130793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39 мм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1" grpId="0" animBg="1"/>
      <p:bldP spid="92" grpId="0" animBg="1"/>
      <p:bldP spid="96" grpId="0" animBg="1"/>
      <p:bldP spid="101" grpId="0" animBg="1"/>
      <p:bldP spid="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877" r="57137" b="63342"/>
          <a:stretch/>
        </p:blipFill>
        <p:spPr>
          <a:xfrm>
            <a:off x="604570" y="1680065"/>
            <a:ext cx="9432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-23"/>
          <a:stretch/>
        </p:blipFill>
        <p:spPr>
          <a:xfrm>
            <a:off x="9620290" y="3589114"/>
            <a:ext cx="1704731" cy="263730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8938764" y="1691494"/>
            <a:ext cx="2386257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і обчисли вирази з дужками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851155" y="553880"/>
            <a:ext cx="10317588" cy="79727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</a:t>
            </a:r>
            <a:r>
              <a:rPr lang="uk-UA" sz="4000" b="1" dirty="0" smtClean="0">
                <a:solidFill>
                  <a:schemeClr val="bg1"/>
                </a:solidFill>
              </a:rPr>
              <a:t>№ 427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7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1323" y="2430264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3731" y="3157118"/>
            <a:ext cx="394062" cy="355057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0CEE368A-1424-4C93-B3A0-301DE40210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3948" y="2328835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1323" y="3927942"/>
            <a:ext cx="394062" cy="355057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0622FEAB-BC32-4B94-A593-549D99ABEB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36543" y="3816322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6B095580-B96C-434C-A400-4C31E8BC3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48957" y="2441778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A03E2B80-84CA-4355-851C-0F8CA4E7A7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74839" y="2326674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BDCD8E83-3678-4CDB-A835-1AF56F597E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84598" y="3068038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33C43704-78D0-4C88-94B0-E51841B9E1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4570" y="2325555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94657778-DFF8-4C4C-A353-6B3CFBCF8F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67828" y="2485204"/>
            <a:ext cx="440143" cy="288932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:a16="http://schemas.microsoft.com/office/drawing/2014/main" xmlns="" id="{681147BE-0928-4D53-A306-00BC4E9B39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15032" y="3071578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7A5C87BE-6598-4D85-99AE-A0AF1F1620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98190" y="3230524"/>
            <a:ext cx="440143" cy="28893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25E3AD10-9C0C-4ED9-9F6A-AF3A00B876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75202" y="4005128"/>
            <a:ext cx="440143" cy="28893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B243CB5-BDD8-4172-9E78-AEF81F6734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64510" y="3805300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07F5809C-24FD-4FA0-8E9C-FF18D6F32D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1323" y="4661787"/>
            <a:ext cx="394062" cy="35505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157FEE3E-6247-41E4-929B-ACEEA1F2A8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70618" y="4530005"/>
            <a:ext cx="690484" cy="55201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08C3425C-61F5-40C4-8520-7DF10ED889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038170" y="2396558"/>
            <a:ext cx="555762" cy="45268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F860B274-F3D7-41CB-B45F-DF1265C6D3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4570" y="4556458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D1F7A609-3D51-43C9-98BA-079D92663A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61540" y="3056750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1F25DA24-2917-41F6-9AA2-D74C14E03A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47753" y="2325670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B31ADC2B-5573-4DD1-8714-BAE75FA5F4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41021" y="3828224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A0AB833C-4EB3-464B-8137-A6A20131FB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126569" y="3046152"/>
            <a:ext cx="690484" cy="55201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BD8D6BD-22FB-4E68-9744-37DA444C75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820618" y="2408495"/>
            <a:ext cx="394062" cy="355057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8DB0185B-8309-49F0-8083-1476FD4FE2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126569" y="2296207"/>
            <a:ext cx="690484" cy="55201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40CA2BF7-5A3B-4480-AA58-06759252F7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823560" y="3879654"/>
            <a:ext cx="394062" cy="355057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7BCCF552-8364-4E37-BFF8-D62992317C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79322" y="3828223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5B5082E4-A205-4C53-A505-BDE25352E9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65609" y="3821641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1A9410C4-4FCC-404F-AA3D-D1CE0F449F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595485" y="3814018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0778B97D-70F7-4CC8-911F-883B6DAB81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30066" y="2333340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F3AAA436-690B-470E-A638-BB680041A9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835902" y="3168834"/>
            <a:ext cx="394062" cy="355057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364C643F-FC57-4008-85B8-F197E6AD4E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712313" y="2345839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6C8A0C4E-A230-42B3-9C9B-910DEAB4A2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78468" y="2328835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BD9C1DA2-325C-47BE-8267-53E48537F3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41016" y="3145475"/>
            <a:ext cx="555762" cy="45268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9940B705-5237-41BD-9915-1F8B4F1E2C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112233" y="3069634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7205E25F-60BE-4744-A9BC-7323D63F48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65609" y="3062534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B68C37FA-34F3-45B7-AE9C-C223FF15A9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3160697" y="3136425"/>
            <a:ext cx="555762" cy="452689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302FC56C-537A-47AC-B041-765C2DD8D4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15030" y="3814018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F8668C96-39CD-4793-90AA-A0659A91A9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049449" y="3891393"/>
            <a:ext cx="555762" cy="45268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1ACCCA6C-F838-4ED0-AFE1-FBD7F9A76E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75202" y="4727912"/>
            <a:ext cx="440143" cy="28893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2E9BB05F-8F22-4D16-9822-0B4C30ADC4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58902" y="4570130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922CE649-210F-4EF6-8D86-C8B482DD8C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112233" y="4556457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7262643C-6E13-4079-84E3-F36DD4871E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73069" y="4570129"/>
            <a:ext cx="455016" cy="56766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C5D5242A-4C3B-407B-BAE0-E1277E0235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804427" y="4633982"/>
            <a:ext cx="555762" cy="452689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41695492-8757-4BE6-B736-F1E434397B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55497" y="2331077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0F41CF9C-5FFC-4032-A5DC-E820F07747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055752" y="2313453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BEE5441E-6A99-4F0C-A43D-BCC5D81EE1B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411803" y="2385577"/>
            <a:ext cx="555762" cy="45268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EFDB8776-7F0F-4A22-A72A-116D1B6AE5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46723" y="3062533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E69262F2-3D50-4A3E-90A1-7E1F7EFF6C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517096" y="3037860"/>
            <a:ext cx="690484" cy="55201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808D0FFF-4A77-4E18-AEE9-F837D0412A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7631904" y="3037102"/>
            <a:ext cx="690484" cy="55201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2A682198-3A0D-47FE-8492-2A4641F838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70972" y="3157117"/>
            <a:ext cx="394062" cy="355057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C694E8D3-DB52-44BB-B60D-F4C843471A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68158" y="4642723"/>
            <a:ext cx="394062" cy="355057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BA4AA901-3720-43B8-8FF1-C4797A6734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94122" y="3902274"/>
            <a:ext cx="394062" cy="355057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FF007CC9-4E6A-4860-AB4B-C0548DA547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397757" y="3071578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E137D273-7D7F-4B09-B4B4-31619AA4D1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150231" y="3814018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43EF5E2D-5F82-4BAA-8133-6A76E85629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510768" y="3808235"/>
            <a:ext cx="455016" cy="567661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BB286F14-95E0-48AA-A246-8DB8D99014B5}"/>
              </a:ext>
            </a:extLst>
          </p:cNvPr>
          <p:cNvSpPr txBox="1"/>
          <p:nvPr/>
        </p:nvSpPr>
        <p:spPr>
          <a:xfrm>
            <a:off x="6082215" y="3753675"/>
            <a:ext cx="33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otype Corsiva" panose="03010101010201010101" pitchFamily="66" charset="0"/>
              </a:rPr>
              <a:t>(</a:t>
            </a:r>
            <a:r>
              <a:rPr lang="uk-UA" sz="3600" b="1" dirty="0"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4B968D12-EE17-4EF0-B75C-915DAE9390FE}"/>
              </a:ext>
            </a:extLst>
          </p:cNvPr>
          <p:cNvSpPr txBox="1"/>
          <p:nvPr/>
        </p:nvSpPr>
        <p:spPr>
          <a:xfrm>
            <a:off x="7879991" y="3753112"/>
            <a:ext cx="33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 </a:t>
            </a:r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EE6DFED4-CD0D-416B-884A-A86E3AC85F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920516" y="3985891"/>
            <a:ext cx="440143" cy="28893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D5233DBA-9D7D-4EA3-A110-D4D4911FDF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84409" y="3805495"/>
            <a:ext cx="455016" cy="56766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61E0B615-276C-4083-B52B-026941A10F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685804" y="3823913"/>
            <a:ext cx="455016" cy="567661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2598F5B4-1843-4DF6-A6F8-ADF1772C340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751223" y="3782398"/>
            <a:ext cx="690484" cy="55201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C217850F-86E0-46C0-A433-610AE7ED89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524196" y="3821641"/>
            <a:ext cx="455016" cy="567661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00DC03FC-D491-4EFF-8DBD-ED17AC3C3A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34781" y="4559019"/>
            <a:ext cx="455016" cy="56766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B48C8511-5508-4F06-9C89-C9BDD66FFC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820618" y="4632296"/>
            <a:ext cx="394062" cy="355057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8120B772-11BE-4207-8361-B24886DFDF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584168" y="4567587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D55DB146-B702-4F25-97C9-9D2B9020D3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138914" y="4567587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FF277A7D-7AF9-44D6-803B-8421FD79FB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499451" y="4561804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2075606A-A3E8-454A-827C-4A2D21F4FD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909199" y="4739460"/>
            <a:ext cx="440143" cy="288932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E1C367E4-6689-4080-8181-5ECCB9FD32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73092" y="4559064"/>
            <a:ext cx="455016" cy="56766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83D7D870-10FE-4BF4-8EDA-6AD710B414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749435" y="4559019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C1CB1EC7-D7D5-4ECE-A214-904CD0C98D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79172" y="4550665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A95424DB-6659-483A-AEFC-15679CAC6B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489961" y="4555484"/>
            <a:ext cx="455016" cy="5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9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Ball Childs toy">
            <a:extLst>
              <a:ext uri="{FF2B5EF4-FFF2-40B4-BE49-F238E27FC236}">
                <a16:creationId xmlns:a16="http://schemas.microsoft.com/office/drawing/2014/main" xmlns="" id="{28FC3F23-E6A6-47FD-9056-A48AA7DA0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7" t="18108" r="16387" b="20400"/>
          <a:stretch/>
        </p:blipFill>
        <p:spPr bwMode="auto">
          <a:xfrm>
            <a:off x="9405051" y="5462363"/>
            <a:ext cx="1149477" cy="111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618" r="59213" b="52737"/>
          <a:stretch/>
        </p:blipFill>
        <p:spPr>
          <a:xfrm>
            <a:off x="545827" y="1369546"/>
            <a:ext cx="7956000" cy="518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1199176" y="5795825"/>
            <a:ext cx="662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36 іграшок купили.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814197" y="1349361"/>
            <a:ext cx="4698714" cy="27110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Для дитячого садка купили </a:t>
            </a:r>
            <a:r>
              <a:rPr lang="uk-UA" sz="2800" dirty="0">
                <a:solidFill>
                  <a:srgbClr val="FFFF00"/>
                </a:solidFill>
              </a:rPr>
              <a:t>10 ляльок, 8 машинок, а м’ячів стільки, скільки ляльок і машинок разом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ляльок, машинок і м’ячів купили</a:t>
            </a:r>
            <a:r>
              <a:rPr lang="uk-UA" sz="2800" dirty="0"/>
              <a:t> для дитячого садка?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08098" y="3973133"/>
            <a:ext cx="241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  10 + 8 =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62527" y="4557677"/>
            <a:ext cx="3253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  18 + 10 + 8 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897669" y="3947157"/>
            <a:ext cx="3590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18 (</a:t>
            </a:r>
            <a:r>
              <a:rPr lang="uk-UA" sz="3600" dirty="0" err="1" smtClean="0">
                <a:solidFill>
                  <a:srgbClr val="7030A0"/>
                </a:solidFill>
              </a:rPr>
              <a:t>ігр</a:t>
            </a:r>
            <a:r>
              <a:rPr lang="uk-UA" sz="3600" dirty="0" smtClean="0">
                <a:solidFill>
                  <a:srgbClr val="7030A0"/>
                </a:solidFill>
              </a:rPr>
              <a:t>.) – м’ячів.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874640" y="4593488"/>
            <a:ext cx="1727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36 (</a:t>
            </a:r>
            <a:r>
              <a:rPr lang="uk-UA" sz="3600" dirty="0" err="1" smtClean="0">
                <a:solidFill>
                  <a:srgbClr val="7030A0"/>
                </a:solidFill>
              </a:rPr>
              <a:t>ігр</a:t>
            </a:r>
            <a:r>
              <a:rPr lang="uk-UA" sz="3600" dirty="0" smtClean="0">
                <a:solidFill>
                  <a:srgbClr val="7030A0"/>
                </a:solidFill>
              </a:rPr>
              <a:t>.)</a:t>
            </a:r>
            <a:endParaRPr lang="ru-RU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53F7B10-4445-4198-A028-E2AE9377C20E}"/>
              </a:ext>
            </a:extLst>
          </p:cNvPr>
          <p:cNvSpPr txBox="1"/>
          <p:nvPr/>
        </p:nvSpPr>
        <p:spPr>
          <a:xfrm>
            <a:off x="742275" y="2103650"/>
            <a:ext cx="42448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Л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10</a:t>
            </a:r>
          </a:p>
          <a:p>
            <a:endParaRPr lang="uk-UA" sz="6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М – 8</a:t>
            </a:r>
            <a:endParaRPr lang="uk-UA" sz="4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М– ?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5827" y="494529"/>
            <a:ext cx="10967085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короткий запис і розв’яжи задачу 428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822064" y="5190529"/>
            <a:ext cx="31937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10 + 8 + (10+ 8) =</a:t>
            </a:r>
            <a:endParaRPr lang="uk-UA" sz="3200" b="1" dirty="0">
              <a:solidFill>
                <a:srgbClr val="FFFF0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686653" y="2738012"/>
            <a:ext cx="61171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306069" y="2738012"/>
            <a:ext cx="0" cy="95224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ая фигурная скобка 8"/>
          <p:cNvSpPr/>
          <p:nvPr/>
        </p:nvSpPr>
        <p:spPr>
          <a:xfrm>
            <a:off x="3482008" y="2243206"/>
            <a:ext cx="317219" cy="1567543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4387" y="2703812"/>
            <a:ext cx="1255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? </a:t>
            </a:r>
            <a:r>
              <a:rPr lang="uk-UA" sz="3600" b="1" dirty="0" err="1" smtClean="0">
                <a:solidFill>
                  <a:srgbClr val="FF0000"/>
                </a:solidFill>
              </a:rPr>
              <a:t>ігр</a:t>
            </a:r>
            <a:r>
              <a:rPr lang="uk-UA" sz="3600" b="1" dirty="0" smtClean="0">
                <a:solidFill>
                  <a:srgbClr val="FF0000"/>
                </a:solidFill>
              </a:rPr>
              <a:t>.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3962269" y="5211049"/>
            <a:ext cx="15518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36 (</a:t>
            </a:r>
            <a:r>
              <a:rPr lang="uk-UA" sz="3200" b="1" dirty="0" err="1" smtClean="0">
                <a:solidFill>
                  <a:srgbClr val="FFFF00"/>
                </a:solidFill>
              </a:rPr>
              <a:t>ігр</a:t>
            </a:r>
            <a:r>
              <a:rPr lang="uk-UA" sz="3200" b="1" dirty="0" smtClean="0">
                <a:solidFill>
                  <a:srgbClr val="FFFF00"/>
                </a:solidFill>
              </a:rPr>
              <a:t>.)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30" name="Picture 4" descr="Dump truck toy">
            <a:extLst>
              <a:ext uri="{FF2B5EF4-FFF2-40B4-BE49-F238E27FC236}">
                <a16:creationId xmlns:a16="http://schemas.microsoft.com/office/drawing/2014/main" xmlns="" id="{92A0B0D2-DA5F-401B-84C7-5B4724A4E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834" y="4062307"/>
            <a:ext cx="1371956" cy="14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Outlined girl doll toy">
            <a:extLst>
              <a:ext uri="{FF2B5EF4-FFF2-40B4-BE49-F238E27FC236}">
                <a16:creationId xmlns:a16="http://schemas.microsoft.com/office/drawing/2014/main" xmlns="" id="{8A41D1C3-1530-4F6F-83C2-043EDE872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19" b="34734"/>
          <a:stretch/>
        </p:blipFill>
        <p:spPr bwMode="auto">
          <a:xfrm>
            <a:off x="10532618" y="4138421"/>
            <a:ext cx="1100036" cy="145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авая фигурная скобка 46"/>
          <p:cNvSpPr/>
          <p:nvPr/>
        </p:nvSpPr>
        <p:spPr>
          <a:xfrm>
            <a:off x="2231341" y="2243207"/>
            <a:ext cx="231629" cy="946307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937658" y="3690257"/>
            <a:ext cx="1368412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4" grpId="0"/>
      <p:bldP spid="45" grpId="0"/>
      <p:bldP spid="46" grpId="0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5261" y="610276"/>
            <a:ext cx="9427608" cy="6389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прямокутники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802" y="4537277"/>
            <a:ext cx="1925784" cy="202288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B7C30AF-2F4D-4C60-9320-584466B7F223}"/>
              </a:ext>
            </a:extLst>
          </p:cNvPr>
          <p:cNvSpPr/>
          <p:nvPr/>
        </p:nvSpPr>
        <p:spPr>
          <a:xfrm>
            <a:off x="514350" y="2338878"/>
            <a:ext cx="3542097" cy="19491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CE48083-52B3-4411-A7A8-917CFA61BF49}"/>
              </a:ext>
            </a:extLst>
          </p:cNvPr>
          <p:cNvSpPr/>
          <p:nvPr/>
        </p:nvSpPr>
        <p:spPr>
          <a:xfrm>
            <a:off x="4324950" y="2338877"/>
            <a:ext cx="3542097" cy="19491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A7C2FE5-C483-40E4-8769-E7158B9DF86A}"/>
              </a:ext>
            </a:extLst>
          </p:cNvPr>
          <p:cNvSpPr/>
          <p:nvPr/>
        </p:nvSpPr>
        <p:spPr>
          <a:xfrm>
            <a:off x="8174401" y="2338877"/>
            <a:ext cx="3542097" cy="19491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D72E5A3B-2D98-4057-9435-488E5700C052}"/>
              </a:ext>
            </a:extLst>
          </p:cNvPr>
          <p:cNvCxnSpPr/>
          <p:nvPr/>
        </p:nvCxnSpPr>
        <p:spPr>
          <a:xfrm flipV="1">
            <a:off x="479626" y="2338878"/>
            <a:ext cx="3542097" cy="19491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02C2041-6DD0-431D-B1E5-A50530A94034}"/>
              </a:ext>
            </a:extLst>
          </p:cNvPr>
          <p:cNvCxnSpPr/>
          <p:nvPr/>
        </p:nvCxnSpPr>
        <p:spPr>
          <a:xfrm>
            <a:off x="514351" y="2338878"/>
            <a:ext cx="3542096" cy="19491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3480BF48-971E-4C8F-A121-1DE1B8375CF3}"/>
              </a:ext>
            </a:extLst>
          </p:cNvPr>
          <p:cNvCxnSpPr/>
          <p:nvPr/>
        </p:nvCxnSpPr>
        <p:spPr>
          <a:xfrm flipV="1">
            <a:off x="4330955" y="2338877"/>
            <a:ext cx="3542097" cy="19491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A3B19161-1153-4D22-9988-26D8600A6E01}"/>
              </a:ext>
            </a:extLst>
          </p:cNvPr>
          <p:cNvCxnSpPr>
            <a:cxnSpLocks/>
          </p:cNvCxnSpPr>
          <p:nvPr/>
        </p:nvCxnSpPr>
        <p:spPr>
          <a:xfrm>
            <a:off x="4324951" y="2338877"/>
            <a:ext cx="2677878" cy="19491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259C5735-5277-4105-9B95-76A9C83FD8DE}"/>
              </a:ext>
            </a:extLst>
          </p:cNvPr>
          <p:cNvCxnSpPr>
            <a:cxnSpLocks/>
          </p:cNvCxnSpPr>
          <p:nvPr/>
        </p:nvCxnSpPr>
        <p:spPr>
          <a:xfrm flipV="1">
            <a:off x="9172875" y="2338877"/>
            <a:ext cx="1965024" cy="19491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CCA69C74-2E79-4DE5-ADAE-0CF06B8B914F}"/>
              </a:ext>
            </a:extLst>
          </p:cNvPr>
          <p:cNvCxnSpPr>
            <a:cxnSpLocks/>
          </p:cNvCxnSpPr>
          <p:nvPr/>
        </p:nvCxnSpPr>
        <p:spPr>
          <a:xfrm>
            <a:off x="9134374" y="2338877"/>
            <a:ext cx="1934678" cy="19491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57413" y="1297014"/>
            <a:ext cx="8183301" cy="6389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 скільки фігур поділено кожний чотирикутник двома відрізками? Назви ці фігури.</a:t>
            </a:r>
          </a:p>
        </p:txBody>
      </p:sp>
    </p:spTree>
    <p:extLst>
      <p:ext uri="{BB962C8B-B14F-4D97-AF65-F5344CB8AC3E}">
        <p14:creationId xmlns:p14="http://schemas.microsoft.com/office/powerpoint/2010/main" val="28430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479" y="440690"/>
            <a:ext cx="8828463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5 Дод і відн двоцифр без переходу через 10\№054 - Додавання і віднімання двоцифрових чисел\2024-12-10_192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04" y="1218518"/>
            <a:ext cx="6656862" cy="522038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41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4312</TotalTime>
  <Words>354</Words>
  <Application>Microsoft Office PowerPoint</Application>
  <PresentationFormat>Произвольный</PresentationFormat>
  <Paragraphs>89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Барометр настрою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692</cp:revision>
  <dcterms:created xsi:type="dcterms:W3CDTF">2018-01-05T16:38:53Z</dcterms:created>
  <dcterms:modified xsi:type="dcterms:W3CDTF">2024-12-10T20:30:50Z</dcterms:modified>
</cp:coreProperties>
</file>