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688" r:id="rId3"/>
    <p:sldId id="689" r:id="rId4"/>
    <p:sldId id="659" r:id="rId5"/>
    <p:sldId id="680" r:id="rId6"/>
    <p:sldId id="683" r:id="rId7"/>
    <p:sldId id="608" r:id="rId8"/>
    <p:sldId id="691" r:id="rId9"/>
    <p:sldId id="692" r:id="rId10"/>
    <p:sldId id="687" r:id="rId11"/>
    <p:sldId id="693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88"/>
            <p14:sldId id="689"/>
            <p14:sldId id="659"/>
            <p14:sldId id="680"/>
            <p14:sldId id="683"/>
            <p14:sldId id="608"/>
            <p14:sldId id="691"/>
            <p14:sldId id="692"/>
            <p14:sldId id="687"/>
            <p14:sldId id="693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9F7"/>
    <a:srgbClr val="BA1CBA"/>
    <a:srgbClr val="2F3242"/>
    <a:srgbClr val="295FFF"/>
    <a:srgbClr val="C6109F"/>
    <a:srgbClr val="00B050"/>
    <a:srgbClr val="FF3131"/>
    <a:srgbClr val="0D0D0D"/>
    <a:srgbClr val="9E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зручним способом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Додавання двоцифрових чисел з </a:t>
          </a:r>
          <a:r>
            <a:rPr lang="uk-UA" b="1" dirty="0" smtClean="0">
              <a:solidFill>
                <a:schemeClr val="bg1"/>
              </a:solidFill>
            </a:rPr>
            <a:t>отриманням круглого десятка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/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на </a:t>
          </a:r>
          <a:r>
            <a:rPr lang="uk-UA" b="1" dirty="0" smtClean="0"/>
            <a:t>визначення вартості покупок</a:t>
          </a:r>
          <a:endParaRPr lang="ru-RU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108120" custLinFactNeighborX="-14312" custLinFactNeighborY="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96260" custLinFactNeighborX="2673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LinFactNeighborX="-15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E7DCDA6B-3977-4FD3-A24E-691DE9D3656B}" type="presOf" srcId="{52D6595F-021C-462C-9322-B66FD13465B4}" destId="{6C6A65E1-48FE-40F2-991F-CBC387F92B2D}" srcOrd="0" destOrd="0" presId="urn:microsoft.com/office/officeart/2005/8/layout/hList6"/>
    <dgm:cxn modelId="{A713E7F8-7264-4AEC-BB37-4327AB7718FC}" type="presOf" srcId="{17FCBCD0-5166-44EF-A995-697AB50FC98B}" destId="{8C93B566-6306-40C5-A3D5-B84E788E517B}" srcOrd="0" destOrd="0" presId="urn:microsoft.com/office/officeart/2005/8/layout/hList6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D75D2F83-C4FB-43E2-B247-7C6599827A22}" type="presOf" srcId="{289AA968-9F58-4A6E-B11C-582CA574AD65}" destId="{6408D3F1-0C0E-4F5D-B5D5-053E6D4B4C50}" srcOrd="0" destOrd="0" presId="urn:microsoft.com/office/officeart/2005/8/layout/hList6"/>
    <dgm:cxn modelId="{A3E0958E-580A-4F2C-9AF8-30BB4414BB97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72399F9C-E768-43AD-B83E-C96DA537B1FA}" type="presOf" srcId="{864805AA-88F6-4A3C-93F4-4B09AB422F89}" destId="{74B25163-4895-40AC-9024-595BFDBFC9D3}" srcOrd="0" destOrd="0" presId="urn:microsoft.com/office/officeart/2005/8/layout/hList6"/>
    <dgm:cxn modelId="{51821BFE-913D-42BE-9A56-BF6BDACEA5A5}" type="presParOf" srcId="{6408D3F1-0C0E-4F5D-B5D5-053E6D4B4C50}" destId="{783C5BBC-E083-4F12-B4A9-616A8F9530EC}" srcOrd="0" destOrd="0" presId="urn:microsoft.com/office/officeart/2005/8/layout/hList6"/>
    <dgm:cxn modelId="{E6A13301-BA73-4B43-B583-420EB9B7CD8B}" type="presParOf" srcId="{6408D3F1-0C0E-4F5D-B5D5-053E6D4B4C50}" destId="{903EF99B-E600-4B60-96C8-658D7EF2F880}" srcOrd="1" destOrd="0" presId="urn:microsoft.com/office/officeart/2005/8/layout/hList6"/>
    <dgm:cxn modelId="{9F1B8F27-FA9D-45A7-9047-61C642F22C1D}" type="presParOf" srcId="{6408D3F1-0C0E-4F5D-B5D5-053E6D4B4C50}" destId="{8C93B566-6306-40C5-A3D5-B84E788E517B}" srcOrd="2" destOrd="0" presId="urn:microsoft.com/office/officeart/2005/8/layout/hList6"/>
    <dgm:cxn modelId="{A95D4C83-60D8-4EA4-9A2D-4C24D5DEB6C1}" type="presParOf" srcId="{6408D3F1-0C0E-4F5D-B5D5-053E6D4B4C50}" destId="{B4E8D5E2-E5AE-41CC-80D3-5A0016AFADCC}" srcOrd="3" destOrd="0" presId="urn:microsoft.com/office/officeart/2005/8/layout/hList6"/>
    <dgm:cxn modelId="{A8014CBC-5EFB-483F-816B-DF47B6671B3D}" type="presParOf" srcId="{6408D3F1-0C0E-4F5D-B5D5-053E6D4B4C50}" destId="{74B25163-4895-40AC-9024-595BFDBFC9D3}" srcOrd="4" destOrd="0" presId="urn:microsoft.com/office/officeart/2005/8/layout/hList6"/>
    <dgm:cxn modelId="{543B40D5-A7FE-43D0-891A-1BD344DCCA88}" type="presParOf" srcId="{6408D3F1-0C0E-4F5D-B5D5-053E6D4B4C50}" destId="{EE657C14-4867-4AC4-8289-9DFD8944CDAE}" srcOrd="5" destOrd="0" presId="urn:microsoft.com/office/officeart/2005/8/layout/hList6"/>
    <dgm:cxn modelId="{431E465A-BBE7-465E-AFDE-EDCA81882AC3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59059" y="1162562"/>
          <a:ext cx="4272497" cy="194737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3503" y="854499"/>
        <a:ext cx="1947372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448759" y="675739"/>
          <a:ext cx="4272497" cy="2921018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0" tIns="0" rIns="190624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Додавання двоцифрових чисел з </a:t>
          </a:r>
          <a:r>
            <a:rPr lang="uk-UA" sz="3000" b="1" kern="1200" dirty="0" smtClean="0">
              <a:solidFill>
                <a:schemeClr val="bg1"/>
              </a:solidFill>
            </a:rPr>
            <a:t>отриманням круглого десятка</a:t>
          </a:r>
          <a:endParaRPr lang="ru-RU" sz="3000" kern="1200" dirty="0"/>
        </a:p>
      </dsp:txBody>
      <dsp:txXfrm rot="5400000">
        <a:off x="2124499" y="854498"/>
        <a:ext cx="2921018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4446608" y="835946"/>
          <a:ext cx="4272497" cy="260060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зручним способом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5282555" y="854498"/>
        <a:ext cx="2600603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7264214" y="785426"/>
          <a:ext cx="4272497" cy="270164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624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err="1" smtClean="0"/>
            <a:t>Розв’язува-ння</a:t>
          </a:r>
          <a:r>
            <a:rPr lang="uk-UA" sz="3000" b="1" kern="1200" dirty="0" smtClean="0"/>
            <a:t> задач на </a:t>
          </a:r>
          <a:r>
            <a:rPr lang="uk-UA" sz="3000" b="1" kern="1200" dirty="0" smtClean="0"/>
            <a:t>визначення вартості покупок</a:t>
          </a:r>
          <a:endParaRPr lang="ru-RU" sz="3000" b="1" kern="1200" dirty="0"/>
        </a:p>
      </dsp:txBody>
      <dsp:txXfrm rot="5400000">
        <a:off x="8049641" y="854498"/>
        <a:ext cx="2701644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0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t16j6szt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5247" y="3939280"/>
            <a:ext cx="9830504" cy="146423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Додавання двоцифрових чисел виду </a:t>
            </a:r>
            <a:endParaRPr lang="uk-UA" sz="4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43+27. </a:t>
            </a:r>
            <a:r>
              <a:rPr lang="uk-UA" sz="4000" b="1" dirty="0">
                <a:solidFill>
                  <a:srgbClr val="7030A0"/>
                </a:solidFill>
              </a:rPr>
              <a:t>Визначення вартості покупок 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Schoolboy writes on the blackboard">
            <a:extLst>
              <a:ext uri="{FF2B5EF4-FFF2-40B4-BE49-F238E27FC236}">
                <a16:creationId xmlns="" xmlns:a16="http://schemas.microsoft.com/office/drawing/2014/main" id="{F70D3069-EA85-44ED-B566-D169A2B0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47" y="893123"/>
            <a:ext cx="2549611" cy="267816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0159" y="8931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55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479" y="440690"/>
            <a:ext cx="8828463" cy="75174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5 Дод і відн двоцифр без переходу через 10\№055 - Додавання двоцифрових чисел виду 43 +27\2024-12-10_223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48" y="1218648"/>
            <a:ext cx="6035913" cy="287270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30057" r="945" b="233"/>
          <a:stretch/>
        </p:blipFill>
        <p:spPr bwMode="auto">
          <a:xfrm>
            <a:off x="1312714" y="4134899"/>
            <a:ext cx="5076000" cy="23040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1135"/>
          <a:stretch/>
        </p:blipFill>
        <p:spPr bwMode="auto">
          <a:xfrm>
            <a:off x="6388714" y="4134899"/>
            <a:ext cx="5040000" cy="23241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6916105" y="2368635"/>
            <a:ext cx="4568326" cy="16312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3. Обведи на малюнку купюри, якими можна розрахуватися за кожний товар.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, який варіант вибрано для розрахунку.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інші можливі варіанти.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404257" y="476672"/>
            <a:ext cx="9133115" cy="72008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</a:rPr>
              <a:t>смайл</a:t>
            </a:r>
            <a:r>
              <a:rPr lang="uk-UA" sz="2400" b="1" dirty="0" smtClean="0">
                <a:solidFill>
                  <a:srgbClr val="7030A0"/>
                </a:solidFill>
              </a:rPr>
              <a:t>, яким визначиш </a:t>
            </a:r>
            <a:r>
              <a:rPr lang="uk-UA" sz="2400" b="1" smtClean="0">
                <a:solidFill>
                  <a:srgbClr val="7030A0"/>
                </a:solidFill>
              </a:rPr>
              <a:t>свої емоції </a:t>
            </a:r>
            <a:r>
              <a:rPr lang="uk-UA" sz="2400" b="1" dirty="0" smtClean="0">
                <a:solidFill>
                  <a:srgbClr val="7030A0"/>
                </a:solidFill>
              </a:rPr>
              <a:t>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Замріяне очікування 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37517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857" y="593074"/>
            <a:ext cx="10297886" cy="102889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870857" y="1621971"/>
            <a:ext cx="10297886" cy="4433349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2" y="1709872"/>
            <a:ext cx="2867532" cy="3340562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960831" y="532254"/>
            <a:ext cx="4375525" cy="637412"/>
          </a:xfr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altLang="ru-RU" sz="4000" b="1" dirty="0" smtClean="0">
                <a:solidFill>
                  <a:srgbClr val="7030A0"/>
                </a:solidFill>
                <a:latin typeface="+mn-lt"/>
              </a:rPr>
              <a:t>Барометр настрою</a:t>
            </a:r>
            <a:endParaRPr lang="ru-RU" altLang="ru-RU" sz="4000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79" y="1357274"/>
            <a:ext cx="3869246" cy="484333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7960" y="1456484"/>
            <a:ext cx="5203390" cy="30469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Сіли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рівно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>
                <a:solidFill>
                  <a:srgbClr val="7030A0"/>
                </a:solidFill>
              </a:rPr>
              <a:t>озирнулись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Один одному </a:t>
            </a:r>
            <a:r>
              <a:rPr lang="ru-RU" sz="3200" b="1" dirty="0" err="1">
                <a:solidFill>
                  <a:srgbClr val="7030A0"/>
                </a:solidFill>
              </a:rPr>
              <a:t>всміхнулись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Якщо</a:t>
            </a:r>
            <a:r>
              <a:rPr lang="ru-RU" sz="3200" b="1" dirty="0">
                <a:solidFill>
                  <a:srgbClr val="7030A0"/>
                </a:solidFill>
              </a:rPr>
              <a:t> добре </a:t>
            </a:r>
            <a:r>
              <a:rPr lang="ru-RU" sz="3200" b="1" dirty="0" err="1">
                <a:solidFill>
                  <a:srgbClr val="7030A0"/>
                </a:solidFill>
              </a:rPr>
              <a:t>працювати</a:t>
            </a:r>
            <a:r>
              <a:rPr lang="ru-RU" sz="3200" b="1" dirty="0">
                <a:solidFill>
                  <a:srgbClr val="7030A0"/>
                </a:solidFill>
              </a:rPr>
              <a:t> –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Вийдуть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гарні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результати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Тож</a:t>
            </a:r>
            <a:r>
              <a:rPr lang="ru-RU" sz="3200" b="1" dirty="0">
                <a:solidFill>
                  <a:srgbClr val="7030A0"/>
                </a:solidFill>
              </a:rPr>
              <a:t> не </a:t>
            </a:r>
            <a:r>
              <a:rPr lang="ru-RU" sz="3200" b="1" dirty="0" err="1">
                <a:solidFill>
                  <a:srgbClr val="7030A0"/>
                </a:solidFill>
              </a:rPr>
              <a:t>гаємо</a:t>
            </a:r>
            <a:r>
              <a:rPr lang="ru-RU" sz="3200" b="1" dirty="0">
                <a:solidFill>
                  <a:srgbClr val="7030A0"/>
                </a:solidFill>
              </a:rPr>
              <a:t> ми час,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Бо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знання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чекають</a:t>
            </a:r>
            <a:r>
              <a:rPr lang="ru-RU" sz="3200" b="1" dirty="0">
                <a:solidFill>
                  <a:srgbClr val="7030A0"/>
                </a:solidFill>
              </a:rPr>
              <a:t> нас!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4105" y="617346"/>
            <a:ext cx="5571100" cy="739928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5433" y="4802816"/>
            <a:ext cx="4208444" cy="139779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Розглянь </a:t>
            </a:r>
            <a:r>
              <a:rPr lang="uk-UA" sz="2800" b="1" dirty="0" err="1" smtClean="0">
                <a:solidFill>
                  <a:srgbClr val="7030A0"/>
                </a:solidFill>
              </a:rPr>
              <a:t>смайли</a:t>
            </a:r>
            <a:r>
              <a:rPr lang="uk-UA" sz="2800" b="1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Який з них відображає твій настрій?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03986102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0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3000" y="614272"/>
            <a:ext cx="9984893" cy="5984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Знайти суму і різницю </a:t>
            </a:r>
            <a:r>
              <a:rPr lang="uk-UA" sz="3600" b="1" dirty="0" smtClean="0">
                <a:solidFill>
                  <a:schemeClr val="bg1"/>
                </a:solidFill>
              </a:rPr>
              <a:t>чисел № 433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CD1D45-28A0-40C9-B554-6D31D3FB67AC}"/>
              </a:ext>
            </a:extLst>
          </p:cNvPr>
          <p:cNvSpPr txBox="1"/>
          <p:nvPr/>
        </p:nvSpPr>
        <p:spPr>
          <a:xfrm>
            <a:off x="1537607" y="1690150"/>
            <a:ext cx="230505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95FFF"/>
                </a:solidFill>
              </a:rPr>
              <a:t>57 + 36 = 93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1D46819-536F-44AE-8FE9-23734D9D0153}"/>
              </a:ext>
            </a:extLst>
          </p:cNvPr>
          <p:cNvSpPr txBox="1"/>
          <p:nvPr/>
        </p:nvSpPr>
        <p:spPr>
          <a:xfrm>
            <a:off x="1537606" y="2575784"/>
            <a:ext cx="230505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50"/>
                </a:solidFill>
              </a:rPr>
              <a:t>57 </a:t>
            </a:r>
            <a:r>
              <a:rPr lang="uk-UA" sz="3200" b="1" dirty="0" smtClean="0">
                <a:solidFill>
                  <a:srgbClr val="00B050"/>
                </a:solidFill>
              </a:rPr>
              <a:t>– 36 </a:t>
            </a:r>
            <a:r>
              <a:rPr lang="uk-UA" sz="3200" b="1" dirty="0">
                <a:solidFill>
                  <a:srgbClr val="00B050"/>
                </a:solidFill>
              </a:rPr>
              <a:t>= </a:t>
            </a:r>
            <a:r>
              <a:rPr lang="uk-UA" sz="3200" b="1" dirty="0" smtClean="0">
                <a:solidFill>
                  <a:srgbClr val="00B050"/>
                </a:solidFill>
              </a:rPr>
              <a:t>21</a:t>
            </a:r>
            <a:endParaRPr lang="uk-UA" sz="32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2E8FDDD-E94C-4162-A05E-76A5E6F2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545" y="1578039"/>
            <a:ext cx="770164" cy="8089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D09E7BC-A582-4DCC-90D0-C1CA4785D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6" y="2545309"/>
            <a:ext cx="770164" cy="808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CD1D45-28A0-40C9-B554-6D31D3FB67AC}"/>
              </a:ext>
            </a:extLst>
          </p:cNvPr>
          <p:cNvSpPr txBox="1"/>
          <p:nvPr/>
        </p:nvSpPr>
        <p:spPr>
          <a:xfrm>
            <a:off x="4563834" y="1689452"/>
            <a:ext cx="234859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95FFF"/>
                </a:solidFill>
              </a:rPr>
              <a:t>48 + 25 = 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D46819-536F-44AE-8FE9-23734D9D0153}"/>
              </a:ext>
            </a:extLst>
          </p:cNvPr>
          <p:cNvSpPr txBox="1"/>
          <p:nvPr/>
        </p:nvSpPr>
        <p:spPr>
          <a:xfrm>
            <a:off x="4563834" y="2646886"/>
            <a:ext cx="234859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50"/>
                </a:solidFill>
              </a:rPr>
              <a:t>48 </a:t>
            </a:r>
            <a:r>
              <a:rPr lang="uk-UA" sz="3200" b="1" dirty="0" smtClean="0">
                <a:solidFill>
                  <a:srgbClr val="00B050"/>
                </a:solidFill>
              </a:rPr>
              <a:t>– 25 </a:t>
            </a:r>
            <a:r>
              <a:rPr lang="uk-UA" sz="3200" b="1" dirty="0">
                <a:solidFill>
                  <a:srgbClr val="00B050"/>
                </a:solidFill>
              </a:rPr>
              <a:t>= </a:t>
            </a:r>
            <a:r>
              <a:rPr lang="uk-UA" sz="3200" b="1" dirty="0" smtClean="0">
                <a:solidFill>
                  <a:srgbClr val="00B050"/>
                </a:solidFill>
              </a:rPr>
              <a:t>23</a:t>
            </a:r>
            <a:endParaRPr lang="uk-UA" sz="3200" b="1" dirty="0">
              <a:solidFill>
                <a:srgbClr val="00B05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2E8FDDD-E94C-4162-A05E-76A5E6F2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808" y="1608514"/>
            <a:ext cx="770164" cy="8089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D09E7BC-A582-4DCC-90D0-C1CA4785D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119" y="2575784"/>
            <a:ext cx="770164" cy="8089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CD1D45-28A0-40C9-B554-6D31D3FB67AC}"/>
              </a:ext>
            </a:extLst>
          </p:cNvPr>
          <p:cNvSpPr txBox="1"/>
          <p:nvPr/>
        </p:nvSpPr>
        <p:spPr>
          <a:xfrm>
            <a:off x="8113938" y="1709698"/>
            <a:ext cx="22383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95FFF"/>
                </a:solidFill>
              </a:rPr>
              <a:t>36 + 18 = 54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1D46819-536F-44AE-8FE9-23734D9D0153}"/>
              </a:ext>
            </a:extLst>
          </p:cNvPr>
          <p:cNvSpPr txBox="1"/>
          <p:nvPr/>
        </p:nvSpPr>
        <p:spPr>
          <a:xfrm>
            <a:off x="8113938" y="2575784"/>
            <a:ext cx="231593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50"/>
                </a:solidFill>
              </a:rPr>
              <a:t>38 </a:t>
            </a:r>
            <a:r>
              <a:rPr lang="uk-UA" sz="3200" b="1" dirty="0" smtClean="0">
                <a:solidFill>
                  <a:srgbClr val="00B050"/>
                </a:solidFill>
              </a:rPr>
              <a:t>– 18 = 18</a:t>
            </a:r>
            <a:endParaRPr lang="uk-UA" sz="3200" b="1" dirty="0">
              <a:solidFill>
                <a:srgbClr val="00B05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2E8FDDD-E94C-4162-A05E-76A5E6F2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516" y="1608514"/>
            <a:ext cx="770164" cy="8089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D09E7BC-A582-4DCC-90D0-C1CA4785D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025" y="2521916"/>
            <a:ext cx="770164" cy="808996"/>
          </a:xfrm>
          <a:prstGeom prst="rect">
            <a:avLst/>
          </a:prstGeom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37606" y="3596957"/>
            <a:ext cx="5943602" cy="84441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Назви </a:t>
            </a:r>
            <a:r>
              <a:rPr lang="uk-UA" sz="2400" b="1" dirty="0" smtClean="0">
                <a:solidFill>
                  <a:srgbClr val="7030A0"/>
                </a:solidFill>
              </a:rPr>
              <a:t>усі </a:t>
            </a:r>
            <a:r>
              <a:rPr lang="uk-UA" sz="2400" b="1" dirty="0">
                <a:solidFill>
                  <a:srgbClr val="7030A0"/>
                </a:solidFill>
              </a:rPr>
              <a:t>двоцифрові числа, які мають число</a:t>
            </a:r>
            <a:r>
              <a:rPr lang="ru-RU" sz="2400" b="1" dirty="0">
                <a:solidFill>
                  <a:srgbClr val="7030A0"/>
                </a:solidFill>
              </a:rPr>
              <a:t> 3 в </a:t>
            </a:r>
            <a:r>
              <a:rPr lang="uk-UA" sz="2400" b="1" dirty="0">
                <a:solidFill>
                  <a:srgbClr val="7030A0"/>
                </a:solidFill>
              </a:rPr>
              <a:t>розряді одиниць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D46819-536F-44AE-8FE9-23734D9D0153}"/>
              </a:ext>
            </a:extLst>
          </p:cNvPr>
          <p:cNvSpPr txBox="1"/>
          <p:nvPr/>
        </p:nvSpPr>
        <p:spPr>
          <a:xfrm>
            <a:off x="1537606" y="4556984"/>
            <a:ext cx="5943602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13, 23, 33, 43, 53, 63, 73, 83, 93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1283ED1-E7D8-4ED8-86F4-9136497FC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9" t="5186" r="5905" b="15200"/>
          <a:stretch/>
        </p:blipFill>
        <p:spPr>
          <a:xfrm>
            <a:off x="8763919" y="3621892"/>
            <a:ext cx="2784424" cy="262650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495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61" y="4142792"/>
            <a:ext cx="1790596" cy="248788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BEB32A5B-8028-4023-BDD3-B212B37E884A}"/>
              </a:ext>
            </a:extLst>
          </p:cNvPr>
          <p:cNvSpPr txBox="1"/>
          <p:nvPr/>
        </p:nvSpPr>
        <p:spPr>
          <a:xfrm>
            <a:off x="953500" y="1877921"/>
            <a:ext cx="19107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43 + 27=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408729D4-D865-405D-8365-EB688F943699}"/>
              </a:ext>
            </a:extLst>
          </p:cNvPr>
          <p:cNvSpPr txBox="1"/>
          <p:nvPr/>
        </p:nvSpPr>
        <p:spPr>
          <a:xfrm>
            <a:off x="629025" y="2678344"/>
            <a:ext cx="127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40  </a:t>
            </a:r>
            <a:r>
              <a:rPr lang="uk-UA" sz="3200" b="1" dirty="0" smtClean="0">
                <a:solidFill>
                  <a:srgbClr val="7030A0"/>
                </a:solidFill>
              </a:rPr>
              <a:t> 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1041400" y="2358572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="" xmlns:a16="http://schemas.microsoft.com/office/drawing/2014/main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1391634" y="2358572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1B932516-9607-4E44-9AFE-9AB40F5C99A9}"/>
              </a:ext>
            </a:extLst>
          </p:cNvPr>
          <p:cNvSpPr txBox="1"/>
          <p:nvPr/>
        </p:nvSpPr>
        <p:spPr>
          <a:xfrm>
            <a:off x="2679935" y="1871924"/>
            <a:ext cx="242030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40+3+20+7=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68496FF5-5360-454B-B321-67C294FA5116}"/>
              </a:ext>
            </a:extLst>
          </p:cNvPr>
          <p:cNvSpPr txBox="1"/>
          <p:nvPr/>
        </p:nvSpPr>
        <p:spPr>
          <a:xfrm>
            <a:off x="5100242" y="1876812"/>
            <a:ext cx="29673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(40+20)+(3+7)=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8B4343DF-5E76-489D-AA2B-B7C471CA37E4}"/>
              </a:ext>
            </a:extLst>
          </p:cNvPr>
          <p:cNvSpPr txBox="1"/>
          <p:nvPr/>
        </p:nvSpPr>
        <p:spPr>
          <a:xfrm>
            <a:off x="8067630" y="1876811"/>
            <a:ext cx="16287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60+10=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AE5DBC64-967A-4673-95D5-47D5254D8815}"/>
              </a:ext>
            </a:extLst>
          </p:cNvPr>
          <p:cNvSpPr txBox="1"/>
          <p:nvPr/>
        </p:nvSpPr>
        <p:spPr>
          <a:xfrm>
            <a:off x="1661048" y="2686634"/>
            <a:ext cx="12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20  </a:t>
            </a:r>
            <a:r>
              <a:rPr lang="uk-UA" sz="3200" b="1" dirty="0" smtClean="0">
                <a:solidFill>
                  <a:srgbClr val="7030A0"/>
                </a:solidFill>
              </a:rPr>
              <a:t> 7</a:t>
            </a:r>
            <a:endParaRPr lang="uk-UA" sz="3200" b="1" dirty="0">
              <a:solidFill>
                <a:srgbClr val="7030A0"/>
              </a:solidFill>
            </a:endParaRPr>
          </a:p>
        </p:txBody>
      </p:sp>
      <p:cxnSp>
        <p:nvCxnSpPr>
          <p:cNvPr id="213" name="Прямая со стрелкой 212">
            <a:extLst>
              <a:ext uri="{FF2B5EF4-FFF2-40B4-BE49-F238E27FC236}">
                <a16:creationId xmlns="" xmlns:a16="http://schemas.microsoft.com/office/drawing/2014/main" id="{EAFCFE62-5A89-4978-BEB9-17E6D95DCF1B}"/>
              </a:ext>
            </a:extLst>
          </p:cNvPr>
          <p:cNvCxnSpPr>
            <a:cxnSpLocks/>
          </p:cNvCxnSpPr>
          <p:nvPr/>
        </p:nvCxnSpPr>
        <p:spPr>
          <a:xfrm flipH="1">
            <a:off x="1956886" y="2366862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>
            <a:extLst>
              <a:ext uri="{FF2B5EF4-FFF2-40B4-BE49-F238E27FC236}">
                <a16:creationId xmlns="" xmlns:a16="http://schemas.microsoft.com/office/drawing/2014/main" id="{5FD42E00-97DE-4D31-8BF6-2212D1F75CF1}"/>
              </a:ext>
            </a:extLst>
          </p:cNvPr>
          <p:cNvCxnSpPr>
            <a:cxnSpLocks/>
          </p:cNvCxnSpPr>
          <p:nvPr/>
        </p:nvCxnSpPr>
        <p:spPr>
          <a:xfrm>
            <a:off x="2276510" y="2366862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8317F387-8888-47BE-B794-446DA455B334}"/>
              </a:ext>
            </a:extLst>
          </p:cNvPr>
          <p:cNvSpPr txBox="1"/>
          <p:nvPr/>
        </p:nvSpPr>
        <p:spPr>
          <a:xfrm>
            <a:off x="9696377" y="1875329"/>
            <a:ext cx="8338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70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2A177507-D60C-48D4-83AF-26674973464B}"/>
              </a:ext>
            </a:extLst>
          </p:cNvPr>
          <p:cNvSpPr txBox="1"/>
          <p:nvPr/>
        </p:nvSpPr>
        <p:spPr>
          <a:xfrm>
            <a:off x="953500" y="3787845"/>
            <a:ext cx="19989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43 + 27=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="" xmlns:a16="http://schemas.microsoft.com/office/drawing/2014/main" id="{6F48F16D-DDDE-4F79-A181-6386F805D148}"/>
              </a:ext>
            </a:extLst>
          </p:cNvPr>
          <p:cNvSpPr txBox="1"/>
          <p:nvPr/>
        </p:nvSpPr>
        <p:spPr>
          <a:xfrm>
            <a:off x="2679936" y="3799839"/>
            <a:ext cx="216420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43+20+7=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E201E3B1-180B-4DC7-9A91-C662377069B8}"/>
              </a:ext>
            </a:extLst>
          </p:cNvPr>
          <p:cNvSpPr txBox="1"/>
          <p:nvPr/>
        </p:nvSpPr>
        <p:spPr>
          <a:xfrm>
            <a:off x="4844143" y="3801283"/>
            <a:ext cx="22968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(43+20)+7=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="" xmlns:a16="http://schemas.microsoft.com/office/drawing/2014/main" id="{5C98D861-35A5-4700-ADF0-1A08D4612A98}"/>
              </a:ext>
            </a:extLst>
          </p:cNvPr>
          <p:cNvSpPr txBox="1"/>
          <p:nvPr/>
        </p:nvSpPr>
        <p:spPr>
          <a:xfrm>
            <a:off x="7141030" y="3803281"/>
            <a:ext cx="1524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63+7=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="" xmlns:a16="http://schemas.microsoft.com/office/drawing/2014/main" id="{EBBD191E-16A4-4DD3-AE12-D4F91EBE02F5}"/>
              </a:ext>
            </a:extLst>
          </p:cNvPr>
          <p:cNvSpPr txBox="1"/>
          <p:nvPr/>
        </p:nvSpPr>
        <p:spPr>
          <a:xfrm>
            <a:off x="1379022" y="4763280"/>
            <a:ext cx="1485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20  7</a:t>
            </a:r>
          </a:p>
        </p:txBody>
      </p:sp>
      <p:cxnSp>
        <p:nvCxnSpPr>
          <p:cNvPr id="224" name="Прямая со стрелкой 223">
            <a:extLst>
              <a:ext uri="{FF2B5EF4-FFF2-40B4-BE49-F238E27FC236}">
                <a16:creationId xmlns="" xmlns:a16="http://schemas.microsoft.com/office/drawing/2014/main" id="{BE9D548D-58EF-42F4-AF16-8FF7535323C2}"/>
              </a:ext>
            </a:extLst>
          </p:cNvPr>
          <p:cNvCxnSpPr>
            <a:cxnSpLocks/>
          </p:cNvCxnSpPr>
          <p:nvPr/>
        </p:nvCxnSpPr>
        <p:spPr>
          <a:xfrm flipH="1">
            <a:off x="1934874" y="4289870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 стрелкой 224">
            <a:extLst>
              <a:ext uri="{FF2B5EF4-FFF2-40B4-BE49-F238E27FC236}">
                <a16:creationId xmlns="" xmlns:a16="http://schemas.microsoft.com/office/drawing/2014/main" id="{6B9046C2-F2E4-42E3-B6B0-CF0FA5A3C02D}"/>
              </a:ext>
            </a:extLst>
          </p:cNvPr>
          <p:cNvCxnSpPr>
            <a:cxnSpLocks/>
          </p:cNvCxnSpPr>
          <p:nvPr/>
        </p:nvCxnSpPr>
        <p:spPr>
          <a:xfrm>
            <a:off x="2254498" y="4289870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8B2F2C8A-5202-49F8-910D-4DBB93D88027}"/>
              </a:ext>
            </a:extLst>
          </p:cNvPr>
          <p:cNvSpPr txBox="1"/>
          <p:nvPr/>
        </p:nvSpPr>
        <p:spPr>
          <a:xfrm>
            <a:off x="8667915" y="3803281"/>
            <a:ext cx="73734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70</a:t>
            </a: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3500" y="507303"/>
            <a:ext cx="9933575" cy="10793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малюнок і прочитай, як виконували додавання чисел </a:t>
            </a:r>
            <a:r>
              <a:rPr lang="uk-UA" sz="3200" b="1" dirty="0" smtClean="0">
                <a:solidFill>
                  <a:schemeClr val="bg1"/>
                </a:solidFill>
              </a:rPr>
              <a:t>43 </a:t>
            </a:r>
            <a:r>
              <a:rPr lang="uk-UA" sz="3200" b="1" dirty="0">
                <a:solidFill>
                  <a:schemeClr val="bg1"/>
                </a:solidFill>
              </a:rPr>
              <a:t>і </a:t>
            </a:r>
            <a:r>
              <a:rPr lang="uk-UA" sz="3200" b="1" dirty="0" smtClean="0">
                <a:solidFill>
                  <a:schemeClr val="bg1"/>
                </a:solidFill>
              </a:rPr>
              <a:t>27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215" grpId="0" animBg="1"/>
      <p:bldP spid="216" grpId="0" animBg="1"/>
      <p:bldP spid="220" grpId="0" animBg="1"/>
      <p:bldP spid="221" grpId="0" animBg="1"/>
      <p:bldP spid="222" grpId="0" animBg="1"/>
      <p:bldP spid="223" grpId="0"/>
      <p:bldP spid="2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7137" b="63342"/>
          <a:stretch/>
        </p:blipFill>
        <p:spPr>
          <a:xfrm>
            <a:off x="936000" y="1366010"/>
            <a:ext cx="9432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4007" y="2098612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88050" y="2825466"/>
            <a:ext cx="394062" cy="355057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36632" y="1997183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85642" y="3596290"/>
            <a:ext cx="394062" cy="355057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AEC1388-63D3-402A-B144-00282B4C80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1245154" y="3456158"/>
            <a:ext cx="690484" cy="55201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62685" y="3495768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6B095580-B96C-434C-A400-4C31E8BC34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06084" y="2113007"/>
            <a:ext cx="394062" cy="35505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BDCD8E83-3678-4CDB-A835-1AF56F597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90121" y="4245144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368E6E5-64E7-4535-B883-9938833762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287716" y="2833329"/>
            <a:ext cx="555762" cy="452689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33C43704-78D0-4C88-94B0-E51841B9E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38773" y="2003326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94657778-DFF8-4C4C-A353-6B3CFBCF8F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30512" y="2153552"/>
            <a:ext cx="440143" cy="288932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="" xmlns:a16="http://schemas.microsoft.com/office/drawing/2014/main" id="{681147BE-0928-4D53-A306-00BC4E9B39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24052" y="3489989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A5C87BE-6598-4D85-99AE-A0AF1F1620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32509" y="2898872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25E3AD10-9C0C-4ED9-9F6A-AF3A00B876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09521" y="3673476"/>
            <a:ext cx="440143" cy="28893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B243CB5-BDD8-4172-9E78-AEF81F6734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27446" y="3473842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07F5809C-24FD-4FA0-8E9C-FF18D6F32D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85642" y="4330135"/>
            <a:ext cx="394062" cy="35505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157FEE3E-6247-41E4-929B-ACEEA1F2A8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1260526" y="1968704"/>
            <a:ext cx="690484" cy="55201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08C3425C-61F5-40C4-8520-7DF10ED889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783768" y="2797714"/>
            <a:ext cx="555762" cy="452689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1F7A609-3D51-43C9-98BA-079D92663A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42682" y="2733595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1F25DA24-2917-41F6-9AA2-D74C14E03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25282" y="4235933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B31ADC2B-5573-4DD1-8714-BAE75FA5F4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15078" y="2742605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8DB0185B-8309-49F0-8083-1476FD4FE2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2745801" y="3450746"/>
            <a:ext cx="690484" cy="55201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7BCCF552-8364-4E37-BFF8-D62992317C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08884" y="2004725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B5082E4-A205-4C53-A505-BDE25352E9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74917" y="2005405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1A9410C4-4FCC-404F-AA3D-D1CE0F449F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29946" y="3504074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6C8A0C4E-A230-42B3-9C9B-910DEAB4A2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54748" y="2740044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205E25F-60BE-4744-A9BC-7323D63F48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99928" y="2730882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B68C37FA-34F3-45B7-AE9C-C223FF15A9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057883" y="2825997"/>
            <a:ext cx="555762" cy="45268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8668C96-39CD-4793-90AA-A0659A91A9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13806" y="3548117"/>
            <a:ext cx="555762" cy="45268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1ACCCA6C-F838-4ED0-AFE1-FBD7F9A76E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09521" y="4396260"/>
            <a:ext cx="440143" cy="28893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2E9BB05F-8F22-4D16-9822-0B4C30ADC4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92879" y="4238510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922CE649-210F-4EF6-8D86-C8B482DD8C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24011" y="4227366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7262643C-6E13-4079-84E3-F36DD4871E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29891" y="2002243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41695492-8757-4BE6-B736-F1E434397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882842" y="2761852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0F41CF9C-5FFC-4032-A5DC-E820F07747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52372" y="2001432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EFDB8776-7F0F-4A22-A72A-116D1B6AE5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168314" y="2028157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E69262F2-3D50-4A3E-90A1-7E1F7EFF6C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7271378" y="3478084"/>
            <a:ext cx="690484" cy="55201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2A682198-3A0D-47FE-8492-2A4641F83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06084" y="2847392"/>
            <a:ext cx="394062" cy="355057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C694E8D3-DB52-44BB-B60D-F4C843471A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1217" y="4347240"/>
            <a:ext cx="394062" cy="355057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BA4AA901-3720-43B8-8FF1-C4797A6734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10390" y="3602069"/>
            <a:ext cx="394062" cy="355057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E137D273-7D7F-4B09-B4B4-31619AA4D1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608069" y="4235095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EE6DFED4-CD0D-416B-884A-A86E3AC85F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18572" y="2187132"/>
            <a:ext cx="440143" cy="28893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D5233DBA-9D7D-4EA3-A110-D4D4911FD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60404" y="2761969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61E0B615-276C-4083-B52B-026941A10F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06346" y="2772121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8120B772-11BE-4207-8361-B24886DFDF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195487" y="4257021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D55DB146-B702-4F25-97C9-9D2B9020D3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41425" y="3504180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FF277A7D-7AF9-44D6-803B-8421FD79FB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121308" y="3511913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2075606A-A3E8-454A-827C-4A2D21F4FD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21806" y="2928805"/>
            <a:ext cx="440143" cy="288932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83D7D870-10FE-4BF4-8EDA-6AD710B41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06346" y="4257021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A95424DB-6659-483A-AEFC-15679CAC6B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120436" y="4257020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EBCFA81-B40D-4D95-A041-46880AAABF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23289" y="1968704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33E73ACC-1B55-46B0-B656-A6CDFCFD2E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21092" y="2703094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27FDA1F5-B676-4D9A-B057-661AF3E3A4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13921" y="3454689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7BB2A4F3-8584-4418-9ED8-2D93587EE9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05125" y="3462225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CFB9026D-F529-4C9F-9630-FDBDC604B1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13796" y="4186160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F7A8C155-DEFB-4DCC-93C8-FFA9E9F05A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46981" y="2015579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58983685-EDC9-484C-B229-6B4F32F473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97198" y="2027330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8D7A102A-8EFA-4502-BE32-6EB67E774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45180" y="1982805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D242DC4B-F31C-498B-8E81-E3F7D7486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25262" y="2733613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C285B126-1275-45B5-8FA1-4193DBF4A7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37146" y="3476615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982BAFE9-B1D9-4B1D-9DD6-24AE46E5ED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25262" y="4208856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A84722FC-C097-4CE9-96AB-62106BBD51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62908" y="4266852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29E0093C-9A2C-4EE5-A319-AB995216AA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300798" y="4266851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1944B0AD-5379-4B42-9140-19505B3573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50030" y="3664358"/>
            <a:ext cx="440143" cy="288932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F65BF025-3924-4105-9E07-D29A8DCE89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31046" y="4422917"/>
            <a:ext cx="440143" cy="288932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9174871" y="3082590"/>
            <a:ext cx="1993872" cy="308462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9174870" y="1494355"/>
            <a:ext cx="2386257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</a:t>
            </a:r>
            <a:r>
              <a:rPr lang="uk-UA" sz="2400" b="1" dirty="0" smtClean="0">
                <a:solidFill>
                  <a:srgbClr val="7030A0"/>
                </a:solidFill>
              </a:rPr>
              <a:t>другий стовпчик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51155" y="553880"/>
            <a:ext cx="10317588" cy="7972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зручним способом № 435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400" y="494530"/>
            <a:ext cx="9964057" cy="7423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436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2079170" y="1313047"/>
            <a:ext cx="7892143" cy="89675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Вибери ті солодощі, які можна купити за 80 грн. </a:t>
            </a:r>
            <a:r>
              <a:rPr lang="uk-UA" sz="28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800" b="1" dirty="0" smtClean="0">
                <a:solidFill>
                  <a:srgbClr val="7030A0"/>
                </a:solidFill>
              </a:rPr>
              <a:t> кілька варіантів покупок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5009439" y="5012992"/>
            <a:ext cx="173386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55 </a:t>
            </a:r>
            <a:r>
              <a:rPr lang="uk-UA" sz="3200" b="1" dirty="0" smtClean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25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4998526" y="4363302"/>
            <a:ext cx="173386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80 грн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2 клас\3 Математика\1 Листопад\5 Дод і відн двоцифр без переходу через 10\№055 - Додавання двоцифрових чисел виду 43 +27\2024-12-11_2224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0" b="1996"/>
          <a:stretch/>
        </p:blipFill>
        <p:spPr bwMode="auto">
          <a:xfrm>
            <a:off x="2258932" y="2227306"/>
            <a:ext cx="7502835" cy="208536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2570492" y="5012993"/>
            <a:ext cx="221819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55 </a:t>
            </a:r>
            <a:r>
              <a:rPr lang="uk-UA" sz="3200" b="1" dirty="0" smtClean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15 + 10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6924750" y="5029462"/>
            <a:ext cx="3046563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20 </a:t>
            </a:r>
            <a:r>
              <a:rPr lang="uk-UA" sz="3200" b="1" dirty="0" smtClean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20 + 25 + 15 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111" y="494530"/>
            <a:ext cx="9794346" cy="7423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438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883103" y="1236847"/>
            <a:ext cx="6247039" cy="2290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Мурашка проповзла від мурашника до дерева й повернулась назад. Який шлях подолала мурашка, якщо відомо, що відстань від  мурашника до дерева становить 25м?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DC7698-7EB7-4D24-A0BF-32AE5C55F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1" b="22038"/>
          <a:stretch/>
        </p:blipFill>
        <p:spPr>
          <a:xfrm>
            <a:off x="1388422" y="3692402"/>
            <a:ext cx="4359235" cy="25157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683F31-C211-473D-BCE8-995278D75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956" y="3242122"/>
            <a:ext cx="2947987" cy="310969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7288180" y="2089521"/>
            <a:ext cx="17578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25 </a:t>
            </a:r>
            <a:r>
              <a:rPr lang="uk-UA" sz="3200" b="1" dirty="0" smtClean="0">
                <a:solidFill>
                  <a:srgbClr val="FFFF00"/>
                </a:solidFill>
              </a:rPr>
              <a:t>+ </a:t>
            </a:r>
            <a:r>
              <a:rPr lang="uk-UA" sz="3200" b="1" dirty="0" smtClean="0">
                <a:solidFill>
                  <a:srgbClr val="FFFF00"/>
                </a:solidFill>
              </a:rPr>
              <a:t>25 =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9046030" y="2084681"/>
            <a:ext cx="15518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50 (м)</a:t>
            </a:r>
            <a:endParaRPr lang="uk-UA" sz="3200" b="1" dirty="0">
              <a:solidFill>
                <a:srgbClr val="FFFF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976257" y="6008914"/>
            <a:ext cx="2057400" cy="1088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976258" y="5127171"/>
            <a:ext cx="2057399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6509656" y="5274793"/>
            <a:ext cx="105914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25 м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283" y="696409"/>
            <a:ext cx="9702140" cy="8355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Побудуй відрізок завдовжки </a:t>
            </a:r>
            <a:r>
              <a:rPr lang="uk-UA" sz="4000" b="1" dirty="0" smtClean="0">
                <a:solidFill>
                  <a:schemeClr val="bg1"/>
                </a:solidFill>
              </a:rPr>
              <a:t>6 </a:t>
            </a:r>
            <a:r>
              <a:rPr lang="uk-UA" sz="4000" b="1" dirty="0">
                <a:solidFill>
                  <a:schemeClr val="bg1"/>
                </a:solidFill>
              </a:rPr>
              <a:t>см </a:t>
            </a:r>
            <a:r>
              <a:rPr lang="uk-UA" sz="4000" b="1" dirty="0" smtClean="0">
                <a:solidFill>
                  <a:schemeClr val="bg1"/>
                </a:solidFill>
              </a:rPr>
              <a:t>3 мм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449" y="4223117"/>
            <a:ext cx="2422495" cy="254463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7025EB6-9EB7-4CEA-8822-DFC8D380BAE4}"/>
              </a:ext>
            </a:extLst>
          </p:cNvPr>
          <p:cNvCxnSpPr>
            <a:cxnSpLocks/>
          </p:cNvCxnSpPr>
          <p:nvPr/>
        </p:nvCxnSpPr>
        <p:spPr>
          <a:xfrm>
            <a:off x="712270" y="2255588"/>
            <a:ext cx="3358987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6556E2-4AEA-407C-92C4-27FC0B3D9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0" t="55103" r="1340" b="5943"/>
          <a:stretch/>
        </p:blipFill>
        <p:spPr>
          <a:xfrm>
            <a:off x="467999" y="2519999"/>
            <a:ext cx="11216781" cy="1551257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4360</TotalTime>
  <Words>386</Words>
  <Application>Microsoft Office PowerPoint</Application>
  <PresentationFormat>Произвольный</PresentationFormat>
  <Paragraphs>88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Барометр настрою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696</cp:revision>
  <dcterms:created xsi:type="dcterms:W3CDTF">2018-01-05T16:38:53Z</dcterms:created>
  <dcterms:modified xsi:type="dcterms:W3CDTF">2024-12-11T20:51:28Z</dcterms:modified>
</cp:coreProperties>
</file>