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710" r:id="rId3"/>
    <p:sldId id="711" r:id="rId4"/>
    <p:sldId id="700" r:id="rId5"/>
    <p:sldId id="704" r:id="rId6"/>
    <p:sldId id="705" r:id="rId7"/>
    <p:sldId id="707" r:id="rId8"/>
    <p:sldId id="706" r:id="rId9"/>
    <p:sldId id="708" r:id="rId10"/>
    <p:sldId id="608" r:id="rId11"/>
    <p:sldId id="70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10"/>
            <p14:sldId id="711"/>
            <p14:sldId id="700"/>
            <p14:sldId id="704"/>
            <p14:sldId id="705"/>
            <p14:sldId id="707"/>
            <p14:sldId id="706"/>
            <p14:sldId id="708"/>
            <p14:sldId id="608"/>
            <p14:sldId id="70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7CDF7"/>
    <a:srgbClr val="0D0D0D"/>
    <a:srgbClr val="00B050"/>
    <a:srgbClr val="2F3242"/>
    <a:srgbClr val="295FFF"/>
    <a:srgbClr val="FF3131"/>
    <a:srgbClr val="C6109F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5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Тест «Так-ні»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Ознайомлення з прямим кутом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smtClean="0">
              <a:solidFill>
                <a:schemeClr val="bg1"/>
              </a:solidFill>
            </a:rPr>
            <a:t>Знаходження прямих кутів у фігурах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</a:t>
          </a:r>
          <a:r>
            <a:rPr lang="uk-UA" b="1" dirty="0" smtClean="0"/>
            <a:t>знаходження суми трьох доданків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6000" custLinFactX="95952" custLinFactNeighborX="100000" custLinFactNeighborY="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X="-8601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X="159" custLinFactNeighborX="100000" custLinFactNeighborY="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75EDC-9669-4D9C-B23B-33606B58FE2E}" type="presOf" srcId="{289AA968-9F58-4A6E-B11C-582CA574AD65}" destId="{6408D3F1-0C0E-4F5D-B5D5-053E6D4B4C50}" srcOrd="0" destOrd="0" presId="urn:microsoft.com/office/officeart/2005/8/layout/hList6"/>
    <dgm:cxn modelId="{1C69577D-5A8B-4234-A967-ACAEF3FC1797}" type="presOf" srcId="{52D6595F-021C-462C-9322-B66FD13465B4}" destId="{6C6A65E1-48FE-40F2-991F-CBC387F92B2D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3C396403-6B7F-4895-AC45-BB56DF6ABD59}" type="presOf" srcId="{6EE47331-2253-406E-9CB5-953C9128E5FC}" destId="{783C5BBC-E083-4F12-B4A9-616A8F9530EC}" srcOrd="0" destOrd="0" presId="urn:microsoft.com/office/officeart/2005/8/layout/hList6"/>
    <dgm:cxn modelId="{05454376-B534-46CE-B4CD-2E872754E12B}" type="presOf" srcId="{864805AA-88F6-4A3C-93F4-4B09AB422F89}" destId="{74B25163-4895-40AC-9024-595BFDBFC9D3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7CCC60E7-CBC7-4A2E-8D53-EA94AD4F24E4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D47BF671-7F55-42F9-AA1B-C2A0B8BE6A81}" type="presParOf" srcId="{6408D3F1-0C0E-4F5D-B5D5-053E6D4B4C50}" destId="{783C5BBC-E083-4F12-B4A9-616A8F9530EC}" srcOrd="0" destOrd="0" presId="urn:microsoft.com/office/officeart/2005/8/layout/hList6"/>
    <dgm:cxn modelId="{E03F9E84-49EF-4D75-B021-440885CE95D6}" type="presParOf" srcId="{6408D3F1-0C0E-4F5D-B5D5-053E6D4B4C50}" destId="{903EF99B-E600-4B60-96C8-658D7EF2F880}" srcOrd="1" destOrd="0" presId="urn:microsoft.com/office/officeart/2005/8/layout/hList6"/>
    <dgm:cxn modelId="{14734728-EC6A-4D04-8249-09E5FD6547FB}" type="presParOf" srcId="{6408D3F1-0C0E-4F5D-B5D5-053E6D4B4C50}" destId="{8C93B566-6306-40C5-A3D5-B84E788E517B}" srcOrd="2" destOrd="0" presId="urn:microsoft.com/office/officeart/2005/8/layout/hList6"/>
    <dgm:cxn modelId="{BDAC641E-21F4-4228-8A71-64343105C8AA}" type="presParOf" srcId="{6408D3F1-0C0E-4F5D-B5D5-053E6D4B4C50}" destId="{B4E8D5E2-E5AE-41CC-80D3-5A0016AFADCC}" srcOrd="3" destOrd="0" presId="urn:microsoft.com/office/officeart/2005/8/layout/hList6"/>
    <dgm:cxn modelId="{0D855E35-E7E1-4E89-B5D4-42A7557C1CF8}" type="presParOf" srcId="{6408D3F1-0C0E-4F5D-B5D5-053E6D4B4C50}" destId="{74B25163-4895-40AC-9024-595BFDBFC9D3}" srcOrd="4" destOrd="0" presId="urn:microsoft.com/office/officeart/2005/8/layout/hList6"/>
    <dgm:cxn modelId="{BE40F35F-ED14-418C-8088-FDACEAF2388A}" type="presParOf" srcId="{6408D3F1-0C0E-4F5D-B5D5-053E6D4B4C50}" destId="{EE657C14-4867-4AC4-8289-9DFD8944CDAE}" srcOrd="5" destOrd="0" presId="urn:microsoft.com/office/officeart/2005/8/layout/hList6"/>
    <dgm:cxn modelId="{0EB5FD9E-E8D8-47F6-A8BE-D941B16A6013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01004" y="1105621"/>
          <a:ext cx="4272497" cy="20612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Тест «Так-ні»</a:t>
          </a:r>
          <a:endParaRPr lang="ru-RU" sz="3200" b="1" kern="1200" dirty="0"/>
        </a:p>
      </dsp:txBody>
      <dsp:txXfrm rot="5400000">
        <a:off x="4618" y="854498"/>
        <a:ext cx="20612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32088" y="906605"/>
          <a:ext cx="4272497" cy="24592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7800" tIns="0" rIns="176857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solidFill>
                <a:schemeClr val="bg1"/>
              </a:solidFill>
            </a:rPr>
            <a:t>Знаходження прямих кутів у фігурах</a:t>
          </a:r>
          <a:endParaRPr lang="ru-RU" sz="2800" kern="1200" dirty="0"/>
        </a:p>
      </dsp:txBody>
      <dsp:txXfrm rot="5400000">
        <a:off x="5238693" y="854499"/>
        <a:ext cx="2459286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20151" y="759905"/>
          <a:ext cx="4272497" cy="275268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Ознайомлення з прямим кутом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280057" y="854498"/>
        <a:ext cx="2752685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219446" y="706430"/>
          <a:ext cx="4272497" cy="28596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857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Розв’язува-ння</a:t>
          </a:r>
          <a:r>
            <a:rPr lang="uk-UA" sz="2800" b="1" kern="1200" dirty="0" smtClean="0"/>
            <a:t> задач на </a:t>
          </a:r>
          <a:r>
            <a:rPr lang="uk-UA" sz="2800" b="1" kern="1200" dirty="0" smtClean="0"/>
            <a:t>знаходження суми трьох доданків</a:t>
          </a:r>
          <a:endParaRPr lang="ru-RU" sz="2800" b="1" kern="1200" dirty="0"/>
        </a:p>
      </dsp:txBody>
      <dsp:txXfrm rot="5400000">
        <a:off x="7925877" y="854498"/>
        <a:ext cx="285963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936" y="3892277"/>
            <a:ext cx="10583636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Прямий кут. Розпізнавання геометричних фігур.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44AA9DB-BA8D-4AC4-94D7-ECC54051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36" y="912313"/>
            <a:ext cx="2266950" cy="238125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7137" b="63342"/>
          <a:stretch/>
        </p:blipFill>
        <p:spPr>
          <a:xfrm>
            <a:off x="670143" y="1442888"/>
            <a:ext cx="9432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41400" y="603388"/>
            <a:ext cx="10007599" cy="7573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446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084813" y="1360713"/>
            <a:ext cx="6009215" cy="2721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Для</a:t>
            </a:r>
            <a:r>
              <a:rPr lang="en-US" sz="2800" dirty="0" smtClean="0"/>
              <a:t> </a:t>
            </a:r>
            <a:r>
              <a:rPr lang="uk-UA" sz="2800" dirty="0" smtClean="0"/>
              <a:t>уроку </a:t>
            </a:r>
            <a:r>
              <a:rPr lang="uk-UA" sz="2800" dirty="0"/>
              <a:t>математики </a:t>
            </a:r>
            <a:r>
              <a:rPr lang="uk-UA" sz="2800" dirty="0" smtClean="0"/>
              <a:t>учні</a:t>
            </a:r>
            <a:r>
              <a:rPr lang="en-US" sz="2800" dirty="0" smtClean="0"/>
              <a:t> </a:t>
            </a:r>
            <a:r>
              <a:rPr lang="uk-UA" sz="2800" dirty="0" smtClean="0"/>
              <a:t>виготовили </a:t>
            </a:r>
            <a:r>
              <a:rPr lang="uk-UA" sz="2800" dirty="0" smtClean="0">
                <a:solidFill>
                  <a:srgbClr val="FFFF00"/>
                </a:solidFill>
              </a:rPr>
              <a:t>15 </a:t>
            </a:r>
            <a:r>
              <a:rPr lang="uk-UA" sz="2800" dirty="0">
                <a:solidFill>
                  <a:srgbClr val="FFFF00"/>
                </a:solidFill>
              </a:rPr>
              <a:t>трикутників, стільки само чотирикутників і 30 кругів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всього трикутників, чотирикутників і кругів виготовили учні</a:t>
            </a:r>
            <a:r>
              <a:rPr lang="uk-UA" sz="2800" dirty="0"/>
              <a:t>?</a:t>
            </a: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4AB894F4-9900-43CC-B631-E955F282553C}"/>
              </a:ext>
            </a:extLst>
          </p:cNvPr>
          <p:cNvSpPr/>
          <p:nvPr/>
        </p:nvSpPr>
        <p:spPr>
          <a:xfrm>
            <a:off x="7548188" y="4504490"/>
            <a:ext cx="1541232" cy="142585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36161" y="4182154"/>
            <a:ext cx="1454252" cy="11204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390413" y="4816792"/>
            <a:ext cx="1317172" cy="126595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43017" y="2429039"/>
            <a:ext cx="21484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1) 15 + 15 =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3175297" y="2429039"/>
            <a:ext cx="15599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30 (</a:t>
            </a:r>
            <a:r>
              <a:rPr lang="ru-RU" sz="3200" dirty="0" smtClean="0">
                <a:solidFill>
                  <a:srgbClr val="7030A0"/>
                </a:solidFill>
              </a:rPr>
              <a:t>мн.)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43017" y="3177292"/>
            <a:ext cx="21484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) </a:t>
            </a:r>
            <a:r>
              <a:rPr lang="ru-RU" sz="3200" dirty="0" smtClean="0">
                <a:solidFill>
                  <a:srgbClr val="7030A0"/>
                </a:solidFill>
              </a:rPr>
              <a:t>30</a:t>
            </a:r>
            <a:r>
              <a:rPr lang="en-US" sz="3200" dirty="0" smtClean="0">
                <a:solidFill>
                  <a:srgbClr val="7030A0"/>
                </a:solidFill>
              </a:rPr>
              <a:t> + </a:t>
            </a:r>
            <a:r>
              <a:rPr lang="ru-RU" sz="3200" dirty="0" smtClean="0">
                <a:solidFill>
                  <a:srgbClr val="7030A0"/>
                </a:solidFill>
              </a:rPr>
              <a:t>30</a:t>
            </a:r>
            <a:r>
              <a:rPr lang="en-US" sz="3200" dirty="0" smtClean="0">
                <a:solidFill>
                  <a:srgbClr val="7030A0"/>
                </a:solidFill>
              </a:rPr>
              <a:t> =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3191463" y="3177292"/>
            <a:ext cx="13377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6</a:t>
            </a:r>
            <a:r>
              <a:rPr lang="en-US" sz="3200" dirty="0" smtClean="0">
                <a:solidFill>
                  <a:srgbClr val="7030A0"/>
                </a:solidFill>
              </a:rPr>
              <a:t>0 (</a:t>
            </a:r>
            <a:r>
              <a:rPr lang="ru-RU" sz="3200" dirty="0" smtClean="0">
                <a:solidFill>
                  <a:srgbClr val="7030A0"/>
                </a:solidFill>
              </a:rPr>
              <a:t>ф.)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3607542" y="3891618"/>
            <a:ext cx="13563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6</a:t>
            </a:r>
            <a:r>
              <a:rPr lang="en-US" sz="3200" dirty="0" smtClean="0">
                <a:solidFill>
                  <a:srgbClr val="7030A0"/>
                </a:solidFill>
              </a:rPr>
              <a:t>0 (</a:t>
            </a:r>
            <a:r>
              <a:rPr lang="ru-RU" sz="3200" dirty="0" smtClean="0">
                <a:solidFill>
                  <a:srgbClr val="7030A0"/>
                </a:solidFill>
              </a:rPr>
              <a:t>ф.)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43017" y="3919715"/>
            <a:ext cx="25383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15 + 15 </a:t>
            </a:r>
            <a:r>
              <a:rPr lang="en-US" sz="3200" dirty="0" smtClean="0">
                <a:solidFill>
                  <a:srgbClr val="7030A0"/>
                </a:solidFill>
              </a:rPr>
              <a:t>+ </a:t>
            </a:r>
            <a:r>
              <a:rPr lang="ru-RU" sz="3200" dirty="0" smtClean="0">
                <a:solidFill>
                  <a:srgbClr val="7030A0"/>
                </a:solidFill>
              </a:rPr>
              <a:t>30</a:t>
            </a:r>
            <a:r>
              <a:rPr lang="en-US" sz="3200" dirty="0" smtClean="0">
                <a:solidFill>
                  <a:srgbClr val="7030A0"/>
                </a:solidFill>
              </a:rPr>
              <a:t> =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31" y="1286281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1069159" y="4656890"/>
            <a:ext cx="66294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Відповідь</a:t>
            </a:r>
            <a:r>
              <a:rPr lang="ru-RU" sz="3200" dirty="0" smtClean="0">
                <a:solidFill>
                  <a:srgbClr val="7030A0"/>
                </a:solidFill>
              </a:rPr>
              <a:t>: 60 </a:t>
            </a:r>
            <a:r>
              <a:rPr lang="ru-RU" sz="3200" dirty="0" err="1" smtClean="0">
                <a:solidFill>
                  <a:srgbClr val="7030A0"/>
                </a:solidFill>
              </a:rPr>
              <a:t>фігур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виготовили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учні</a:t>
            </a:r>
            <a:r>
              <a:rPr lang="ru-RU" sz="3200" dirty="0" smtClean="0">
                <a:solidFill>
                  <a:srgbClr val="7030A0"/>
                </a:solidFill>
              </a:rPr>
              <a:t>. 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102336" y="1359763"/>
            <a:ext cx="410103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— </a:t>
            </a:r>
            <a:r>
              <a:rPr lang="uk-UA" sz="2400" dirty="0">
                <a:solidFill>
                  <a:srgbClr val="7030A0"/>
                </a:solidFill>
              </a:rPr>
              <a:t>Які відкриття зробили?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— Чи все було зрозуміло?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0C6C47BB-2D12-498F-BEDB-428A56E623D5}"/>
              </a:ext>
            </a:extLst>
          </p:cNvPr>
          <p:cNvGrpSpPr>
            <a:grpSpLocks/>
          </p:cNvGrpSpPr>
          <p:nvPr/>
        </p:nvGrpSpPr>
        <p:grpSpPr bwMode="auto">
          <a:xfrm>
            <a:off x="1522190" y="3758129"/>
            <a:ext cx="2563472" cy="1672701"/>
            <a:chOff x="1392" y="912"/>
            <a:chExt cx="1306" cy="1248"/>
          </a:xfrm>
        </p:grpSpPr>
        <p:sp>
          <p:nvSpPr>
            <p:cNvPr id="23" name="Arc 25">
              <a:extLst>
                <a:ext uri="{FF2B5EF4-FFF2-40B4-BE49-F238E27FC236}">
                  <a16:creationId xmlns:a16="http://schemas.microsoft.com/office/drawing/2014/main" xmlns="" id="{D7A6A5DC-1F5E-4860-9312-2CFECD8C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728"/>
              <a:ext cx="336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9ED8EE20-D477-44F1-812F-CB64A162B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" y="912"/>
              <a:ext cx="14" cy="12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xmlns="" id="{FCFD0CE5-95C2-4625-88DB-E27C3BE0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137"/>
              <a:ext cx="1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xmlns="" id="{29F89224-3B3B-4BC9-B65F-5D1A5FF98E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92" y="2073"/>
              <a:ext cx="106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xmlns="" id="{7F4BDB63-EA57-4D93-B506-86571331A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7293" y="3950224"/>
            <a:ext cx="2878179" cy="1367192"/>
            <a:chOff x="1927" y="1435"/>
            <a:chExt cx="1721" cy="1013"/>
          </a:xfrm>
        </p:grpSpPr>
        <p:sp>
          <p:nvSpPr>
            <p:cNvPr id="38" name="Line 17">
              <a:extLst>
                <a:ext uri="{FF2B5EF4-FFF2-40B4-BE49-F238E27FC236}">
                  <a16:creationId xmlns:a16="http://schemas.microsoft.com/office/drawing/2014/main" xmlns="" id="{5B7BA2E1-19EA-41E3-B227-2D0E620C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417"/>
              <a:ext cx="16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xmlns="" id="{C3F31F2D-A40D-4C77-B106-5B5B26F1A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7" y="1435"/>
              <a:ext cx="127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Arc 19">
              <a:extLst>
                <a:ext uri="{FF2B5EF4-FFF2-40B4-BE49-F238E27FC236}">
                  <a16:creationId xmlns:a16="http://schemas.microsoft.com/office/drawing/2014/main" xmlns="" id="{42998AF7-6BC5-47EE-9129-5AB3E5408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xmlns="" id="{CED2D189-9A7A-41A8-A501-289268D8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xmlns="" id="{395D88B2-1F1E-415D-BF3F-DD1567FE3EC0}"/>
              </a:ext>
            </a:extLst>
          </p:cNvPr>
          <p:cNvGrpSpPr>
            <a:grpSpLocks/>
          </p:cNvGrpSpPr>
          <p:nvPr/>
        </p:nvGrpSpPr>
        <p:grpSpPr bwMode="auto">
          <a:xfrm>
            <a:off x="7551563" y="3990434"/>
            <a:ext cx="2507507" cy="1193595"/>
            <a:chOff x="1098" y="1089"/>
            <a:chExt cx="2448" cy="1479"/>
          </a:xfrm>
        </p:grpSpPr>
        <p:sp>
          <p:nvSpPr>
            <p:cNvPr id="43" name="Arc 5">
              <a:extLst>
                <a:ext uri="{FF2B5EF4-FFF2-40B4-BE49-F238E27FC236}">
                  <a16:creationId xmlns:a16="http://schemas.microsoft.com/office/drawing/2014/main" xmlns="" id="{F90085FF-7D91-4206-9491-E4812D25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985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BA2CCE83-E97E-490E-8227-251C08C8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8" y="1089"/>
              <a:ext cx="771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xmlns="" id="{80E95FED-B7C8-461D-BD24-0AF712ACD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2537"/>
              <a:ext cx="16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xmlns="" id="{01CE951A-A7FD-4C3F-92AD-3C08EC0B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F4702546-20B0-4B95-B5CE-58BF032C2593}"/>
              </a:ext>
            </a:extLst>
          </p:cNvPr>
          <p:cNvSpPr txBox="1">
            <a:spLocks/>
          </p:cNvSpPr>
          <p:nvPr/>
        </p:nvSpPr>
        <p:spPr>
          <a:xfrm>
            <a:off x="1102336" y="2343365"/>
            <a:ext cx="7702981" cy="1259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Покажи у вигляді кута, на скільки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зрозумів/ла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тему уроку, дізнався про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, навчився креслити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Накресли обраний кут </a:t>
            </a:r>
            <a:r>
              <a:rPr lang="uk-UA" sz="2400" dirty="0" err="1" smtClean="0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.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F6A293-7DE8-4F13-9EA0-C9757CB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0" y="2617267"/>
            <a:ext cx="6082850" cy="3801782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599450"/>
            <a:ext cx="9375536" cy="75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n-lt"/>
              </a:rPr>
              <a:t>Фігура -емоція </a:t>
            </a:r>
            <a:endParaRPr lang="uk-U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1350818"/>
            <a:ext cx="9144156" cy="1146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rgbClr val="7030A0"/>
                </a:solidFill>
                <a:latin typeface="+mn-lt"/>
              </a:rPr>
              <a:t>Подивись на геометричні фігури. Яка з них передає </a:t>
            </a:r>
            <a:r>
              <a:rPr lang="uk-UA" sz="2800" dirty="0" smtClean="0">
                <a:solidFill>
                  <a:srgbClr val="7030A0"/>
                </a:solidFill>
                <a:latin typeface="+mn-lt"/>
              </a:rPr>
              <a:t>твою емоцію? </a:t>
            </a:r>
            <a:r>
              <a:rPr lang="uk-UA" sz="2800" dirty="0">
                <a:solidFill>
                  <a:srgbClr val="7030A0"/>
                </a:solidFill>
                <a:latin typeface="+mn-lt"/>
              </a:rPr>
              <a:t>Намалюй її в зошиті </a:t>
            </a:r>
            <a:endParaRPr lang="uk-UA" sz="5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6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8199149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2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439561A-4AB8-41A9-817C-36219382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522514"/>
            <a:ext cx="9916885" cy="576372"/>
          </a:xfr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/>
              <a:t>Тест «Так, ні»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1B60D718-9EC5-4554-837C-0666959D33DD}"/>
              </a:ext>
            </a:extLst>
          </p:cNvPr>
          <p:cNvSpPr/>
          <p:nvPr/>
        </p:nvSpPr>
        <p:spPr>
          <a:xfrm>
            <a:off x="947057" y="1173620"/>
            <a:ext cx="10134599" cy="42845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Пряма лінія має початок, але не має кінця. </a:t>
            </a:r>
            <a:endParaRPr lang="en-US" sz="3200" b="1" dirty="0" smtClean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Промінь </a:t>
            </a: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це частина прямої, обмежена однією точкою. 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Промінь і відрізок мають початок. 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Відрізок має початок, але не має кінця.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Кут утворюють два промені зі спільним початком. 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Сторони кута — це промені. 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Вершина кута — це пряма лінія. </a:t>
            </a:r>
          </a:p>
        </p:txBody>
      </p:sp>
      <p:sp>
        <p:nvSpPr>
          <p:cNvPr id="3" name="Минус 2"/>
          <p:cNvSpPr/>
          <p:nvPr/>
        </p:nvSpPr>
        <p:spPr>
          <a:xfrm>
            <a:off x="359229" y="1289956"/>
            <a:ext cx="631372" cy="440873"/>
          </a:xfrm>
          <a:prstGeom prst="mathMin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359229" y="3315873"/>
            <a:ext cx="631372" cy="440873"/>
          </a:xfrm>
          <a:prstGeom prst="mathMin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359229" y="4904014"/>
            <a:ext cx="631372" cy="440873"/>
          </a:xfrm>
          <a:prstGeom prst="mathMin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6316" y="1774371"/>
            <a:ext cx="544285" cy="457200"/>
          </a:xfrm>
          <a:prstGeom prst="mathPlus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46316" y="2858673"/>
            <a:ext cx="544285" cy="457200"/>
          </a:xfrm>
          <a:prstGeom prst="mathPlus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46315" y="3871044"/>
            <a:ext cx="544285" cy="457200"/>
          </a:xfrm>
          <a:prstGeom prst="mathPlus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68088" y="4446814"/>
            <a:ext cx="544285" cy="457200"/>
          </a:xfrm>
          <a:prstGeom prst="mathPlus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046027" y="1551213"/>
            <a:ext cx="23622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52799" y="2579914"/>
            <a:ext cx="23730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352799" y="2503714"/>
            <a:ext cx="130629" cy="152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805056" y="3032844"/>
            <a:ext cx="237308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805056" y="2956644"/>
            <a:ext cx="130629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150927" y="2963259"/>
            <a:ext cx="130629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567056" y="5124450"/>
            <a:ext cx="2373086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8567056" y="5048250"/>
            <a:ext cx="130629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8632370" y="4404444"/>
            <a:ext cx="1894116" cy="720006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186543" y="545023"/>
            <a:ext cx="10221686" cy="75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+mn-lt"/>
              </a:rPr>
              <a:t>Уворення</a:t>
            </a:r>
            <a:r>
              <a:rPr lang="uk-UA" sz="4000" b="1" dirty="0" smtClean="0">
                <a:solidFill>
                  <a:schemeClr val="bg1"/>
                </a:solidFill>
                <a:latin typeface="+mn-lt"/>
              </a:rPr>
              <a:t> прямого кута</a:t>
            </a:r>
            <a:endParaRPr lang="uk-UA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515"/>
          <a:stretch/>
        </p:blipFill>
        <p:spPr bwMode="auto">
          <a:xfrm>
            <a:off x="1548000" y="1440996"/>
            <a:ext cx="8928000" cy="429231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87044-571B-4781-90E8-18A9B245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8" y="495130"/>
            <a:ext cx="8214915" cy="685600"/>
          </a:xfr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>Прямий кут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D288A5-DC10-470A-BA0E-A2D19304D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0" t="3768" r="353" b="2282"/>
          <a:stretch/>
        </p:blipFill>
        <p:spPr>
          <a:xfrm>
            <a:off x="1080000" y="3528000"/>
            <a:ext cx="10332000" cy="2304000"/>
          </a:xfrm>
          <a:prstGeom prst="round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A3C1D3D-3B89-48D0-A842-BFE4A1AB42CE}"/>
              </a:ext>
            </a:extLst>
          </p:cNvPr>
          <p:cNvSpPr/>
          <p:nvPr/>
        </p:nvSpPr>
        <p:spPr>
          <a:xfrm>
            <a:off x="1266400" y="1194688"/>
            <a:ext cx="7540143" cy="10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Запам'ятай! </a:t>
            </a:r>
            <a:r>
              <a:rPr lang="uk-UA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2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прямі кути можна накласти один на </a:t>
            </a:r>
            <a:r>
              <a:rPr lang="uk-UA" sz="28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одний</a:t>
            </a:r>
            <a:r>
              <a:rPr lang="uk-UA" sz="2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так, щоб їх сторони збігалися.</a:t>
            </a:r>
            <a:endParaRPr lang="uk-UA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0CDDAB-1C81-4A75-BA3B-5680AA035882}"/>
              </a:ext>
            </a:extLst>
          </p:cNvPr>
          <p:cNvSpPr txBox="1">
            <a:spLocks/>
          </p:cNvSpPr>
          <p:nvPr/>
        </p:nvSpPr>
        <p:spPr>
          <a:xfrm>
            <a:off x="2352384" y="2575967"/>
            <a:ext cx="5060787" cy="6882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>
                <a:solidFill>
                  <a:srgbClr val="7030A0"/>
                </a:solidFill>
                <a:latin typeface="+mn-lt"/>
              </a:rPr>
              <a:t>Прямі кути К, Р, В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EE9BF09-43CB-431B-97AE-5F070B08A4AA}"/>
              </a:ext>
            </a:extLst>
          </p:cNvPr>
          <p:cNvSpPr/>
          <p:nvPr/>
        </p:nvSpPr>
        <p:spPr>
          <a:xfrm>
            <a:off x="4243906" y="4670808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80430A5-AA43-4F22-8EC8-ABCA282955A9}"/>
              </a:ext>
            </a:extLst>
          </p:cNvPr>
          <p:cNvSpPr/>
          <p:nvPr/>
        </p:nvSpPr>
        <p:spPr>
          <a:xfrm>
            <a:off x="10102088" y="4779776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C7C0211-028B-49C0-89EB-2E15486EAFED}"/>
              </a:ext>
            </a:extLst>
          </p:cNvPr>
          <p:cNvSpPr/>
          <p:nvPr/>
        </p:nvSpPr>
        <p:spPr>
          <a:xfrm rot="18933962">
            <a:off x="7429731" y="4868928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https://svityaz.te.ua/wp-content/uploads/2020/03/unnamed-file-2.jpg">
            <a:extLst>
              <a:ext uri="{FF2B5EF4-FFF2-40B4-BE49-F238E27FC236}">
                <a16:creationId xmlns:a16="http://schemas.microsoft.com/office/drawing/2014/main" xmlns="" id="{6FC192FB-5FA6-4201-8DB9-EBC9C2F46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7116" r="6763" b="7227"/>
          <a:stretch/>
        </p:blipFill>
        <p:spPr bwMode="auto">
          <a:xfrm>
            <a:off x="9043739" y="459998"/>
            <a:ext cx="2592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C1EEB917-3E9F-4AD9-A5A3-CAF7EF2A72C2}"/>
              </a:ext>
            </a:extLst>
          </p:cNvPr>
          <p:cNvSpPr/>
          <p:nvPr/>
        </p:nvSpPr>
        <p:spPr>
          <a:xfrm>
            <a:off x="9074659" y="495130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831F23E8-FCE1-468C-8B80-753D56C2E816}"/>
              </a:ext>
            </a:extLst>
          </p:cNvPr>
          <p:cNvSpPr/>
          <p:nvPr/>
        </p:nvSpPr>
        <p:spPr>
          <a:xfrm>
            <a:off x="11388968" y="459998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5DE9D74E-BF31-46CB-93A6-3210D0D4F69C}"/>
              </a:ext>
            </a:extLst>
          </p:cNvPr>
          <p:cNvSpPr/>
          <p:nvPr/>
        </p:nvSpPr>
        <p:spPr>
          <a:xfrm>
            <a:off x="11381739" y="2920078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FFBCB746-A822-4956-91F6-4C6E6996180C}"/>
              </a:ext>
            </a:extLst>
          </p:cNvPr>
          <p:cNvSpPr/>
          <p:nvPr/>
        </p:nvSpPr>
        <p:spPr>
          <a:xfrm>
            <a:off x="9043739" y="2943758"/>
            <a:ext cx="254000" cy="396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1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87044-571B-4781-90E8-18A9B245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02" y="478970"/>
            <a:ext cx="9922997" cy="638147"/>
          </a:xfr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/>
              <a:t>Косинець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590803-9A8A-46B2-BD06-AE6D16A99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" t="5722" r="2147" b="4741"/>
          <a:stretch/>
        </p:blipFill>
        <p:spPr>
          <a:xfrm>
            <a:off x="1554600" y="1104166"/>
            <a:ext cx="7776000" cy="2592000"/>
          </a:xfrm>
          <a:prstGeom prst="round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74E55899-F4CE-4B36-98C3-97248A798428}"/>
              </a:ext>
            </a:extLst>
          </p:cNvPr>
          <p:cNvSpPr/>
          <p:nvPr/>
        </p:nvSpPr>
        <p:spPr>
          <a:xfrm>
            <a:off x="1617634" y="3218047"/>
            <a:ext cx="283535" cy="326057"/>
          </a:xfrm>
          <a:prstGeom prst="rect">
            <a:avLst/>
          </a:prstGeom>
          <a:solidFill>
            <a:srgbClr val="7030A0"/>
          </a:solidFill>
          <a:ln>
            <a:solidFill>
              <a:srgbClr val="003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й трикутник 11">
            <a:extLst>
              <a:ext uri="{FF2B5EF4-FFF2-40B4-BE49-F238E27FC236}">
                <a16:creationId xmlns:a16="http://schemas.microsoft.com/office/drawing/2014/main" xmlns="" id="{0B0907BC-5592-47B1-87C8-66E72C1E6947}"/>
              </a:ext>
            </a:extLst>
          </p:cNvPr>
          <p:cNvSpPr/>
          <p:nvPr/>
        </p:nvSpPr>
        <p:spPr>
          <a:xfrm>
            <a:off x="4401562" y="2575225"/>
            <a:ext cx="551505" cy="642822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sp>
        <p:nvSpPr>
          <p:cNvPr id="11" name="Прямокутний трикутник 10">
            <a:extLst>
              <a:ext uri="{FF2B5EF4-FFF2-40B4-BE49-F238E27FC236}">
                <a16:creationId xmlns:a16="http://schemas.microsoft.com/office/drawing/2014/main" xmlns="" id="{F5D1C873-320E-45D7-94C6-47CDDA04169C}"/>
              </a:ext>
            </a:extLst>
          </p:cNvPr>
          <p:cNvSpPr/>
          <p:nvPr/>
        </p:nvSpPr>
        <p:spPr>
          <a:xfrm>
            <a:off x="6475541" y="2575225"/>
            <a:ext cx="551505" cy="642822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sp>
        <p:nvSpPr>
          <p:cNvPr id="13" name="Прямокутний трикутник 12">
            <a:extLst>
              <a:ext uri="{FF2B5EF4-FFF2-40B4-BE49-F238E27FC236}">
                <a16:creationId xmlns:a16="http://schemas.microsoft.com/office/drawing/2014/main" xmlns="" id="{C3066562-5193-41D8-9C4E-158D60C02ECB}"/>
              </a:ext>
            </a:extLst>
          </p:cNvPr>
          <p:cNvSpPr/>
          <p:nvPr/>
        </p:nvSpPr>
        <p:spPr>
          <a:xfrm>
            <a:off x="8034635" y="2505969"/>
            <a:ext cx="551505" cy="642822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D8C76E0-56D5-47BB-803E-2FE20B344120}"/>
              </a:ext>
            </a:extLst>
          </p:cNvPr>
          <p:cNvSpPr txBox="1">
            <a:spLocks/>
          </p:cNvSpPr>
          <p:nvPr/>
        </p:nvSpPr>
        <p:spPr>
          <a:xfrm>
            <a:off x="4148860" y="3286492"/>
            <a:ext cx="1608415" cy="56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прямий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0903BFA-2DFB-4902-A660-C1AE7E813673}"/>
              </a:ext>
            </a:extLst>
          </p:cNvPr>
          <p:cNvSpPr txBox="1">
            <a:spLocks/>
          </p:cNvSpPr>
          <p:nvPr/>
        </p:nvSpPr>
        <p:spPr>
          <a:xfrm>
            <a:off x="5947085" y="3270643"/>
            <a:ext cx="1608415" cy="56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тупий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212B10A-0B4E-466E-873E-1D85AC39E4CE}"/>
              </a:ext>
            </a:extLst>
          </p:cNvPr>
          <p:cNvSpPr txBox="1">
            <a:spLocks/>
          </p:cNvSpPr>
          <p:nvPr/>
        </p:nvSpPr>
        <p:spPr>
          <a:xfrm>
            <a:off x="7781932" y="3218047"/>
            <a:ext cx="1608415" cy="672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гострий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31264" y="3874437"/>
            <a:ext cx="7471685" cy="7559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номери фігур, що мають прямі кути.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8C15A7-D650-4E32-BB73-65C34C5AFF80}"/>
              </a:ext>
            </a:extLst>
          </p:cNvPr>
          <p:cNvSpPr txBox="1"/>
          <p:nvPr/>
        </p:nvSpPr>
        <p:spPr>
          <a:xfrm>
            <a:off x="1359309" y="6046923"/>
            <a:ext cx="5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3242"/>
                </a:solidFill>
              </a:rPr>
              <a:t>1</a:t>
            </a:r>
            <a:endParaRPr lang="uk-UA" sz="3600" dirty="0">
              <a:solidFill>
                <a:srgbClr val="2F324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D743E2-EA18-4B18-A992-644E1E0492E9}"/>
              </a:ext>
            </a:extLst>
          </p:cNvPr>
          <p:cNvSpPr txBox="1"/>
          <p:nvPr/>
        </p:nvSpPr>
        <p:spPr>
          <a:xfrm>
            <a:off x="2805174" y="6026819"/>
            <a:ext cx="5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3242"/>
                </a:solidFill>
              </a:rPr>
              <a:t>2</a:t>
            </a:r>
            <a:endParaRPr lang="uk-UA" sz="3600" dirty="0">
              <a:solidFill>
                <a:srgbClr val="2F324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885C926-C4DA-40C3-9703-FD0B4E882235}"/>
              </a:ext>
            </a:extLst>
          </p:cNvPr>
          <p:cNvSpPr txBox="1"/>
          <p:nvPr/>
        </p:nvSpPr>
        <p:spPr>
          <a:xfrm>
            <a:off x="5467107" y="6007444"/>
            <a:ext cx="5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3242"/>
                </a:solidFill>
              </a:rPr>
              <a:t>3</a:t>
            </a:r>
            <a:endParaRPr lang="uk-UA" sz="3600" dirty="0">
              <a:solidFill>
                <a:srgbClr val="2F324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3F045C-4B5B-4BE9-B426-2152C6275CC5}"/>
              </a:ext>
            </a:extLst>
          </p:cNvPr>
          <p:cNvSpPr txBox="1"/>
          <p:nvPr/>
        </p:nvSpPr>
        <p:spPr>
          <a:xfrm>
            <a:off x="8129041" y="5992063"/>
            <a:ext cx="5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3242"/>
                </a:solidFill>
              </a:rPr>
              <a:t>4</a:t>
            </a:r>
            <a:endParaRPr lang="uk-UA" sz="3600" dirty="0">
              <a:solidFill>
                <a:srgbClr val="2F324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F406D8D-D1BC-40F2-8FF2-34AE7CA77119}"/>
              </a:ext>
            </a:extLst>
          </p:cNvPr>
          <p:cNvSpPr txBox="1"/>
          <p:nvPr/>
        </p:nvSpPr>
        <p:spPr>
          <a:xfrm>
            <a:off x="10956670" y="6007444"/>
            <a:ext cx="5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3242"/>
                </a:solidFill>
              </a:rPr>
              <a:t>5</a:t>
            </a:r>
            <a:endParaRPr lang="uk-UA" sz="3600" dirty="0">
              <a:solidFill>
                <a:srgbClr val="2F3242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8AA1DD4-D77A-41C2-A46D-0A62A04F7786}"/>
              </a:ext>
            </a:extLst>
          </p:cNvPr>
          <p:cNvSpPr/>
          <p:nvPr/>
        </p:nvSpPr>
        <p:spPr>
          <a:xfrm>
            <a:off x="1359309" y="4783683"/>
            <a:ext cx="1197633" cy="1243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Трапеция 23">
            <a:extLst>
              <a:ext uri="{FF2B5EF4-FFF2-40B4-BE49-F238E27FC236}">
                <a16:creationId xmlns="" xmlns:a16="http://schemas.microsoft.com/office/drawing/2014/main" id="{FD60F956-BAB7-4210-BE18-BE8E73DC0DA8}"/>
              </a:ext>
            </a:extLst>
          </p:cNvPr>
          <p:cNvSpPr/>
          <p:nvPr/>
        </p:nvSpPr>
        <p:spPr>
          <a:xfrm>
            <a:off x="2653347" y="4773996"/>
            <a:ext cx="1748215" cy="1243136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8DE2CF8-BE37-4E2C-874B-1B13225B12CD}"/>
              </a:ext>
            </a:extLst>
          </p:cNvPr>
          <p:cNvSpPr/>
          <p:nvPr/>
        </p:nvSpPr>
        <p:spPr>
          <a:xfrm>
            <a:off x="4582886" y="4783684"/>
            <a:ext cx="2214209" cy="1223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26" name="Пятиугольник 9">
            <a:extLst>
              <a:ext uri="{FF2B5EF4-FFF2-40B4-BE49-F238E27FC236}">
                <a16:creationId xmlns="" xmlns:a16="http://schemas.microsoft.com/office/drawing/2014/main" id="{43961553-12E3-4C49-BEBC-A64F53307FEE}"/>
              </a:ext>
            </a:extLst>
          </p:cNvPr>
          <p:cNvSpPr/>
          <p:nvPr/>
        </p:nvSpPr>
        <p:spPr>
          <a:xfrm>
            <a:off x="7162855" y="4783684"/>
            <a:ext cx="2338940" cy="1223760"/>
          </a:xfrm>
          <a:prstGeom prst="pentag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27" name="Трапеция 26">
            <a:extLst>
              <a:ext uri="{FF2B5EF4-FFF2-40B4-BE49-F238E27FC236}">
                <a16:creationId xmlns="" xmlns:a16="http://schemas.microsoft.com/office/drawing/2014/main" id="{92098F16-BBA6-4371-8C1E-47EC4F61361D}"/>
              </a:ext>
            </a:extLst>
          </p:cNvPr>
          <p:cNvSpPr/>
          <p:nvPr/>
        </p:nvSpPr>
        <p:spPr>
          <a:xfrm>
            <a:off x="9504947" y="4838544"/>
            <a:ext cx="1521760" cy="1208379"/>
          </a:xfrm>
          <a:prstGeom prst="trapezoid">
            <a:avLst>
              <a:gd name="adj" fmla="val 353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8ED9B91-BD4D-4633-9689-31332FAA0965}"/>
              </a:ext>
            </a:extLst>
          </p:cNvPr>
          <p:cNvSpPr/>
          <p:nvPr/>
        </p:nvSpPr>
        <p:spPr>
          <a:xfrm>
            <a:off x="10278105" y="4838544"/>
            <a:ext cx="1413886" cy="12083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2">
            <a:extLst>
              <a:ext uri="{FF2B5EF4-FFF2-40B4-BE49-F238E27FC236}">
                <a16:creationId xmlns:a16="http://schemas.microsoft.com/office/drawing/2014/main" xmlns="" id="{B0A7BC09-021E-4FBB-BE60-436BA59C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80" y="1546098"/>
            <a:ext cx="5520740" cy="41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ryska.com.ua/wp-content/uploads/2019/05/%D0%B4%D0%BE%D1%88%D0%BA%D0%B0-%D1%88%D0%BA%D0%BE%D0%BB%D0%B0.png">
            <a:extLst>
              <a:ext uri="{FF2B5EF4-FFF2-40B4-BE49-F238E27FC236}">
                <a16:creationId xmlns:a16="http://schemas.microsoft.com/office/drawing/2014/main" xmlns="" id="{FA6D9C00-D9D8-41F7-8069-304B5557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5" y="3444020"/>
            <a:ext cx="3513875" cy="24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A9A6A3-67EA-4500-89FC-E7556654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17" y="542301"/>
            <a:ext cx="10868227" cy="676899"/>
          </a:xfr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/>
              <a:t>Назви предмети, у яких є прямі кути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CE7274-BEEB-48E7-8728-99B25406B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0" y="1546098"/>
            <a:ext cx="3197463" cy="1737289"/>
          </a:xfrm>
          <a:prstGeom prst="rect">
            <a:avLst/>
          </a:prstGeom>
        </p:spPr>
      </p:pic>
      <p:pic>
        <p:nvPicPr>
          <p:cNvPr id="4" name="Picture 2" descr="https://gerbor.com.ua/upload/catalog/1500/1461/149_0007_13.png">
            <a:extLst>
              <a:ext uri="{FF2B5EF4-FFF2-40B4-BE49-F238E27FC236}">
                <a16:creationId xmlns:a16="http://schemas.microsoft.com/office/drawing/2014/main" xmlns="" id="{EBCF79CF-6681-4121-B3B3-BF567D8D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94" y="1518746"/>
            <a:ext cx="2034305" cy="4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6B29F1-01AC-488A-8A73-B53A917B3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68" t="35131" r="5095" b="1706"/>
          <a:stretch/>
        </p:blipFill>
        <p:spPr>
          <a:xfrm>
            <a:off x="2173617" y="3740612"/>
            <a:ext cx="5292000" cy="201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87044-571B-4781-90E8-18A9B245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54" y="632473"/>
            <a:ext cx="9959248" cy="917768"/>
          </a:xfr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/>
              <a:t>Практична робота</a:t>
            </a:r>
            <a:endParaRPr lang="uk-UA" sz="4000" dirty="0"/>
          </a:p>
        </p:txBody>
      </p:sp>
      <p:sp>
        <p:nvSpPr>
          <p:cNvPr id="12" name="Прямокутний трикутник 11">
            <a:extLst>
              <a:ext uri="{FF2B5EF4-FFF2-40B4-BE49-F238E27FC236}">
                <a16:creationId xmlns:a16="http://schemas.microsoft.com/office/drawing/2014/main" xmlns="" id="{0B0907BC-5592-47B1-87C8-66E72C1E6947}"/>
              </a:ext>
            </a:extLst>
          </p:cNvPr>
          <p:cNvSpPr/>
          <p:nvPr/>
        </p:nvSpPr>
        <p:spPr>
          <a:xfrm>
            <a:off x="2944998" y="4594799"/>
            <a:ext cx="790913" cy="698448"/>
          </a:xfrm>
          <a:prstGeom prst="rt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5EB13806-D131-4997-83DC-2FD6577AEEB6}"/>
              </a:ext>
            </a:extLst>
          </p:cNvPr>
          <p:cNvSpPr/>
          <p:nvPr/>
        </p:nvSpPr>
        <p:spPr>
          <a:xfrm>
            <a:off x="1238034" y="1558985"/>
            <a:ext cx="7163166" cy="20487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Щоб правильно </a:t>
            </a:r>
            <a:r>
              <a:rPr lang="uk-UA" sz="24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накреслити </a:t>
            </a: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прямий кут, потрібно:</a:t>
            </a:r>
            <a:endParaRPr lang="uk-UA" sz="2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· покласти косинець на площу;</a:t>
            </a:r>
            <a:endParaRPr lang="uk-UA" sz="2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· обвести його сторони;</a:t>
            </a:r>
            <a:endParaRPr lang="uk-UA" sz="2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· назвати вершину кута;</a:t>
            </a:r>
            <a:endParaRPr lang="uk-UA" sz="2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· назвати сторони.</a:t>
            </a:r>
            <a:endParaRPr lang="uk-UA" sz="24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44998" y="4126788"/>
            <a:ext cx="0" cy="118460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03075" y="4472782"/>
            <a:ext cx="0" cy="10232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944998" y="5311397"/>
            <a:ext cx="94669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282953" y="5470876"/>
            <a:ext cx="1220122" cy="251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01078" y="3993616"/>
            <a:ext cx="1252" cy="100933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566368" y="529880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03075" y="538728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65542" y="374061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В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191908" y="3981022"/>
            <a:ext cx="1009170" cy="125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4533</TotalTime>
  <Words>331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Тест «Так, ні»</vt:lpstr>
      <vt:lpstr>Презентация PowerPoint</vt:lpstr>
      <vt:lpstr>Прямий кут</vt:lpstr>
      <vt:lpstr>Косинець </vt:lpstr>
      <vt:lpstr>Назви предмети, у яких є прямі кути</vt:lpstr>
      <vt:lpstr>Практична робота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705</cp:revision>
  <dcterms:created xsi:type="dcterms:W3CDTF">2018-01-05T16:38:53Z</dcterms:created>
  <dcterms:modified xsi:type="dcterms:W3CDTF">2024-12-15T21:32:08Z</dcterms:modified>
</cp:coreProperties>
</file>