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709" r:id="rId3"/>
    <p:sldId id="713" r:id="rId4"/>
    <p:sldId id="706" r:id="rId5"/>
    <p:sldId id="707" r:id="rId6"/>
    <p:sldId id="708" r:id="rId7"/>
    <p:sldId id="659" r:id="rId8"/>
    <p:sldId id="694" r:id="rId9"/>
    <p:sldId id="695" r:id="rId10"/>
    <p:sldId id="608" r:id="rId11"/>
    <p:sldId id="711" r:id="rId12"/>
    <p:sldId id="710" r:id="rId13"/>
    <p:sldId id="701" r:id="rId14"/>
    <p:sldId id="712" r:id="rId15"/>
    <p:sldId id="715" r:id="rId16"/>
    <p:sldId id="7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09"/>
            <p14:sldId id="713"/>
            <p14:sldId id="706"/>
            <p14:sldId id="707"/>
            <p14:sldId id="708"/>
            <p14:sldId id="659"/>
            <p14:sldId id="694"/>
            <p14:sldId id="695"/>
            <p14:sldId id="608"/>
            <p14:sldId id="711"/>
            <p14:sldId id="710"/>
            <p14:sldId id="701"/>
            <p14:sldId id="712"/>
            <p14:sldId id="715"/>
            <p14:sldId id="71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C6109F"/>
    <a:srgbClr val="FF3131"/>
    <a:srgbClr val="00B050"/>
    <a:srgbClr val="295FFF"/>
    <a:srgbClr val="0D0D0D"/>
    <a:srgbClr val="BA1CBA"/>
    <a:srgbClr val="9E0000"/>
    <a:srgbClr val="FFFF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Ознайомлення з </a:t>
          </a:r>
          <a:r>
            <a:rPr lang="uk-UA" sz="3200" b="1" dirty="0" smtClean="0">
              <a:solidFill>
                <a:schemeClr val="bg1"/>
              </a:solidFill>
            </a:rPr>
            <a:t>часом до </a:t>
          </a:r>
          <a:r>
            <a:rPr lang="uk-UA" sz="3200" b="1" dirty="0" err="1" smtClean="0">
              <a:solidFill>
                <a:schemeClr val="bg1"/>
              </a:solidFill>
            </a:rPr>
            <a:t>іпісля</a:t>
          </a:r>
          <a:r>
            <a:rPr lang="uk-UA" sz="3200" b="1" dirty="0" smtClean="0">
              <a:solidFill>
                <a:schemeClr val="bg1"/>
              </a:solidFill>
            </a:rPr>
            <a:t> полудня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Визначення часу за годинником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/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на </a:t>
          </a:r>
          <a:r>
            <a:rPr lang="uk-UA" b="1" dirty="0" smtClean="0"/>
            <a:t>час і вартість</a:t>
          </a:r>
          <a:endParaRPr lang="ru-RU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6000" custLinFactX="95952" custLinFactNeighborX="100000" custLinFactNeighborY="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6260" custLinFactX="-8601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LinFactX="159" custLinFactNeighborX="100000" custLinFactNeighborY="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C103F5B-5B52-478A-8598-B19C3786AEB7}" type="presOf" srcId="{52D6595F-021C-462C-9322-B66FD13465B4}" destId="{6C6A65E1-48FE-40F2-991F-CBC387F92B2D}" srcOrd="0" destOrd="0" presId="urn:microsoft.com/office/officeart/2005/8/layout/hList6"/>
    <dgm:cxn modelId="{F2EEC9B8-F3D3-438B-B7DD-72ECD5BFD99C}" type="presOf" srcId="{864805AA-88F6-4A3C-93F4-4B09AB422F89}" destId="{74B25163-4895-40AC-9024-595BFDBFC9D3}" srcOrd="0" destOrd="0" presId="urn:microsoft.com/office/officeart/2005/8/layout/hList6"/>
    <dgm:cxn modelId="{698CB0C0-1515-4724-AF41-FAEB49F8D7C3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E4403928-7CE5-4BC1-ABD4-7E37E75CA3F2}" type="presOf" srcId="{6EE47331-2253-406E-9CB5-953C9128E5FC}" destId="{783C5BBC-E083-4F12-B4A9-616A8F9530EC}" srcOrd="0" destOrd="0" presId="urn:microsoft.com/office/officeart/2005/8/layout/hList6"/>
    <dgm:cxn modelId="{6CDBF39C-ED1E-4A13-B123-493D5E55509F}" type="presOf" srcId="{17FCBCD0-5166-44EF-A995-697AB50FC98B}" destId="{8C93B566-6306-40C5-A3D5-B84E788E517B}" srcOrd="0" destOrd="0" presId="urn:microsoft.com/office/officeart/2005/8/layout/hList6"/>
    <dgm:cxn modelId="{5A268087-D250-4937-ACAE-CD6B6DE1E7FE}" type="presParOf" srcId="{6408D3F1-0C0E-4F5D-B5D5-053E6D4B4C50}" destId="{783C5BBC-E083-4F12-B4A9-616A8F9530EC}" srcOrd="0" destOrd="0" presId="urn:microsoft.com/office/officeart/2005/8/layout/hList6"/>
    <dgm:cxn modelId="{D368E4B4-B957-437C-BC3E-AB56A13AB984}" type="presParOf" srcId="{6408D3F1-0C0E-4F5D-B5D5-053E6D4B4C50}" destId="{903EF99B-E600-4B60-96C8-658D7EF2F880}" srcOrd="1" destOrd="0" presId="urn:microsoft.com/office/officeart/2005/8/layout/hList6"/>
    <dgm:cxn modelId="{92C55484-AB10-41D0-840E-ADC59D89D6DA}" type="presParOf" srcId="{6408D3F1-0C0E-4F5D-B5D5-053E6D4B4C50}" destId="{8C93B566-6306-40C5-A3D5-B84E788E517B}" srcOrd="2" destOrd="0" presId="urn:microsoft.com/office/officeart/2005/8/layout/hList6"/>
    <dgm:cxn modelId="{6B992EE8-F9F5-4F0A-B638-FB73138C20C6}" type="presParOf" srcId="{6408D3F1-0C0E-4F5D-B5D5-053E6D4B4C50}" destId="{B4E8D5E2-E5AE-41CC-80D3-5A0016AFADCC}" srcOrd="3" destOrd="0" presId="urn:microsoft.com/office/officeart/2005/8/layout/hList6"/>
    <dgm:cxn modelId="{CA6DFEC8-F0C9-4E7E-A9DF-1097AB5D4BBD}" type="presParOf" srcId="{6408D3F1-0C0E-4F5D-B5D5-053E6D4B4C50}" destId="{74B25163-4895-40AC-9024-595BFDBFC9D3}" srcOrd="4" destOrd="0" presId="urn:microsoft.com/office/officeart/2005/8/layout/hList6"/>
    <dgm:cxn modelId="{4B346F29-3B28-424D-A6FB-DFD2B07BD1F8}" type="presParOf" srcId="{6408D3F1-0C0E-4F5D-B5D5-053E6D4B4C50}" destId="{EE657C14-4867-4AC4-8289-9DFD8944CDAE}" srcOrd="5" destOrd="0" presId="urn:microsoft.com/office/officeart/2005/8/layout/hList6"/>
    <dgm:cxn modelId="{F8941D8E-6197-4C0E-9C09-733A4DFBFBFC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01004" y="1105621"/>
          <a:ext cx="4272497" cy="20612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4618" y="854498"/>
        <a:ext cx="206125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32088" y="906605"/>
          <a:ext cx="4272497" cy="24592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ru-RU" sz="3000" kern="1200" dirty="0"/>
        </a:p>
      </dsp:txBody>
      <dsp:txXfrm rot="5400000">
        <a:off x="5238693" y="854499"/>
        <a:ext cx="2459286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20151" y="759905"/>
          <a:ext cx="4272497" cy="275268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Ознайомлення з </a:t>
          </a:r>
          <a:r>
            <a:rPr lang="uk-UA" sz="3200" b="1" kern="1200" dirty="0" smtClean="0">
              <a:solidFill>
                <a:schemeClr val="bg1"/>
              </a:solidFill>
            </a:rPr>
            <a:t>часом до </a:t>
          </a:r>
          <a:r>
            <a:rPr lang="uk-UA" sz="3200" b="1" kern="1200" dirty="0" err="1" smtClean="0">
              <a:solidFill>
                <a:schemeClr val="bg1"/>
              </a:solidFill>
            </a:rPr>
            <a:t>іпісля</a:t>
          </a:r>
          <a:r>
            <a:rPr lang="uk-UA" sz="3200" b="1" kern="1200" dirty="0" smtClean="0">
              <a:solidFill>
                <a:schemeClr val="bg1"/>
              </a:solidFill>
            </a:rPr>
            <a:t> полудня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280057" y="854498"/>
        <a:ext cx="275268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219446" y="706430"/>
          <a:ext cx="4272497" cy="28596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/>
            <a:t>Розв’язува-ння</a:t>
          </a:r>
          <a:r>
            <a:rPr lang="uk-UA" sz="3000" b="1" kern="1200" dirty="0" smtClean="0"/>
            <a:t> задач на </a:t>
          </a:r>
          <a:r>
            <a:rPr lang="uk-UA" sz="3000" b="1" kern="1200" dirty="0" smtClean="0"/>
            <a:t>час і вартість</a:t>
          </a:r>
          <a:endParaRPr lang="ru-RU" sz="3000" b="1" kern="1200" dirty="0"/>
        </a:p>
      </dsp:txBody>
      <dsp:txXfrm rot="5400000">
        <a:off x="7925877" y="854498"/>
        <a:ext cx="285963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5765" y="3834177"/>
            <a:ext cx="10540093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Доба. Визначення часу за </a:t>
            </a:r>
            <a:r>
              <a:rPr lang="uk-UA" sz="4800" b="1" dirty="0" smtClean="0">
                <a:solidFill>
                  <a:srgbClr val="7030A0"/>
                </a:solidFill>
              </a:rPr>
              <a:t>годинником. Розв’язування задач на час і вартість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D281C4-E82A-4C0B-BEE9-6B2099358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08" y="1234771"/>
            <a:ext cx="2266950" cy="238125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0159" y="8931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5 Дод і відн двоцифр без переходу через 10\№057 - Доба. Визначення часу за годинником\2024-12-16_2133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1989"/>
          <a:stretch/>
        </p:blipFill>
        <p:spPr bwMode="auto">
          <a:xfrm>
            <a:off x="1123043" y="2100256"/>
            <a:ext cx="8456386" cy="30639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3043" y="543314"/>
            <a:ext cx="10014857" cy="7520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циферблат годинника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3043" y="1349299"/>
            <a:ext cx="8456386" cy="6210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пояснення того, як визначити час після полудня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1401" y="543314"/>
            <a:ext cx="10096500" cy="7520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циферблат годинника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1401" y="1306286"/>
            <a:ext cx="10096501" cy="6210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Котру годину показує кожний годинник до полудня й після полудня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2 клас\3 Математика\1 Листопад\5 Дод і відн двоцифр без переходу через 10\№057 - Доба. Визначення часу за годинником\2024-12-16_2138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5" r="4200" b="1065"/>
          <a:stretch/>
        </p:blipFill>
        <p:spPr bwMode="auto">
          <a:xfrm>
            <a:off x="1041400" y="1927302"/>
            <a:ext cx="10096499" cy="293279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68B2EB-CF1B-49AB-90C5-791CFBE676D9}"/>
              </a:ext>
            </a:extLst>
          </p:cNvPr>
          <p:cNvSpPr txBox="1"/>
          <p:nvPr/>
        </p:nvSpPr>
        <p:spPr>
          <a:xfrm>
            <a:off x="1504343" y="4813291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6109F"/>
                </a:solidFill>
              </a:rPr>
              <a:t>3 години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224FB-F91E-4A94-8BDE-A6F567096AA6}"/>
              </a:ext>
            </a:extLst>
          </p:cNvPr>
          <p:cNvSpPr txBox="1"/>
          <p:nvPr/>
        </p:nvSpPr>
        <p:spPr>
          <a:xfrm>
            <a:off x="1504343" y="5398066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6109F"/>
                </a:solidFill>
              </a:rPr>
              <a:t>15 година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8B2EB-CF1B-49AB-90C5-791CFBE676D9}"/>
              </a:ext>
            </a:extLst>
          </p:cNvPr>
          <p:cNvSpPr txBox="1"/>
          <p:nvPr/>
        </p:nvSpPr>
        <p:spPr>
          <a:xfrm>
            <a:off x="4917186" y="4820709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9 </a:t>
            </a:r>
            <a:r>
              <a:rPr lang="uk-UA" sz="3200" b="1" dirty="0">
                <a:solidFill>
                  <a:srgbClr val="C6109F"/>
                </a:solidFill>
              </a:rPr>
              <a:t>години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5224FB-F91E-4A94-8BDE-A6F567096AA6}"/>
              </a:ext>
            </a:extLst>
          </p:cNvPr>
          <p:cNvSpPr txBox="1"/>
          <p:nvPr/>
        </p:nvSpPr>
        <p:spPr>
          <a:xfrm>
            <a:off x="4917186" y="5405484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21 </a:t>
            </a:r>
            <a:r>
              <a:rPr lang="uk-UA" sz="3200" b="1" dirty="0">
                <a:solidFill>
                  <a:srgbClr val="C6109F"/>
                </a:solidFill>
              </a:rPr>
              <a:t>година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68B2EB-CF1B-49AB-90C5-791CFBE676D9}"/>
              </a:ext>
            </a:extLst>
          </p:cNvPr>
          <p:cNvSpPr txBox="1"/>
          <p:nvPr/>
        </p:nvSpPr>
        <p:spPr>
          <a:xfrm>
            <a:off x="8513989" y="4810648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10 </a:t>
            </a:r>
            <a:r>
              <a:rPr lang="uk-UA" sz="3200" b="1" dirty="0">
                <a:solidFill>
                  <a:srgbClr val="C6109F"/>
                </a:solidFill>
              </a:rPr>
              <a:t>години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5224FB-F91E-4A94-8BDE-A6F567096AA6}"/>
              </a:ext>
            </a:extLst>
          </p:cNvPr>
          <p:cNvSpPr txBox="1"/>
          <p:nvPr/>
        </p:nvSpPr>
        <p:spPr>
          <a:xfrm>
            <a:off x="8513989" y="5395423"/>
            <a:ext cx="2057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22 </a:t>
            </a:r>
            <a:r>
              <a:rPr lang="uk-UA" sz="3200" b="1" dirty="0">
                <a:solidFill>
                  <a:srgbClr val="C6109F"/>
                </a:solidFill>
              </a:rPr>
              <a:t>година</a:t>
            </a:r>
          </a:p>
        </p:txBody>
      </p:sp>
    </p:spTree>
    <p:extLst>
      <p:ext uri="{BB962C8B-B14F-4D97-AF65-F5344CB8AC3E}">
        <p14:creationId xmlns:p14="http://schemas.microsoft.com/office/powerpoint/2010/main" val="408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4530"/>
            <a:ext cx="10160000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455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280932" y="1454562"/>
            <a:ext cx="5920468" cy="19500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Екскурсія </a:t>
            </a:r>
            <a:r>
              <a:rPr lang="uk-UA" sz="2800" dirty="0">
                <a:solidFill>
                  <a:srgbClr val="FFFF00"/>
                </a:solidFill>
              </a:rPr>
              <a:t>з Києва до Чернігова </a:t>
            </a:r>
            <a:r>
              <a:rPr lang="uk-UA" sz="2800" dirty="0"/>
              <a:t>тривала </a:t>
            </a:r>
            <a:r>
              <a:rPr lang="uk-UA" sz="2800" dirty="0">
                <a:solidFill>
                  <a:srgbClr val="FFFF00"/>
                </a:solidFill>
              </a:rPr>
              <a:t>5 год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з Києва до Умані </a:t>
            </a:r>
            <a:r>
              <a:rPr lang="uk-UA" sz="2800" dirty="0"/>
              <a:t>– </a:t>
            </a:r>
            <a:endParaRPr lang="uk-UA" sz="2800" dirty="0" smtClean="0"/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8 </a:t>
            </a:r>
            <a:r>
              <a:rPr lang="uk-UA" sz="2800" dirty="0">
                <a:solidFill>
                  <a:srgbClr val="FFFF00"/>
                </a:solidFill>
              </a:rPr>
              <a:t>год</a:t>
            </a:r>
            <a:r>
              <a:rPr lang="uk-UA" sz="2800" dirty="0"/>
              <a:t>.  </a:t>
            </a:r>
            <a:r>
              <a:rPr lang="uk-UA" sz="2800" dirty="0">
                <a:solidFill>
                  <a:srgbClr val="FFFF00"/>
                </a:solidFill>
              </a:rPr>
              <a:t>Тривалість якої екскурсії більша? На скільки годин?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A77EF6-A732-497D-BB2C-9D57A57AA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0" b="24443"/>
          <a:stretch/>
        </p:blipFill>
        <p:spPr>
          <a:xfrm>
            <a:off x="1041400" y="1368976"/>
            <a:ext cx="3823301" cy="232396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68B2EB-CF1B-49AB-90C5-791CFBE676D9}"/>
              </a:ext>
            </a:extLst>
          </p:cNvPr>
          <p:cNvSpPr txBox="1"/>
          <p:nvPr/>
        </p:nvSpPr>
        <p:spPr>
          <a:xfrm>
            <a:off x="5390543" y="3800920"/>
            <a:ext cx="268665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8 год – 5 год = </a:t>
            </a:r>
            <a:endParaRPr lang="uk-UA" sz="3200" b="1" dirty="0">
              <a:solidFill>
                <a:srgbClr val="C6109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68B2EB-CF1B-49AB-90C5-791CFBE676D9}"/>
              </a:ext>
            </a:extLst>
          </p:cNvPr>
          <p:cNvSpPr txBox="1"/>
          <p:nvPr/>
        </p:nvSpPr>
        <p:spPr>
          <a:xfrm>
            <a:off x="8077201" y="3800920"/>
            <a:ext cx="109945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6109F"/>
                </a:solidFill>
              </a:rPr>
              <a:t>3 год</a:t>
            </a:r>
            <a:endParaRPr lang="uk-UA" sz="3200" b="1" dirty="0">
              <a:solidFill>
                <a:srgbClr val="C61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855259" y="1299757"/>
            <a:ext cx="7749827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7053943" y="1323933"/>
            <a:ext cx="4897210" cy="24587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За </a:t>
            </a:r>
            <a:r>
              <a:rPr lang="uk-UA" sz="2800" dirty="0">
                <a:solidFill>
                  <a:srgbClr val="FFFF00"/>
                </a:solidFill>
              </a:rPr>
              <a:t>м’яч</a:t>
            </a:r>
            <a:r>
              <a:rPr lang="uk-UA" sz="2800" dirty="0"/>
              <a:t> заплатили </a:t>
            </a:r>
            <a:r>
              <a:rPr lang="uk-UA" sz="2800" dirty="0">
                <a:solidFill>
                  <a:srgbClr val="FFFF00"/>
                </a:solidFill>
              </a:rPr>
              <a:t>33 грн</a:t>
            </a:r>
            <a:r>
              <a:rPr lang="uk-UA" sz="2800" dirty="0"/>
              <a:t>, </a:t>
            </a:r>
            <a:endParaRPr lang="uk-UA" sz="2800" dirty="0" smtClean="0"/>
          </a:p>
          <a:p>
            <a:pPr algn="ctr"/>
            <a:r>
              <a:rPr lang="uk-UA" sz="2800" dirty="0" smtClean="0"/>
              <a:t>за </a:t>
            </a:r>
            <a:r>
              <a:rPr lang="uk-UA" sz="2800" dirty="0">
                <a:solidFill>
                  <a:srgbClr val="FFFF00"/>
                </a:solidFill>
              </a:rPr>
              <a:t>тенісну ракетку – 40 грн</a:t>
            </a:r>
            <a:r>
              <a:rPr lang="uk-UA" sz="2800" dirty="0"/>
              <a:t>, </a:t>
            </a:r>
            <a:endParaRPr lang="uk-UA" sz="2800" dirty="0" smtClean="0"/>
          </a:p>
          <a:p>
            <a:pPr algn="ctr"/>
            <a:r>
              <a:rPr lang="uk-UA" sz="2800" dirty="0" smtClean="0"/>
              <a:t>а </a:t>
            </a:r>
            <a:r>
              <a:rPr lang="uk-UA" sz="2800" dirty="0"/>
              <a:t>за </a:t>
            </a:r>
            <a:r>
              <a:rPr lang="uk-UA" sz="2800" dirty="0">
                <a:solidFill>
                  <a:srgbClr val="FFFF00"/>
                </a:solidFill>
              </a:rPr>
              <a:t>скакалку – на 13 грн менше, ніж за м’яч</a:t>
            </a:r>
            <a:r>
              <a:rPr lang="uk-UA" sz="2800" dirty="0"/>
              <a:t>. </a:t>
            </a:r>
            <a:endParaRPr lang="uk-UA" sz="2800" dirty="0" smtClean="0"/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Яка </a:t>
            </a:r>
            <a:r>
              <a:rPr lang="uk-UA" sz="2800" dirty="0">
                <a:solidFill>
                  <a:srgbClr val="FFFF00"/>
                </a:solidFill>
              </a:rPr>
              <a:t>вартість цієї покупки?</a:t>
            </a:r>
          </a:p>
        </p:txBody>
      </p:sp>
      <p:pic>
        <p:nvPicPr>
          <p:cNvPr id="2050" name="Picture 2" descr="racket tennis sport racket">
            <a:extLst>
              <a:ext uri="{FF2B5EF4-FFF2-40B4-BE49-F238E27FC236}">
                <a16:creationId xmlns:a16="http://schemas.microsoft.com/office/drawing/2014/main" xmlns="" id="{3F4F8B57-6E87-40DC-9B44-89765529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19" y="3969759"/>
            <a:ext cx="1638229" cy="17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ng red jump rope with bright yellow handles">
            <a:extLst>
              <a:ext uri="{FF2B5EF4-FFF2-40B4-BE49-F238E27FC236}">
                <a16:creationId xmlns:a16="http://schemas.microsoft.com/office/drawing/2014/main" xmlns="" id="{EB4247BE-BE1E-47BD-93C8-8AB21778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45" y="3918936"/>
            <a:ext cx="1633830" cy="171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1400" y="494530"/>
            <a:ext cx="10160000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456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7" y="1309569"/>
            <a:ext cx="2705164" cy="13813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246159" y="3969759"/>
            <a:ext cx="580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Відповідь: вартість покупки 93 грн.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17797" y="2613094"/>
            <a:ext cx="440143" cy="2889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4619814" y="2434778"/>
            <a:ext cx="120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r>
              <a:rPr lang="uk-UA" sz="3600" b="1" dirty="0">
                <a:latin typeface="Monotype Corsiva" panose="03010101010201010101" pitchFamily="66" charset="0"/>
              </a:rPr>
              <a:t> грн)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2FFB02-6CAD-4AD7-BFFC-78240B002B0D}"/>
              </a:ext>
            </a:extLst>
          </p:cNvPr>
          <p:cNvSpPr txBox="1"/>
          <p:nvPr/>
        </p:nvSpPr>
        <p:spPr>
          <a:xfrm>
            <a:off x="1466198" y="236776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5750713" y="3169317"/>
            <a:ext cx="169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r>
              <a:rPr lang="uk-UA" sz="3600" b="1" dirty="0">
                <a:latin typeface="Monotype Corsiva" panose="03010101010201010101" pitchFamily="66" charset="0"/>
              </a:rPr>
              <a:t> грн)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B91566E-3515-4D9B-8A1A-0F4BB493B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743611" y="3333074"/>
            <a:ext cx="440143" cy="2889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D8BA7B-4203-4281-BB5A-EB4FDFC1F1D5}"/>
              </a:ext>
            </a:extLst>
          </p:cNvPr>
          <p:cNvSpPr txBox="1"/>
          <p:nvPr/>
        </p:nvSpPr>
        <p:spPr>
          <a:xfrm>
            <a:off x="1474299" y="313639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D50BEED-4F69-4EF1-A169-44E23CE27A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1588" y="2434778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5446" y="2428963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D1CBD9E-D06D-414E-BE48-D221E5EC9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45284" y="2415470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774114C-68D5-4A8E-88E6-3384FE99C2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1609" y="3167546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F60D51A-6E14-40FB-AF26-020762DDFC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8338" y="3322270"/>
            <a:ext cx="440143" cy="2889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4F9D2C4-9C55-40FF-B0D1-C4B1AAC97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444419" y="2513398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10EA86D-607C-4553-94E7-482D90C9A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9923" y="2415470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26BA41F-E949-4FD4-9888-97EAD88C2F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5379" y="2423557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890C2DA-45B6-49E5-AE1E-DF25636D5A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10244" y="2420954"/>
            <a:ext cx="429781" cy="5361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42342DE-850F-4D7D-9950-8A18D62D78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5510" y="3170038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3BE12AB-1D53-4504-801D-5F0AC7232B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219453" y="3168431"/>
            <a:ext cx="429781" cy="5361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1416C80-FFEF-4D18-AEDE-C09C83335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1762" y="3167487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95E712D-D83C-4B83-901B-1AB0FEA191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06560" y="3159478"/>
            <a:ext cx="429781" cy="53617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83F0D42-36E2-4EF3-8EA2-EB9DAB5B7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25650" y="3159550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60FF65C-ED2A-40DD-85AC-66F267CD75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87432" y="3348017"/>
            <a:ext cx="440143" cy="2889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6A81010-A045-44D6-BEE7-124928FFC0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50164" y="3175732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6054335-9062-4662-9A30-C59DD4DB37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26882" y="3163032"/>
            <a:ext cx="455016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BD2167-3A4D-4366-B035-C55CC6301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8057" y="4777040"/>
            <a:ext cx="1100828" cy="116121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274A03B-1CE8-464E-9862-673DAADBD1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21287" y="2446432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8D430F7-444F-433D-B8CF-5054123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267874" y="3175732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75174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7166477" y="4807683"/>
            <a:ext cx="4568326" cy="16312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3. Обведи на малюнку купюри, якими можна розрахуватися за кожний товар.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, який варіант вибрано для розрахунку.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інші можливі варіанти.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2 клас\3 Математика\1 Листопад\5 Дод і відн двоцифр без переходу через 10\№057 - Доба. Визначення часу за годинником\2024-12-16_222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2268"/>
            <a:ext cx="8521998" cy="49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2995" y="362324"/>
            <a:ext cx="2634492" cy="1431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4098" name="Picture 2" descr="D:\2 клас\3 Математика\1 Листопад\5 Дод і відн двоцифр без переходу через 10\№057 - Доба. Визначення часу за годинником\2024-12-16_222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75" y="264350"/>
            <a:ext cx="6714526" cy="61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102336" y="1359763"/>
            <a:ext cx="410103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— </a:t>
            </a:r>
            <a:r>
              <a:rPr lang="uk-UA" sz="2400" dirty="0">
                <a:solidFill>
                  <a:srgbClr val="7030A0"/>
                </a:solidFill>
              </a:rPr>
              <a:t>Які відкриття зробили?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— Чи все було зрозуміло?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0C6C47BB-2D12-498F-BEDB-428A56E623D5}"/>
              </a:ext>
            </a:extLst>
          </p:cNvPr>
          <p:cNvGrpSpPr>
            <a:grpSpLocks/>
          </p:cNvGrpSpPr>
          <p:nvPr/>
        </p:nvGrpSpPr>
        <p:grpSpPr bwMode="auto">
          <a:xfrm>
            <a:off x="1522190" y="3758129"/>
            <a:ext cx="2563472" cy="1672701"/>
            <a:chOff x="1392" y="912"/>
            <a:chExt cx="1306" cy="1248"/>
          </a:xfrm>
        </p:grpSpPr>
        <p:sp>
          <p:nvSpPr>
            <p:cNvPr id="23" name="Arc 25">
              <a:extLst>
                <a:ext uri="{FF2B5EF4-FFF2-40B4-BE49-F238E27FC236}">
                  <a16:creationId xmlns:a16="http://schemas.microsoft.com/office/drawing/2014/main" xmlns="" id="{D7A6A5DC-1F5E-4860-9312-2CFECD8C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728"/>
              <a:ext cx="336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9ED8EE20-D477-44F1-812F-CB64A162B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6" y="912"/>
              <a:ext cx="14" cy="1235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xmlns="" id="{FCFD0CE5-95C2-4625-88DB-E27C3BE0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137"/>
              <a:ext cx="1306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xmlns="" id="{29F89224-3B3B-4BC9-B65F-5D1A5FF98E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92" y="2073"/>
              <a:ext cx="106" cy="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xmlns="" id="{7F4BDB63-EA57-4D93-B506-86571331A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7293" y="3950224"/>
            <a:ext cx="2878179" cy="1367192"/>
            <a:chOff x="1927" y="1435"/>
            <a:chExt cx="1721" cy="1013"/>
          </a:xfrm>
        </p:grpSpPr>
        <p:sp>
          <p:nvSpPr>
            <p:cNvPr id="38" name="Line 17">
              <a:extLst>
                <a:ext uri="{FF2B5EF4-FFF2-40B4-BE49-F238E27FC236}">
                  <a16:creationId xmlns:a16="http://schemas.microsoft.com/office/drawing/2014/main" xmlns="" id="{5B7BA2E1-19EA-41E3-B227-2D0E620C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417"/>
              <a:ext cx="1633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xmlns="" id="{C3F31F2D-A40D-4C77-B106-5B5B26F1A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7" y="1435"/>
              <a:ext cx="1270" cy="998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Arc 19">
              <a:extLst>
                <a:ext uri="{FF2B5EF4-FFF2-40B4-BE49-F238E27FC236}">
                  <a16:creationId xmlns:a16="http://schemas.microsoft.com/office/drawing/2014/main" xmlns="" id="{42998AF7-6BC5-47EE-9129-5AB3E5408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8" y="2208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xmlns="" id="{CED2D189-9A7A-41A8-A501-289268D8A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41"/>
              <a:ext cx="133" cy="10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xmlns="" id="{395D88B2-1F1E-415D-BF3F-DD1567FE3EC0}"/>
              </a:ext>
            </a:extLst>
          </p:cNvPr>
          <p:cNvGrpSpPr>
            <a:grpSpLocks/>
          </p:cNvGrpSpPr>
          <p:nvPr/>
        </p:nvGrpSpPr>
        <p:grpSpPr bwMode="auto">
          <a:xfrm>
            <a:off x="7551563" y="3990434"/>
            <a:ext cx="2507507" cy="1193595"/>
            <a:chOff x="1098" y="1089"/>
            <a:chExt cx="2448" cy="1479"/>
          </a:xfrm>
        </p:grpSpPr>
        <p:sp>
          <p:nvSpPr>
            <p:cNvPr id="43" name="Arc 5">
              <a:extLst>
                <a:ext uri="{FF2B5EF4-FFF2-40B4-BE49-F238E27FC236}">
                  <a16:creationId xmlns:a16="http://schemas.microsoft.com/office/drawing/2014/main" xmlns="" id="{F90085FF-7D91-4206-9491-E4812D25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985"/>
              <a:ext cx="664" cy="523"/>
            </a:xfrm>
            <a:custGeom>
              <a:avLst/>
              <a:gdLst>
                <a:gd name="T0" fmla="*/ 0 w 28752"/>
                <a:gd name="T1" fmla="*/ 0 h 23195"/>
                <a:gd name="T2" fmla="*/ 0 w 28752"/>
                <a:gd name="T3" fmla="*/ 0 h 23195"/>
                <a:gd name="T4" fmla="*/ 0 w 28752"/>
                <a:gd name="T5" fmla="*/ 0 h 23195"/>
                <a:gd name="T6" fmla="*/ 0 60000 65536"/>
                <a:gd name="T7" fmla="*/ 0 60000 65536"/>
                <a:gd name="T8" fmla="*/ 0 60000 65536"/>
                <a:gd name="T9" fmla="*/ 0 w 28752"/>
                <a:gd name="T10" fmla="*/ 0 h 23195"/>
                <a:gd name="T11" fmla="*/ 28752 w 28752"/>
                <a:gd name="T12" fmla="*/ 23195 h 23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52" h="23195" fill="none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</a:path>
                <a:path w="28752" h="23195" stroke="0" extrusionOk="0">
                  <a:moveTo>
                    <a:pt x="0" y="1218"/>
                  </a:moveTo>
                  <a:cubicBezTo>
                    <a:pt x="2298" y="411"/>
                    <a:pt x="4716" y="-1"/>
                    <a:pt x="7152" y="0"/>
                  </a:cubicBezTo>
                  <a:cubicBezTo>
                    <a:pt x="19081" y="0"/>
                    <a:pt x="28752" y="9670"/>
                    <a:pt x="28752" y="21600"/>
                  </a:cubicBezTo>
                  <a:cubicBezTo>
                    <a:pt x="28752" y="22132"/>
                    <a:pt x="28732" y="22664"/>
                    <a:pt x="28693" y="23195"/>
                  </a:cubicBezTo>
                  <a:lnTo>
                    <a:pt x="7152" y="21600"/>
                  </a:lnTo>
                  <a:close/>
                </a:path>
              </a:pathLst>
            </a:cu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BA2CCE83-E97E-490E-8227-251C08C8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8" y="1089"/>
              <a:ext cx="771" cy="1452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xmlns="" id="{80E95FED-B7C8-461D-BD24-0AF712ACD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2537"/>
              <a:ext cx="1679" cy="0"/>
            </a:xfrm>
            <a:prstGeom prst="line">
              <a:avLst/>
            </a:prstGeom>
            <a:ln w="7620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xmlns="" id="{01CE951A-A7FD-4C3F-92AD-3C08EC0B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448"/>
              <a:ext cx="131" cy="120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xmlns="" id="{F4702546-20B0-4B95-B5CE-58BF032C2593}"/>
              </a:ext>
            </a:extLst>
          </p:cNvPr>
          <p:cNvSpPr txBox="1">
            <a:spLocks/>
          </p:cNvSpPr>
          <p:nvPr/>
        </p:nvSpPr>
        <p:spPr>
          <a:xfrm>
            <a:off x="1102336" y="2343365"/>
            <a:ext cx="7702981" cy="987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+mn-lt"/>
              </a:rPr>
              <a:t>Покажи у вигляді кута, на скільки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зрозумів/ла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тему 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уроку. Накресли </a:t>
            </a:r>
            <a:r>
              <a:rPr lang="uk-UA" sz="2400" dirty="0">
                <a:solidFill>
                  <a:srgbClr val="7030A0"/>
                </a:solidFill>
                <a:latin typeface="+mn-lt"/>
              </a:rPr>
              <a:t>обраний кут </a:t>
            </a:r>
            <a:r>
              <a:rPr lang="uk-UA" sz="2400" dirty="0" err="1" smtClean="0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2400" dirty="0" smtClean="0">
                <a:solidFill>
                  <a:srgbClr val="7030A0"/>
                </a:solidFill>
                <a:latin typeface="+mn-lt"/>
              </a:rPr>
              <a:t>.</a:t>
            </a:r>
            <a:endParaRPr lang="uk-UA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F6A293-7DE8-4F13-9EA0-C9757CB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0" y="2617267"/>
            <a:ext cx="6082850" cy="3801782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="" xmlns:a16="http://schemas.microsoft.com/office/drawing/2014/main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599450"/>
            <a:ext cx="9375536" cy="75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Фігура -емоція </a:t>
            </a:r>
            <a:endParaRPr lang="uk-U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="" xmlns:a16="http://schemas.microsoft.com/office/drawing/2014/main" id="{46DD40E6-1AA0-43A2-AA47-46288560A491}"/>
              </a:ext>
            </a:extLst>
          </p:cNvPr>
          <p:cNvSpPr txBox="1">
            <a:spLocks/>
          </p:cNvSpPr>
          <p:nvPr/>
        </p:nvSpPr>
        <p:spPr>
          <a:xfrm>
            <a:off x="1357778" y="1350818"/>
            <a:ext cx="9144156" cy="1146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rgbClr val="7030A0"/>
                </a:solidFill>
                <a:latin typeface="+mn-lt"/>
              </a:rPr>
              <a:t>Подивись на геометричні фігури. Яка з них передає </a:t>
            </a:r>
            <a:r>
              <a:rPr lang="uk-UA" sz="2800" dirty="0" smtClean="0">
                <a:solidFill>
                  <a:srgbClr val="7030A0"/>
                </a:solidFill>
                <a:latin typeface="+mn-lt"/>
              </a:rPr>
              <a:t>твою емоцію? </a:t>
            </a:r>
            <a:r>
              <a:rPr lang="uk-UA" sz="2800" dirty="0">
                <a:solidFill>
                  <a:srgbClr val="7030A0"/>
                </a:solidFill>
                <a:latin typeface="+mn-lt"/>
              </a:rPr>
              <a:t>Намалюй її в зошиті </a:t>
            </a:r>
            <a:endParaRPr lang="uk-UA" sz="5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9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60876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91" y="1490882"/>
            <a:ext cx="2003423" cy="210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4285758" y="3797960"/>
            <a:ext cx="159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52+45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3177807"/>
            <a:ext cx="1938235" cy="12403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1302793"/>
            <a:ext cx="1938235" cy="12403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91651" y="4886588"/>
            <a:ext cx="1938235" cy="12403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3147523" y="3710228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97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3172089" y="1835214"/>
            <a:ext cx="9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86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3094401" y="5434064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98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6953348" y="5237756"/>
            <a:ext cx="17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24+56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728397" y="1422689"/>
            <a:ext cx="1698749" cy="10870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3234993"/>
            <a:ext cx="1698749" cy="10870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4858586"/>
            <a:ext cx="1698749" cy="1087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8864110" y="145215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80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8913729" y="329333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89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8937353" y="5280072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78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5286" y="477176"/>
            <a:ext cx="10319657" cy="7311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8052" y="3067815"/>
            <a:ext cx="1934264" cy="2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91" y="1490882"/>
            <a:ext cx="2003423" cy="210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4285758" y="3797960"/>
            <a:ext cx="159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87-25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3177807"/>
            <a:ext cx="1938235" cy="12403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1302793"/>
            <a:ext cx="1938235" cy="12403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91651" y="4886588"/>
            <a:ext cx="1938235" cy="12403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3147523" y="3710228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35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3172089" y="1835214"/>
            <a:ext cx="9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62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3094401" y="5434064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74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6953348" y="5237756"/>
            <a:ext cx="17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68-15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728397" y="1422689"/>
            <a:ext cx="1698749" cy="10870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3234993"/>
            <a:ext cx="1698749" cy="10870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4858586"/>
            <a:ext cx="1698749" cy="1087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8864110" y="145215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42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8913729" y="329333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17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8937353" y="5280072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53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5286" y="477176"/>
            <a:ext cx="10319657" cy="7311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8052" y="3067815"/>
            <a:ext cx="1934264" cy="2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91" y="1490882"/>
            <a:ext cx="2003423" cy="210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4285758" y="3797960"/>
            <a:ext cx="159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78-32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3177807"/>
            <a:ext cx="1938235" cy="12403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54747" y="1302793"/>
            <a:ext cx="1938235" cy="12403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1291651" y="4886588"/>
            <a:ext cx="1938235" cy="12403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3147523" y="3710228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46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3172089" y="1835214"/>
            <a:ext cx="90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55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3094401" y="5434064"/>
            <a:ext cx="80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53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EBEF2F-CC06-463C-B057-F11DB5096A94}"/>
              </a:ext>
            </a:extLst>
          </p:cNvPr>
          <p:cNvSpPr txBox="1"/>
          <p:nvPr/>
        </p:nvSpPr>
        <p:spPr>
          <a:xfrm>
            <a:off x="6953348" y="5237756"/>
            <a:ext cx="17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68-26</a:t>
            </a:r>
            <a:endParaRPr lang="uk-UA" sz="4000" dirty="0">
              <a:solidFill>
                <a:srgbClr val="BA1CBA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728397" y="1422689"/>
            <a:ext cx="1698749" cy="10870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3234993"/>
            <a:ext cx="1698749" cy="10870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9885147" y="4858586"/>
            <a:ext cx="1698749" cy="1087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597466-B54A-47DA-A8D4-AE34E800275C}"/>
              </a:ext>
            </a:extLst>
          </p:cNvPr>
          <p:cNvSpPr txBox="1"/>
          <p:nvPr/>
        </p:nvSpPr>
        <p:spPr>
          <a:xfrm>
            <a:off x="8864110" y="145215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53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A99AF4-EB15-4669-ACB0-49CDB35CA2FE}"/>
              </a:ext>
            </a:extLst>
          </p:cNvPr>
          <p:cNvSpPr txBox="1"/>
          <p:nvPr/>
        </p:nvSpPr>
        <p:spPr>
          <a:xfrm>
            <a:off x="8913729" y="3293333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17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83B41C-8388-4038-A85E-52D9CE3DA814}"/>
              </a:ext>
            </a:extLst>
          </p:cNvPr>
          <p:cNvSpPr txBox="1"/>
          <p:nvPr/>
        </p:nvSpPr>
        <p:spPr>
          <a:xfrm>
            <a:off x="8937353" y="5280072"/>
            <a:ext cx="80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BA1CBA"/>
                </a:solidFill>
              </a:rPr>
              <a:t>42</a:t>
            </a:r>
            <a:endParaRPr lang="uk-UA" sz="4000" dirty="0">
              <a:solidFill>
                <a:srgbClr val="BA1CB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5286" y="477176"/>
            <a:ext cx="10319657" cy="7311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8052" y="3067815"/>
            <a:ext cx="1934264" cy="2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3392" y="424543"/>
            <a:ext cx="9839031" cy="8495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Поєднай приклади із відповідними кульками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xmlns="" id="{864BA6D4-3041-4872-9729-98549D4C0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92679"/>
              </p:ext>
            </p:extLst>
          </p:nvPr>
        </p:nvGraphicFramePr>
        <p:xfrm>
          <a:off x="655588" y="1554656"/>
          <a:ext cx="7200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56521929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12939922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3598749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016677470"/>
                    </a:ext>
                  </a:extLst>
                </a:gridCol>
              </a:tblGrid>
              <a:tr h="1517206">
                <a:tc>
                  <a:txBody>
                    <a:bodyPr/>
                    <a:lstStyle/>
                    <a:p>
                      <a:r>
                        <a:rPr lang="uk-UA" sz="4400" dirty="0"/>
                        <a:t>21+16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4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34+34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14+31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12+24</a:t>
                      </a:r>
                    </a:p>
                  </a:txBody>
                  <a:tcPr marL="79248" marR="79248" marT="39624" marB="39624"/>
                </a:tc>
                <a:extLst>
                  <a:ext uri="{0D108BD9-81ED-4DB2-BD59-A6C34878D82A}">
                    <a16:rowId xmlns:a16="http://schemas.microsoft.com/office/drawing/2014/main" xmlns="" val="2147590772"/>
                  </a:ext>
                </a:extLst>
              </a:tr>
              <a:tr h="1575562">
                <a:tc>
                  <a:txBody>
                    <a:bodyPr/>
                    <a:lstStyle/>
                    <a:p>
                      <a:r>
                        <a:rPr lang="uk-UA" sz="4400" dirty="0"/>
                        <a:t>37-21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68-34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45-13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36-10</a:t>
                      </a:r>
                    </a:p>
                  </a:txBody>
                  <a:tcPr marL="79248" marR="79248" marT="39624" marB="39624"/>
                </a:tc>
                <a:extLst>
                  <a:ext uri="{0D108BD9-81ED-4DB2-BD59-A6C34878D82A}">
                    <a16:rowId xmlns:a16="http://schemas.microsoft.com/office/drawing/2014/main" xmlns="" val="464268809"/>
                  </a:ext>
                </a:extLst>
              </a:tr>
              <a:tr h="1587232">
                <a:tc>
                  <a:txBody>
                    <a:bodyPr/>
                    <a:lstStyle/>
                    <a:p>
                      <a:r>
                        <a:rPr lang="uk-UA" sz="4400" dirty="0"/>
                        <a:t>22+37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52+15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75-35</a:t>
                      </a:r>
                    </a:p>
                  </a:txBody>
                  <a:tcPr marL="79248" marR="79248" marT="39624" marB="39624"/>
                </a:tc>
                <a:tc>
                  <a:txBody>
                    <a:bodyPr/>
                    <a:lstStyle/>
                    <a:p>
                      <a:r>
                        <a:rPr lang="uk-UA" sz="4400" dirty="0"/>
                        <a:t>98-69</a:t>
                      </a:r>
                    </a:p>
                  </a:txBody>
                  <a:tcPr marL="79248" marR="79248" marT="39624" marB="39624"/>
                </a:tc>
                <a:extLst>
                  <a:ext uri="{0D108BD9-81ED-4DB2-BD59-A6C34878D82A}">
                    <a16:rowId xmlns:a16="http://schemas.microsoft.com/office/drawing/2014/main" xmlns="" val="2302329184"/>
                  </a:ext>
                </a:extLst>
              </a:tr>
            </a:tbl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9468E93-8FC0-4B35-9F37-BEA9BBBFD63F}"/>
              </a:ext>
            </a:extLst>
          </p:cNvPr>
          <p:cNvSpPr/>
          <p:nvPr/>
        </p:nvSpPr>
        <p:spPr>
          <a:xfrm>
            <a:off x="1068404" y="2261938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685FB53-112A-482F-A06F-C0F0DCC84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9287317" y="1554656"/>
            <a:ext cx="1028776" cy="875900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A6887C-5B29-4E0C-8CDC-65BEEDCC676A}"/>
              </a:ext>
            </a:extLst>
          </p:cNvPr>
          <p:cNvSpPr txBox="1"/>
          <p:nvPr/>
        </p:nvSpPr>
        <p:spPr>
          <a:xfrm>
            <a:off x="9565887" y="1712035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37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0288C15-D684-4AF7-B4F0-C4BB1CA94F9C}"/>
              </a:ext>
            </a:extLst>
          </p:cNvPr>
          <p:cNvSpPr/>
          <p:nvPr/>
        </p:nvSpPr>
        <p:spPr>
          <a:xfrm>
            <a:off x="2936897" y="2261938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0DD0F84-4C92-4F5D-ACD3-9C160C1FD078}"/>
              </a:ext>
            </a:extLst>
          </p:cNvPr>
          <p:cNvSpPr/>
          <p:nvPr/>
        </p:nvSpPr>
        <p:spPr>
          <a:xfrm>
            <a:off x="4657623" y="2261938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0A03412-4F50-4B29-AB46-525DDBBBE4E8}"/>
              </a:ext>
            </a:extLst>
          </p:cNvPr>
          <p:cNvSpPr/>
          <p:nvPr/>
        </p:nvSpPr>
        <p:spPr>
          <a:xfrm>
            <a:off x="6508051" y="2261938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0E544E8-51B3-43F6-8569-E39DEDF9019E}"/>
              </a:ext>
            </a:extLst>
          </p:cNvPr>
          <p:cNvSpPr/>
          <p:nvPr/>
        </p:nvSpPr>
        <p:spPr>
          <a:xfrm>
            <a:off x="1068404" y="3845294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BB8B227-8A3E-4AB6-80C1-79DDF2AC5A66}"/>
              </a:ext>
            </a:extLst>
          </p:cNvPr>
          <p:cNvSpPr/>
          <p:nvPr/>
        </p:nvSpPr>
        <p:spPr>
          <a:xfrm>
            <a:off x="2936897" y="3845294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3E34067-A89A-4CE3-931B-D8A641F25986}"/>
              </a:ext>
            </a:extLst>
          </p:cNvPr>
          <p:cNvSpPr/>
          <p:nvPr/>
        </p:nvSpPr>
        <p:spPr>
          <a:xfrm>
            <a:off x="4657623" y="3845294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F73288D-F261-4A19-9099-8429A9D8A051}"/>
              </a:ext>
            </a:extLst>
          </p:cNvPr>
          <p:cNvSpPr/>
          <p:nvPr/>
        </p:nvSpPr>
        <p:spPr>
          <a:xfrm>
            <a:off x="6508051" y="3845294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EC1806DC-F8E2-406F-8589-9D1BA119D789}"/>
              </a:ext>
            </a:extLst>
          </p:cNvPr>
          <p:cNvSpPr/>
          <p:nvPr/>
        </p:nvSpPr>
        <p:spPr>
          <a:xfrm>
            <a:off x="1068404" y="5428650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8E60FF4-44E2-4390-862E-EF0217FB289E}"/>
              </a:ext>
            </a:extLst>
          </p:cNvPr>
          <p:cNvSpPr/>
          <p:nvPr/>
        </p:nvSpPr>
        <p:spPr>
          <a:xfrm>
            <a:off x="2936897" y="5428650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11C016A-7808-4FC8-AD26-4E2A6458B181}"/>
              </a:ext>
            </a:extLst>
          </p:cNvPr>
          <p:cNvSpPr/>
          <p:nvPr/>
        </p:nvSpPr>
        <p:spPr>
          <a:xfrm>
            <a:off x="4657623" y="5428650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14DD815-0C9F-416B-89AD-757C93AC0007}"/>
              </a:ext>
            </a:extLst>
          </p:cNvPr>
          <p:cNvSpPr/>
          <p:nvPr/>
        </p:nvSpPr>
        <p:spPr>
          <a:xfrm>
            <a:off x="6508051" y="5428650"/>
            <a:ext cx="837398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6265C52-6E32-415A-8061-DE9358BE2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8149932" y="2785085"/>
            <a:ext cx="1028776" cy="875900"/>
          </a:xfrm>
          <a:prstGeom prst="ellipse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D200238-1460-4B12-8C02-6CCF87819240}"/>
              </a:ext>
            </a:extLst>
          </p:cNvPr>
          <p:cNvSpPr txBox="1"/>
          <p:nvPr/>
        </p:nvSpPr>
        <p:spPr>
          <a:xfrm>
            <a:off x="8428502" y="2942464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16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0655640-C4D2-4332-868E-B9D98AEBF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10845026" y="5559761"/>
            <a:ext cx="1028776" cy="875900"/>
          </a:xfrm>
          <a:prstGeom prst="ellipse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C5CD4E2-63D7-4BFD-BF45-2CE77CE0F0F3}"/>
              </a:ext>
            </a:extLst>
          </p:cNvPr>
          <p:cNvSpPr txBox="1"/>
          <p:nvPr/>
        </p:nvSpPr>
        <p:spPr>
          <a:xfrm>
            <a:off x="11123596" y="5717140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59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E91230B-8B32-4B9A-A50C-68CE5026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8886683" y="4427444"/>
            <a:ext cx="1028776" cy="875900"/>
          </a:xfrm>
          <a:prstGeom prst="ellipse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0479FE4-6866-4AFC-B7D1-382E675A0196}"/>
              </a:ext>
            </a:extLst>
          </p:cNvPr>
          <p:cNvSpPr txBox="1"/>
          <p:nvPr/>
        </p:nvSpPr>
        <p:spPr>
          <a:xfrm>
            <a:off x="9165253" y="4584823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68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B5BC551-CEB8-414E-AF85-9DE11D1B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10229466" y="2730719"/>
            <a:ext cx="1028776" cy="875900"/>
          </a:xfrm>
          <a:prstGeom prst="ellipse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627F254-45D8-4B25-98AE-47DCF3BB4370}"/>
              </a:ext>
            </a:extLst>
          </p:cNvPr>
          <p:cNvSpPr txBox="1"/>
          <p:nvPr/>
        </p:nvSpPr>
        <p:spPr>
          <a:xfrm>
            <a:off x="10508036" y="2888098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34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FAD7298-FC61-4C91-95E9-03C909848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10845026" y="3878083"/>
            <a:ext cx="1028776" cy="875900"/>
          </a:xfrm>
          <a:prstGeom prst="ellipse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5B72324-4354-497A-B777-2E130160B895}"/>
              </a:ext>
            </a:extLst>
          </p:cNvPr>
          <p:cNvSpPr txBox="1"/>
          <p:nvPr/>
        </p:nvSpPr>
        <p:spPr>
          <a:xfrm>
            <a:off x="11123596" y="4035462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45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535F199-FB9C-49E1-9522-CED671A99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10831607" y="1364455"/>
            <a:ext cx="1028776" cy="875900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9F25039-3E43-4430-8C7D-04580CAC94BF}"/>
              </a:ext>
            </a:extLst>
          </p:cNvPr>
          <p:cNvSpPr txBox="1"/>
          <p:nvPr/>
        </p:nvSpPr>
        <p:spPr>
          <a:xfrm>
            <a:off x="11110177" y="1521834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36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EA45191-47D1-4E3C-9477-B77F311D2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8827928" y="5679625"/>
            <a:ext cx="1028776" cy="875900"/>
          </a:xfrm>
          <a:prstGeom prst="ellipse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5D8C086-F9B0-4DC8-83FF-13D9122FE577}"/>
              </a:ext>
            </a:extLst>
          </p:cNvPr>
          <p:cNvSpPr txBox="1"/>
          <p:nvPr/>
        </p:nvSpPr>
        <p:spPr>
          <a:xfrm>
            <a:off x="9106498" y="5837004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32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20B792C-616C-4617-A6E1-35C4FAF7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9993648" y="4865394"/>
            <a:ext cx="1028776" cy="875900"/>
          </a:xfrm>
          <a:prstGeom prst="ellipse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982AA2C-7F2F-420A-AAF9-A12123DA1581}"/>
              </a:ext>
            </a:extLst>
          </p:cNvPr>
          <p:cNvSpPr txBox="1"/>
          <p:nvPr/>
        </p:nvSpPr>
        <p:spPr>
          <a:xfrm>
            <a:off x="10272218" y="5022773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26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21A76BF-2789-421B-8947-48F37DC1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9235879" y="3452506"/>
            <a:ext cx="1028776" cy="875900"/>
          </a:xfrm>
          <a:prstGeom prst="ellipse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F66A6AB-EEB3-49D0-A200-BD5A17127759}"/>
              </a:ext>
            </a:extLst>
          </p:cNvPr>
          <p:cNvSpPr txBox="1"/>
          <p:nvPr/>
        </p:nvSpPr>
        <p:spPr>
          <a:xfrm>
            <a:off x="9514449" y="3609885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67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7B996CD-55EC-446B-91A2-95E26B2BF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8112156" y="1274085"/>
            <a:ext cx="1028776" cy="875900"/>
          </a:xfrm>
          <a:prstGeom prst="ellipse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D44B7B6-505E-4B18-AED3-46663E498CFD}"/>
              </a:ext>
            </a:extLst>
          </p:cNvPr>
          <p:cNvSpPr txBox="1"/>
          <p:nvPr/>
        </p:nvSpPr>
        <p:spPr>
          <a:xfrm>
            <a:off x="8390726" y="1431464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40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445D94F-259E-4886-A60D-9E07CC257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7" r="77559" b="68593"/>
          <a:stretch/>
        </p:blipFill>
        <p:spPr>
          <a:xfrm>
            <a:off x="7938437" y="5121811"/>
            <a:ext cx="1028776" cy="875900"/>
          </a:xfrm>
          <a:prstGeom prst="ellipse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56E3625-EDEA-40A1-8951-E35A0C8019D4}"/>
              </a:ext>
            </a:extLst>
          </p:cNvPr>
          <p:cNvSpPr txBox="1"/>
          <p:nvPr/>
        </p:nvSpPr>
        <p:spPr>
          <a:xfrm>
            <a:off x="8217007" y="5279190"/>
            <a:ext cx="66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68151 0.08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76" y="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68945 0.080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49583 -0.3321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16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50365 -0.3324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51575 -0.2520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-1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2356 -0.2581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6133 0.1245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6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6927 0.1145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5905 0.14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7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59922 0.1393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0599 0.1592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9" y="7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6138 0.1532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0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34948 -0.2763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-138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35886 -0.2826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29349 -0.1532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76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30143 -0.1592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80937 -0.0268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13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81718 -0.0356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9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52383 0.283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141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53164 0.27778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29153 0.5877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93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9934 0.5814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12253 0.0405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201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1319 0.0342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eaver with clock on white background">
            <a:extLst>
              <a:ext uri="{FF2B5EF4-FFF2-40B4-BE49-F238E27FC236}">
                <a16:creationId xmlns:a16="http://schemas.microsoft.com/office/drawing/2014/main" xmlns="" id="{5488B00D-D9C2-4069-AFC3-4D12EF28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81" y="1387446"/>
            <a:ext cx="3396319" cy="35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043" y="543314"/>
            <a:ext cx="10014857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Скільки годин </a:t>
            </a:r>
            <a:r>
              <a:rPr lang="uk-UA" sz="4000" b="1" dirty="0" smtClean="0">
                <a:solidFill>
                  <a:schemeClr val="bg1"/>
                </a:solidFill>
              </a:rPr>
              <a:t>містить …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B59690-42F4-40F7-8914-D6A30BD7144A}"/>
              </a:ext>
            </a:extLst>
          </p:cNvPr>
          <p:cNvSpPr txBox="1"/>
          <p:nvPr/>
        </p:nvSpPr>
        <p:spPr>
          <a:xfrm>
            <a:off x="1226457" y="1335144"/>
            <a:ext cx="1924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 </a:t>
            </a:r>
            <a:r>
              <a:rPr lang="uk-UA" sz="3200" b="1" dirty="0" smtClean="0">
                <a:solidFill>
                  <a:srgbClr val="7030A0"/>
                </a:solidFill>
              </a:rPr>
              <a:t>доба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7EB413-BDCC-497A-BC18-3C4D3916E41E}"/>
              </a:ext>
            </a:extLst>
          </p:cNvPr>
          <p:cNvSpPr txBox="1"/>
          <p:nvPr/>
        </p:nvSpPr>
        <p:spPr>
          <a:xfrm>
            <a:off x="1215571" y="1955081"/>
            <a:ext cx="193584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 </a:t>
            </a:r>
            <a:r>
              <a:rPr lang="uk-UA" sz="3200" b="1" dirty="0" smtClean="0">
                <a:solidFill>
                  <a:srgbClr val="7030A0"/>
                </a:solidFill>
              </a:rPr>
              <a:t>доби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2B38F3-64AD-4E23-96E4-060AF25B5E9D}"/>
              </a:ext>
            </a:extLst>
          </p:cNvPr>
          <p:cNvSpPr txBox="1"/>
          <p:nvPr/>
        </p:nvSpPr>
        <p:spPr>
          <a:xfrm>
            <a:off x="1226456" y="2586452"/>
            <a:ext cx="1924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3 </a:t>
            </a:r>
            <a:r>
              <a:rPr lang="uk-UA" sz="3200" b="1" dirty="0" smtClean="0">
                <a:solidFill>
                  <a:srgbClr val="7030A0"/>
                </a:solidFill>
              </a:rPr>
              <a:t>доби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D6D10F-0CC4-4A3F-BC5D-D542A07CE109}"/>
              </a:ext>
            </a:extLst>
          </p:cNvPr>
          <p:cNvSpPr txBox="1"/>
          <p:nvPr/>
        </p:nvSpPr>
        <p:spPr>
          <a:xfrm>
            <a:off x="3151413" y="1342230"/>
            <a:ext cx="20410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24 години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AEB777-CE2F-4C2B-998D-61C47BE386A8}"/>
              </a:ext>
            </a:extLst>
          </p:cNvPr>
          <p:cNvSpPr txBox="1"/>
          <p:nvPr/>
        </p:nvSpPr>
        <p:spPr>
          <a:xfrm>
            <a:off x="3151413" y="1969019"/>
            <a:ext cx="20410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48 годин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AB43719-CFFF-4E68-9C8A-335CFFDEB42A}"/>
              </a:ext>
            </a:extLst>
          </p:cNvPr>
          <p:cNvSpPr txBox="1"/>
          <p:nvPr/>
        </p:nvSpPr>
        <p:spPr>
          <a:xfrm>
            <a:off x="3151413" y="2586452"/>
            <a:ext cx="20410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95FFF"/>
                </a:solidFill>
              </a:rPr>
              <a:t>72 години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3044" y="3271343"/>
            <a:ext cx="5994792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і п</a:t>
            </a:r>
            <a:r>
              <a:rPr lang="uk-UA" sz="4000" b="1" dirty="0" smtClean="0">
                <a:solidFill>
                  <a:schemeClr val="bg1"/>
                </a:solidFill>
              </a:rPr>
              <a:t>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B59690-42F4-40F7-8914-D6A30BD7144A}"/>
              </a:ext>
            </a:extLst>
          </p:cNvPr>
          <p:cNvSpPr txBox="1"/>
          <p:nvPr/>
        </p:nvSpPr>
        <p:spPr>
          <a:xfrm>
            <a:off x="3191195" y="5359153"/>
            <a:ext cx="34926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30 </a:t>
            </a:r>
            <a:r>
              <a:rPr lang="uk-UA" sz="3200" b="1" dirty="0" smtClean="0">
                <a:solidFill>
                  <a:srgbClr val="7030A0"/>
                </a:solidFill>
              </a:rPr>
              <a:t>год     3 доби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7EB413-BDCC-497A-BC18-3C4D3916E41E}"/>
              </a:ext>
            </a:extLst>
          </p:cNvPr>
          <p:cNvSpPr txBox="1"/>
          <p:nvPr/>
        </p:nvSpPr>
        <p:spPr>
          <a:xfrm>
            <a:off x="3191195" y="4709708"/>
            <a:ext cx="34871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 </a:t>
            </a:r>
            <a:r>
              <a:rPr lang="uk-UA" sz="3200" b="1" dirty="0" smtClean="0">
                <a:solidFill>
                  <a:srgbClr val="7030A0"/>
                </a:solidFill>
              </a:rPr>
              <a:t>доби     60 год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2B38F3-64AD-4E23-96E4-060AF25B5E9D}"/>
              </a:ext>
            </a:extLst>
          </p:cNvPr>
          <p:cNvSpPr txBox="1"/>
          <p:nvPr/>
        </p:nvSpPr>
        <p:spPr>
          <a:xfrm>
            <a:off x="3191195" y="4053026"/>
            <a:ext cx="3487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15 </a:t>
            </a:r>
            <a:r>
              <a:rPr lang="uk-UA" sz="3200" b="1" dirty="0" smtClean="0">
                <a:solidFill>
                  <a:srgbClr val="7030A0"/>
                </a:solidFill>
              </a:rPr>
              <a:t>годин </a:t>
            </a:r>
            <a:r>
              <a:rPr lang="uk-UA" sz="3200" b="1" dirty="0" smtClean="0">
                <a:solidFill>
                  <a:srgbClr val="7030A0"/>
                </a:solidFill>
              </a:rPr>
              <a:t>   1 </a:t>
            </a:r>
            <a:r>
              <a:rPr lang="uk-UA" sz="3200" b="1" dirty="0" smtClean="0">
                <a:solidFill>
                  <a:srgbClr val="7030A0"/>
                </a:solidFill>
              </a:rPr>
              <a:t>доба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408" y="400182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5218" y="465126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73216" y="523652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5" grpId="0" animBg="1"/>
      <p:bldP spid="17" grpId="0" animBg="1"/>
      <p:bldP spid="18" grpId="0" animBg="1"/>
      <p:bldP spid="19" grpId="0" animBg="1"/>
      <p:bldP spid="3" grpId="0"/>
      <p:bldP spid="16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043" y="1349298"/>
            <a:ext cx="4657271" cy="11653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 можна стверджувати, що годинники показує однаковий час?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B34F0A-2BED-4516-9B6E-607A8C4C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47" y="3217314"/>
            <a:ext cx="2472810" cy="34433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64C070-AA09-40F8-A92B-0FEF2BDF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1848"/>
          <a:stretch/>
        </p:blipFill>
        <p:spPr>
          <a:xfrm>
            <a:off x="1511999" y="2632068"/>
            <a:ext cx="2450401" cy="3319251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xmlns="" id="{4159BDF8-71FA-4CAC-9B02-DEA5972D2944}"/>
              </a:ext>
            </a:extLst>
          </p:cNvPr>
          <p:cNvSpPr/>
          <p:nvPr/>
        </p:nvSpPr>
        <p:spPr>
          <a:xfrm>
            <a:off x="6248400" y="1349299"/>
            <a:ext cx="4889502" cy="1358970"/>
          </a:xfrm>
          <a:prstGeom prst="wedgeRoundRectCallout">
            <a:avLst>
              <a:gd name="adj1" fmla="val -16739"/>
              <a:gd name="adj2" fmla="val 8798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добу годинникова стрілка робить 2 оберти.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3043" y="543314"/>
            <a:ext cx="10014857" cy="6389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5 Дод і відн двоцифр без переходу через 10\№057 - Доба. Визначення часу за годинником\2024-12-16_213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96" y="3954822"/>
            <a:ext cx="2860452" cy="18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4669</TotalTime>
  <Words>415</Words>
  <Application>Microsoft Office PowerPoint</Application>
  <PresentationFormat>Произвольный</PresentationFormat>
  <Paragraphs>134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721</cp:revision>
  <dcterms:created xsi:type="dcterms:W3CDTF">2018-01-05T16:38:53Z</dcterms:created>
  <dcterms:modified xsi:type="dcterms:W3CDTF">2024-12-16T20:29:15Z</dcterms:modified>
</cp:coreProperties>
</file>