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693" r:id="rId3"/>
    <p:sldId id="694" r:id="rId4"/>
    <p:sldId id="685" r:id="rId5"/>
    <p:sldId id="698" r:id="rId6"/>
    <p:sldId id="608" r:id="rId7"/>
    <p:sldId id="697" r:id="rId8"/>
    <p:sldId id="690" r:id="rId9"/>
    <p:sldId id="695" r:id="rId10"/>
    <p:sldId id="691" r:id="rId11"/>
    <p:sldId id="696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93"/>
            <p14:sldId id="694"/>
            <p14:sldId id="685"/>
            <p14:sldId id="698"/>
            <p14:sldId id="608"/>
            <p14:sldId id="697"/>
            <p14:sldId id="690"/>
          </p14:sldIdLst>
        </p14:section>
        <p14:section name="Раздел без заголовка" id="{AC9334F8-F988-4E78-9E68-3A8F16322EC6}">
          <p14:sldIdLst>
            <p14:sldId id="695"/>
            <p14:sldId id="691"/>
            <p14:sldId id="696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9F7"/>
    <a:srgbClr val="BA1CBA"/>
    <a:srgbClr val="0D0D0D"/>
    <a:srgbClr val="FF3131"/>
    <a:srgbClr val="2F3242"/>
    <a:srgbClr val="295FFF"/>
    <a:srgbClr val="00B050"/>
    <a:srgbClr val="C6109F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фігур з прямими кутами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Побудова прямого кута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знаходження третього доданка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6000" custLinFactX="194658" custLinFactNeighborX="2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1390" custLinFactNeighborX="1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X="-184425" custLinFactNeighborX="-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2CECDB19-C44A-400C-85FE-99D1D7FBB51A}" type="presOf" srcId="{289AA968-9F58-4A6E-B11C-582CA574AD65}" destId="{6408D3F1-0C0E-4F5D-B5D5-053E6D4B4C50}" srcOrd="0" destOrd="0" presId="urn:microsoft.com/office/officeart/2005/8/layout/hList6"/>
    <dgm:cxn modelId="{DB21D650-394C-4B9A-A548-4068B3C9C88E}" type="presOf" srcId="{52D6595F-021C-462C-9322-B66FD13465B4}" destId="{6C6A65E1-48FE-40F2-991F-CBC387F92B2D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E0B8538-F809-46D7-B10F-ACBDABDF605C}" type="presOf" srcId="{6EE47331-2253-406E-9CB5-953C9128E5FC}" destId="{783C5BBC-E083-4F12-B4A9-616A8F9530EC}" srcOrd="0" destOrd="0" presId="urn:microsoft.com/office/officeart/2005/8/layout/hList6"/>
    <dgm:cxn modelId="{E90FF5B2-2B99-4D1F-B196-13134F2A82F1}" type="presOf" srcId="{17FCBCD0-5166-44EF-A995-697AB50FC98B}" destId="{8C93B566-6306-40C5-A3D5-B84E788E517B}" srcOrd="0" destOrd="0" presId="urn:microsoft.com/office/officeart/2005/8/layout/hList6"/>
    <dgm:cxn modelId="{C00EA3D3-FCAD-44C9-8D2D-F1E8CDEE3907}" type="presOf" srcId="{864805AA-88F6-4A3C-93F4-4B09AB422F89}" destId="{74B25163-4895-40AC-9024-595BFDBFC9D3}" srcOrd="0" destOrd="0" presId="urn:microsoft.com/office/officeart/2005/8/layout/hList6"/>
    <dgm:cxn modelId="{8506A7EB-FEDE-4980-85EF-80D243410114}" type="presParOf" srcId="{6408D3F1-0C0E-4F5D-B5D5-053E6D4B4C50}" destId="{783C5BBC-E083-4F12-B4A9-616A8F9530EC}" srcOrd="0" destOrd="0" presId="urn:microsoft.com/office/officeart/2005/8/layout/hList6"/>
    <dgm:cxn modelId="{C93E9138-F4C8-4816-B7B7-BBAE36C9C33B}" type="presParOf" srcId="{6408D3F1-0C0E-4F5D-B5D5-053E6D4B4C50}" destId="{903EF99B-E600-4B60-96C8-658D7EF2F880}" srcOrd="1" destOrd="0" presId="urn:microsoft.com/office/officeart/2005/8/layout/hList6"/>
    <dgm:cxn modelId="{6FDCC18D-62F4-44F7-9112-AAA8198819EE}" type="presParOf" srcId="{6408D3F1-0C0E-4F5D-B5D5-053E6D4B4C50}" destId="{8C93B566-6306-40C5-A3D5-B84E788E517B}" srcOrd="2" destOrd="0" presId="urn:microsoft.com/office/officeart/2005/8/layout/hList6"/>
    <dgm:cxn modelId="{E2670BE8-F736-4D43-A537-43979F54EF5B}" type="presParOf" srcId="{6408D3F1-0C0E-4F5D-B5D5-053E6D4B4C50}" destId="{B4E8D5E2-E5AE-41CC-80D3-5A0016AFADCC}" srcOrd="3" destOrd="0" presId="urn:microsoft.com/office/officeart/2005/8/layout/hList6"/>
    <dgm:cxn modelId="{91E04307-791D-42E7-AE2B-BF6E3E08F166}" type="presParOf" srcId="{6408D3F1-0C0E-4F5D-B5D5-053E6D4B4C50}" destId="{74B25163-4895-40AC-9024-595BFDBFC9D3}" srcOrd="4" destOrd="0" presId="urn:microsoft.com/office/officeart/2005/8/layout/hList6"/>
    <dgm:cxn modelId="{CCD6E49F-59BF-4F4C-840C-DE247E1B2AE8}" type="presParOf" srcId="{6408D3F1-0C0E-4F5D-B5D5-053E6D4B4C50}" destId="{EE657C14-4867-4AC4-8289-9DFD8944CDAE}" srcOrd="5" destOrd="0" presId="urn:microsoft.com/office/officeart/2005/8/layout/hList6"/>
    <dgm:cxn modelId="{73533EDB-41B1-4C5E-A9C5-B4C89D906F4A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01004" y="1105621"/>
          <a:ext cx="4272497" cy="20612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4618" y="854498"/>
        <a:ext cx="20612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7369192" y="906605"/>
          <a:ext cx="4272497" cy="24592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9550" tIns="0" rIns="207553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Побудова прямого кута</a:t>
          </a:r>
          <a:endParaRPr lang="ru-RU" sz="3300" kern="1200" dirty="0"/>
        </a:p>
      </dsp:txBody>
      <dsp:txXfrm rot="5400000">
        <a:off x="8275797" y="854499"/>
        <a:ext cx="2459286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448418" y="759905"/>
          <a:ext cx="4272497" cy="275268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фігур з прямими кутами</a:t>
          </a:r>
        </a:p>
      </dsp:txBody>
      <dsp:txXfrm rot="5400000">
        <a:off x="5208324" y="854498"/>
        <a:ext cx="275268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1512001" y="706430"/>
          <a:ext cx="4272497" cy="28596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7553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err="1" smtClean="0"/>
            <a:t>Розв’язува-ння</a:t>
          </a:r>
          <a:r>
            <a:rPr lang="uk-UA" sz="3300" b="1" kern="1200" dirty="0" smtClean="0"/>
            <a:t> задач на знаходження третього доданка</a:t>
          </a:r>
          <a:endParaRPr lang="ru-RU" sz="3300" b="1" kern="1200" dirty="0"/>
        </a:p>
      </dsp:txBody>
      <dsp:txXfrm rot="5400000">
        <a:off x="2218432" y="854498"/>
        <a:ext cx="285963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qi0bzonv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7824" y="3649741"/>
            <a:ext cx="10091804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Побудова прямого кута.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задач на знаходження третього доданка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29B182-3FA1-44F0-B8A1-8A62436B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4" y="1131813"/>
            <a:ext cx="2266950" cy="238125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196" y="494529"/>
            <a:ext cx="10037118" cy="7119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Побудова прямого кута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30892F-0CCB-40CA-A4F3-A8CA7F732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55" t="23453" r="2381" b="22764"/>
          <a:stretch/>
        </p:blipFill>
        <p:spPr>
          <a:xfrm rot="3955119">
            <a:off x="1197541" y="2561311"/>
            <a:ext cx="2605672" cy="1488956"/>
          </a:xfrm>
          <a:prstGeom prst="rect">
            <a:avLst/>
          </a:prstGeom>
          <a:ln w="38100">
            <a:noFill/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AAA5FD3-E237-4EA2-80F8-E7F8286DC8BE}"/>
              </a:ext>
            </a:extLst>
          </p:cNvPr>
          <p:cNvCxnSpPr>
            <a:cxnSpLocks/>
          </p:cNvCxnSpPr>
          <p:nvPr/>
        </p:nvCxnSpPr>
        <p:spPr>
          <a:xfrm flipV="1">
            <a:off x="1209940" y="1812571"/>
            <a:ext cx="1489432" cy="641999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531265C0-451F-4668-84A5-9802D9CE06F5}"/>
              </a:ext>
            </a:extLst>
          </p:cNvPr>
          <p:cNvCxnSpPr>
            <a:cxnSpLocks/>
          </p:cNvCxnSpPr>
          <p:nvPr/>
        </p:nvCxnSpPr>
        <p:spPr>
          <a:xfrm flipH="1" flipV="1">
            <a:off x="2699372" y="1812570"/>
            <a:ext cx="563252" cy="1281241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BB4BEA6-2E11-467E-AC1D-E770594D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30" y="1358575"/>
            <a:ext cx="1472391" cy="2051693"/>
          </a:xfrm>
          <a:prstGeom prst="rect">
            <a:avLst/>
          </a:prstGeom>
        </p:spPr>
      </p:pic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5D7A8239-D8BE-4F66-8F35-0FDE4564177A}"/>
              </a:ext>
            </a:extLst>
          </p:cNvPr>
          <p:cNvSpPr/>
          <p:nvPr/>
        </p:nvSpPr>
        <p:spPr>
          <a:xfrm>
            <a:off x="3324739" y="1358575"/>
            <a:ext cx="6036975" cy="12201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Побудувати прямий кут можна за допомогою косинця або зошита в клітинку.</a:t>
            </a:r>
          </a:p>
        </p:txBody>
      </p:sp>
      <p:pic>
        <p:nvPicPr>
          <p:cNvPr id="2050" name="Picture 2" descr="D:\2 клас\3 Математика\1 Листопад\5 Дод і відн двоцифр без переходу через 10\№059 - Побудова прямого кута\2024-12-18_215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50" y="2578736"/>
            <a:ext cx="6797645" cy="35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064829" y="3093811"/>
            <a:ext cx="0" cy="10209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086601" y="4114800"/>
            <a:ext cx="8164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87942" y="1350905"/>
            <a:ext cx="3930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8256" y="388396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4431" y="3960166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046030" y="3349332"/>
            <a:ext cx="9143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56916" y="3324643"/>
            <a:ext cx="0" cy="10209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410103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відкриття зробили?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— Чи все було зрозуміло?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:a16="http://schemas.microsoft.com/office/drawing/2014/main" xmlns="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xmlns="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xmlns="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xmlns="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:a16="http://schemas.microsoft.com/office/drawing/2014/main" xmlns="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xmlns="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:a16="http://schemas.microsoft.com/office/drawing/2014/main" xmlns="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xmlns="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xmlns="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:a16="http://schemas.microsoft.com/office/drawing/2014/main" xmlns="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xmlns="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343365"/>
            <a:ext cx="7702981" cy="1259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уроку, дізнався про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, навчився креслити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прямі кути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Накресли 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19.12.2024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84217"/>
            <a:ext cx="8697595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6A293-7DE8-4F13-9EA0-C9757CB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0" y="2617267"/>
            <a:ext cx="6082850" cy="3801782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599450"/>
            <a:ext cx="9375536" cy="75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Фігура -емоція </a:t>
            </a: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1350818"/>
            <a:ext cx="9144156" cy="1146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rgbClr val="7030A0"/>
                </a:solidFill>
                <a:latin typeface="+mn-lt"/>
              </a:rPr>
              <a:t>Подивись на геометричні фігури. Яка з них передає </a:t>
            </a:r>
            <a:r>
              <a:rPr lang="uk-UA" sz="2800" dirty="0" smtClean="0">
                <a:solidFill>
                  <a:srgbClr val="7030A0"/>
                </a:solidFill>
                <a:latin typeface="+mn-lt"/>
              </a:rPr>
              <a:t>твою емоцію? </a:t>
            </a:r>
            <a:r>
              <a:rPr lang="uk-UA" sz="2800" dirty="0">
                <a:solidFill>
                  <a:srgbClr val="7030A0"/>
                </a:solidFill>
                <a:latin typeface="+mn-lt"/>
              </a:rPr>
              <a:t>Намалюй її в зошиті </a:t>
            </a:r>
            <a:endParaRPr lang="uk-UA" sz="5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5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4175383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3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74065C-2DA5-478B-A5C6-13EE45E7C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8" b="18959"/>
          <a:stretch/>
        </p:blipFill>
        <p:spPr>
          <a:xfrm>
            <a:off x="5140675" y="4978275"/>
            <a:ext cx="2266950" cy="1607419"/>
          </a:xfrm>
          <a:prstGeom prst="rect">
            <a:avLst/>
          </a:prstGeo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E5244411-61E5-4C59-8E38-5BA1394D2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88311"/>
              </p:ext>
            </p:extLst>
          </p:nvPr>
        </p:nvGraphicFramePr>
        <p:xfrm>
          <a:off x="1041400" y="1591211"/>
          <a:ext cx="10559497" cy="317957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59293">
                  <a:extLst>
                    <a:ext uri="{9D8B030D-6E8A-4147-A177-3AD203B41FA5}">
                      <a16:colId xmlns:a16="http://schemas.microsoft.com/office/drawing/2014/main" xmlns="" val="102050596"/>
                    </a:ext>
                  </a:extLst>
                </a:gridCol>
                <a:gridCol w="1319238">
                  <a:extLst>
                    <a:ext uri="{9D8B030D-6E8A-4147-A177-3AD203B41FA5}">
                      <a16:colId xmlns:a16="http://schemas.microsoft.com/office/drawing/2014/main" xmlns="" val="1601995497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3783621915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716690534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3824665586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3762637970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3076625045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xmlns="" val="1134442224"/>
                    </a:ext>
                  </a:extLst>
                </a:gridCol>
              </a:tblGrid>
              <a:tr h="1059858">
                <a:tc>
                  <a:txBody>
                    <a:bodyPr/>
                    <a:lstStyle/>
                    <a:p>
                      <a:pPr algn="ctr"/>
                      <a:r>
                        <a:rPr lang="uk-UA" sz="2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Доданок</a:t>
                      </a:r>
                      <a:endParaRPr lang="uk-UA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/>
                        <a:t>34</a:t>
                      </a:r>
                      <a:endParaRPr lang="uk-UA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800" kern="1200" dirty="0"/>
                        <a:t>27</a:t>
                      </a:r>
                      <a:endParaRPr lang="uk-UA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00B0F0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3040720"/>
                  </a:ext>
                </a:extLst>
              </a:tr>
              <a:tr h="1059858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Доданок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00B0F0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00B0F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00B0F0"/>
                          </a:solidFill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00B0F0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2574834"/>
                  </a:ext>
                </a:extLst>
              </a:tr>
              <a:tr h="1059858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Сума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5265155"/>
                  </a:ext>
                </a:extLst>
              </a:tr>
            </a:tbl>
          </a:graphicData>
        </a:graphic>
      </p:graphicFrame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41400" y="513311"/>
            <a:ext cx="10316239" cy="8256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числа пропущені в таблиці. Як знайти невідомий доданок?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6E3ECD-0238-4513-883C-A84F345DE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476" y="2775863"/>
            <a:ext cx="771378" cy="810271"/>
          </a:xfrm>
          <a:prstGeom prst="ellipse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3A998CA-DA81-4945-B194-B1B5800F9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388" y="2793126"/>
            <a:ext cx="771378" cy="810271"/>
          </a:xfrm>
          <a:prstGeom prst="ellipse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932A6228-7EBD-45DA-85F2-E37C4E759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673" y="1753981"/>
            <a:ext cx="771378" cy="810271"/>
          </a:xfrm>
          <a:prstGeom prst="ellipse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E1FC9D77-4AEA-4F75-90E3-9481276D5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722" y="1735953"/>
            <a:ext cx="771378" cy="810271"/>
          </a:xfrm>
          <a:prstGeom prst="ellipse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9275684-0848-4F1A-B0FA-951C29EC6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196" y="2793126"/>
            <a:ext cx="771378" cy="810271"/>
          </a:xfrm>
          <a:prstGeom prst="ellipse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0D20D8A-FA4F-4FA3-A2DA-B7CEDD9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5337" y="1735953"/>
            <a:ext cx="771378" cy="810271"/>
          </a:xfrm>
          <a:prstGeom prst="ellipse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2F22024-12C4-42F3-8B0F-5E3A7EC88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036" y="2793126"/>
            <a:ext cx="771378" cy="810271"/>
          </a:xfrm>
          <a:prstGeom prst="ellipse">
            <a:avLst/>
          </a:prstGeom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CBB875EA-70B7-4552-926A-D0DE597B9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6064" y="4581625"/>
            <a:ext cx="436950" cy="5451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3545" r="60444" b="66282"/>
          <a:stretch/>
        </p:blipFill>
        <p:spPr>
          <a:xfrm>
            <a:off x="216000" y="1692000"/>
            <a:ext cx="9360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29759" y="494529"/>
            <a:ext cx="9921269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2814002"/>
            <a:ext cx="1697154" cy="28721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11682" y="4581625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3615" y="240814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731" y="3157118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5038" y="3078485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22302" y="233547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61818" y="3923787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6228" y="3816103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35602" y="3158673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1886" y="3835800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48613" y="232411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93313" y="242317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1564" y="4566063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9184" y="2324116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3880" y="232411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910663" y="3895278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96057" y="2324116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99245" y="2319324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49935" y="3144417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20450" y="3807399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57068" y="4554554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29760" y="3080407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5765" y="2328836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F659171B-FF0B-4761-B1A7-F2048EDD2C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34131" y="2324115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826C58F-D10A-48CC-A579-73846AB22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8541" y="4568225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C65D047-9464-43A8-AA4D-D347E4497F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384846" y="3789185"/>
            <a:ext cx="690484" cy="55201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35F2303-868A-42D9-A54D-CDDF24F0F5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3205" y="3995029"/>
            <a:ext cx="440143" cy="28893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87037" y="3173509"/>
            <a:ext cx="394062" cy="3550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020389" y="4623548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9216" y="4554554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2F122D5-9D90-4A1C-88CD-CF7D24B6D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7922" y="3059587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843A8E5A-3D6E-4161-8F4D-D189494F59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1387" y="3918833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6732" y="2335475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1544" y="308409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0297" y="381610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44F9E8-7CF8-42E2-AE8B-B1E5B05BC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45684" y="4630615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386F1966-5987-4E43-A20A-5E37166E1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8254" y="307848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AB833C-4EB3-464B-8137-A6A20131FB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489585" y="4531464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40D117-AA3C-48EA-9C54-B9C72B867C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022777" y="3789965"/>
            <a:ext cx="690484" cy="55201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BD8D6BD-22FB-4E68-9744-37DA444C7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13759" y="2418958"/>
            <a:ext cx="394062" cy="35505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AFE0650-678F-427C-8C76-0A487832BDFD}"/>
              </a:ext>
            </a:extLst>
          </p:cNvPr>
          <p:cNvSpPr txBox="1"/>
          <p:nvPr/>
        </p:nvSpPr>
        <p:spPr>
          <a:xfrm>
            <a:off x="6088435" y="451626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C4CDD4C-3B2F-4318-9ADC-90D1A4659A66}"/>
              </a:ext>
            </a:extLst>
          </p:cNvPr>
          <p:cNvSpPr txBox="1"/>
          <p:nvPr/>
        </p:nvSpPr>
        <p:spPr>
          <a:xfrm>
            <a:off x="7838110" y="450298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09D26-C08E-4EE9-AA20-E394F0B83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35132" y="307095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40CA2BF7-5A3B-4480-AA58-06759252F7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6958887" y="3913702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0FCDEA76-F896-4DA2-ADDA-2C78CAD5CC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144343" y="3797872"/>
            <a:ext cx="690484" cy="55201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C8297A6-E3CE-439A-A133-105A7C2CC2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2938" y="3835799"/>
            <a:ext cx="455016" cy="56766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1976B37-3465-4CD0-908B-13A3E365D8E4}"/>
              </a:ext>
            </a:extLst>
          </p:cNvPr>
          <p:cNvSpPr txBox="1"/>
          <p:nvPr/>
        </p:nvSpPr>
        <p:spPr>
          <a:xfrm>
            <a:off x="6072045" y="374280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F0044FC-1924-43DD-B9AA-413542462665}"/>
              </a:ext>
            </a:extLst>
          </p:cNvPr>
          <p:cNvSpPr txBox="1"/>
          <p:nvPr/>
        </p:nvSpPr>
        <p:spPr>
          <a:xfrm>
            <a:off x="7866748" y="376340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4245" y="3807399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920DD68-7CCD-4F38-B4F8-1BD2631ECA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2659" y="3157118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31F0BFF4-E4DE-4209-A004-133B4BDCCD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1623" y="3910542"/>
            <a:ext cx="394062" cy="3550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2F199D6-C5C3-4AFB-8E14-13BE4D4C6A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13374" y="4637861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ECA4AF4-ACDE-4C3A-B8DB-9B9129D1E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02497" y="3157118"/>
            <a:ext cx="394062" cy="3550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878AF5A2-1203-4216-BC05-12D3C7B6C1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24767" y="2425625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A756E45-CF25-4162-8376-92848D9E67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808105" y="4646303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98A132C2-DA9A-44D9-954A-8B86CA7FC0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6943461" y="4637861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4DB973D0-3C2F-4A8B-AFF9-6F8E5C812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16700" y="383580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CFBB6512-DE94-48A9-B6E1-22C68ECC0D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9784" y="455908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8EA09EFB-2A50-4AAB-9D38-6665A888F4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731" y="4657262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99882778-C0E7-43A5-AEEB-9872E1A86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9235" y="2340125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9654C0BB-FF06-44CC-A857-4A9A25D07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1059" y="233303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A5743700-1774-4840-85E7-52406BE4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6387" y="3075745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5EB1F95E-72FC-45D5-919C-1C7D882CF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68892" y="3070538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D2B1454D-009F-4A03-8FD2-F0FBEA24B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40731" y="307305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D8EE08B4-69A4-4A65-ACC7-61E716FFBD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44512" y="3828652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3958642D-F937-4267-BE99-281C3D8C30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692917" y="3802293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F12EA3CF-9B95-4EFB-8544-7B7A7F680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92642" y="3797873"/>
            <a:ext cx="485417" cy="605588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8CF938A-D323-4B97-9F76-9CF0C24A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45824" y="4566061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57CE74B1-5A04-43AC-BA23-915F230FF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35759" y="4566060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5536CD2E-05D8-44E3-8709-4ED28066F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0775" y="4657262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606E850D-685E-4955-A558-003A8FF6F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16287" y="4554554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C4362DC1-5EBF-4ACE-9A4F-D6AE58292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36053" y="4547096"/>
            <a:ext cx="485417" cy="605588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989B5677-DA63-442A-8031-EC4A4A1CDC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59247" y="4519367"/>
            <a:ext cx="455016" cy="56766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564771" y="1250080"/>
            <a:ext cx="2386257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1963"/>
          <a:stretch/>
        </p:blipFill>
        <p:spPr>
          <a:xfrm>
            <a:off x="675362" y="1310200"/>
            <a:ext cx="6203960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58" y="1910146"/>
            <a:ext cx="2165562" cy="110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4282" y="494530"/>
            <a:ext cx="10055604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задачу. Розглянь короткий запис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4853299" y="1271274"/>
            <a:ext cx="6836595" cy="16796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трьох полицях шафи стоїть 68 книжок. На першій полиці – 25 книжок, а на другій – 32 книжки. Скільки книжок на третій полиці?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1041399" y="2802749"/>
            <a:ext cx="18558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І </a:t>
            </a:r>
            <a:r>
              <a:rPr lang="uk-UA" sz="3200" b="1" dirty="0">
                <a:solidFill>
                  <a:srgbClr val="7030A0"/>
                </a:solidFill>
              </a:rPr>
              <a:t>– 25 </a:t>
            </a:r>
            <a:r>
              <a:rPr lang="uk-UA" sz="3200" b="1" dirty="0" err="1">
                <a:solidFill>
                  <a:srgbClr val="7030A0"/>
                </a:solidFill>
              </a:rPr>
              <a:t>кн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 </a:t>
            </a:r>
            <a:r>
              <a:rPr lang="uk-UA" sz="3200" b="1" dirty="0">
                <a:solidFill>
                  <a:srgbClr val="7030A0"/>
                </a:solidFill>
              </a:rPr>
              <a:t>– 32 </a:t>
            </a:r>
            <a:r>
              <a:rPr lang="uk-UA" sz="3200" b="1" dirty="0" err="1">
                <a:solidFill>
                  <a:srgbClr val="7030A0"/>
                </a:solidFill>
              </a:rPr>
              <a:t>кн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ІІІ – ? </a:t>
            </a:r>
            <a:r>
              <a:rPr lang="uk-UA" sz="3200" b="1" dirty="0" err="1">
                <a:solidFill>
                  <a:srgbClr val="7030A0"/>
                </a:solidFill>
              </a:rPr>
              <a:t>кн</a:t>
            </a:r>
            <a:r>
              <a:rPr lang="uk-UA" sz="32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3008936" y="2706309"/>
            <a:ext cx="252212" cy="1762541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410464" y="3295191"/>
            <a:ext cx="12808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68 </a:t>
            </a:r>
            <a:r>
              <a:rPr lang="uk-UA" sz="3200" b="1" dirty="0" err="1">
                <a:solidFill>
                  <a:srgbClr val="7030A0"/>
                </a:solidFill>
              </a:rPr>
              <a:t>кн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167423-0465-4C7A-BAE8-3D2F84B6B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00" y="3015965"/>
            <a:ext cx="2268453" cy="23828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0535" y="1271274"/>
            <a:ext cx="3337738" cy="7425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Розв’яжи </a:t>
            </a:r>
            <a:r>
              <a:rPr lang="uk-UA" sz="2400" b="1" dirty="0">
                <a:solidFill>
                  <a:srgbClr val="7030A0"/>
                </a:solidFill>
              </a:rPr>
              <a:t>задачу за поданим </a:t>
            </a:r>
            <a:r>
              <a:rPr lang="uk-UA" sz="2400" b="1" dirty="0" smtClean="0">
                <a:solidFill>
                  <a:srgbClr val="7030A0"/>
                </a:solidFill>
              </a:rPr>
              <a:t>планом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5540141" y="3015965"/>
            <a:ext cx="3983559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u="sng" dirty="0">
                <a:solidFill>
                  <a:srgbClr val="7030A0"/>
                </a:solidFill>
              </a:rPr>
              <a:t>План розв’язування</a:t>
            </a:r>
          </a:p>
          <a:p>
            <a:pPr marL="446088" indent="-446088">
              <a:buAutoNum type="arabicParenR"/>
            </a:pPr>
            <a:r>
              <a:rPr lang="uk-UA" sz="2800" dirty="0">
                <a:solidFill>
                  <a:srgbClr val="7030A0"/>
                </a:solidFill>
              </a:rPr>
              <a:t>Скільки книжок стоїть разом на </a:t>
            </a:r>
            <a:r>
              <a:rPr lang="uk-UA" sz="2800" dirty="0" smtClean="0">
                <a:solidFill>
                  <a:srgbClr val="7030A0"/>
                </a:solidFill>
              </a:rPr>
              <a:t>І </a:t>
            </a:r>
            <a:r>
              <a:rPr lang="uk-UA" sz="2800" dirty="0" err="1">
                <a:solidFill>
                  <a:srgbClr val="7030A0"/>
                </a:solidFill>
              </a:rPr>
              <a:t>і</a:t>
            </a:r>
            <a:r>
              <a:rPr lang="uk-UA" sz="2800" dirty="0">
                <a:solidFill>
                  <a:srgbClr val="7030A0"/>
                </a:solidFill>
              </a:rPr>
              <a:t> </a:t>
            </a:r>
            <a:r>
              <a:rPr lang="uk-UA" sz="2800" dirty="0" smtClean="0">
                <a:solidFill>
                  <a:srgbClr val="7030A0"/>
                </a:solidFill>
              </a:rPr>
              <a:t>ІІ </a:t>
            </a:r>
            <a:r>
              <a:rPr lang="uk-UA" sz="2800" dirty="0">
                <a:solidFill>
                  <a:srgbClr val="7030A0"/>
                </a:solidFill>
              </a:rPr>
              <a:t>полиці? </a:t>
            </a:r>
          </a:p>
          <a:p>
            <a:pPr marL="446088" indent="-446088">
              <a:buAutoNum type="arabicParenR"/>
            </a:pPr>
            <a:r>
              <a:rPr lang="uk-UA" sz="2800" dirty="0">
                <a:solidFill>
                  <a:srgbClr val="7030A0"/>
                </a:solidFill>
              </a:rPr>
              <a:t>Скільки книжок стоїть на третій  полиці?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74758" y="4506159"/>
            <a:ext cx="21863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1) 32 + 25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61147" y="4519698"/>
            <a:ext cx="155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57 (</a:t>
            </a:r>
            <a:r>
              <a:rPr lang="uk-UA" sz="3200" b="1" dirty="0" err="1" smtClean="0">
                <a:solidFill>
                  <a:srgbClr val="7030A0"/>
                </a:solidFill>
              </a:rPr>
              <a:t>кн</a:t>
            </a:r>
            <a:r>
              <a:rPr lang="uk-UA" sz="3200" b="1" dirty="0" smtClean="0">
                <a:solidFill>
                  <a:srgbClr val="7030A0"/>
                </a:solidFill>
              </a:rPr>
              <a:t>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83263" y="5090934"/>
            <a:ext cx="21863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2) 68 – 57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25136" y="5106406"/>
            <a:ext cx="15921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11 (</a:t>
            </a:r>
            <a:r>
              <a:rPr lang="uk-UA" sz="3200" b="1" dirty="0" err="1" smtClean="0">
                <a:solidFill>
                  <a:srgbClr val="7030A0"/>
                </a:solidFill>
              </a:rPr>
              <a:t>кн</a:t>
            </a:r>
            <a:r>
              <a:rPr lang="uk-UA" sz="3200" b="1" dirty="0" smtClean="0">
                <a:solidFill>
                  <a:srgbClr val="7030A0"/>
                </a:solidFill>
              </a:rPr>
              <a:t>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51257" y="5753500"/>
            <a:ext cx="2083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Відповідь: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135042" y="5767039"/>
            <a:ext cx="41210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57 книг на ІІІ полиці.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6924213" y="5104473"/>
            <a:ext cx="4867940" cy="13897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Це задача на </a:t>
            </a:r>
            <a:r>
              <a:rPr lang="uk-UA" sz="2800" dirty="0">
                <a:solidFill>
                  <a:srgbClr val="FFFF00"/>
                </a:solidFill>
              </a:rPr>
              <a:t>знаходження третього доданка </a:t>
            </a:r>
            <a:r>
              <a:rPr lang="uk-UA" sz="2800" dirty="0">
                <a:solidFill>
                  <a:schemeClr val="bg1"/>
                </a:solidFill>
              </a:rPr>
              <a:t>за відомою сумою і двома доданками.</a:t>
            </a: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1963"/>
          <a:stretch/>
        </p:blipFill>
        <p:spPr>
          <a:xfrm>
            <a:off x="675362" y="1310200"/>
            <a:ext cx="6203960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55" y="1310200"/>
            <a:ext cx="2165562" cy="110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4282" y="494530"/>
            <a:ext cx="10055604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Розв’яжи задачу, скориставшись поданою схемою.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32084" y="1271274"/>
            <a:ext cx="5657810" cy="16796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Маса теляти, поросяти та ягняти 95 кг. Маса теляти – 49 кг, а маса поросяти – 35 кг. Яка маса ягняти?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1041399" y="2231135"/>
            <a:ext cx="18558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Т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49 кг</a:t>
            </a:r>
            <a:endParaRPr lang="uk-UA" sz="3200" b="1" dirty="0">
              <a:solidFill>
                <a:srgbClr val="7030A0"/>
              </a:solidFill>
            </a:endParaRPr>
          </a:p>
          <a:p>
            <a:r>
              <a:rPr lang="uk-UA" sz="3200" b="1" dirty="0" smtClean="0">
                <a:solidFill>
                  <a:srgbClr val="7030A0"/>
                </a:solidFill>
              </a:rPr>
              <a:t>П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35 кг</a:t>
            </a:r>
            <a:endParaRPr lang="uk-UA" sz="3200" b="1" dirty="0">
              <a:solidFill>
                <a:srgbClr val="7030A0"/>
              </a:solidFill>
            </a:endParaRPr>
          </a:p>
          <a:p>
            <a:r>
              <a:rPr lang="uk-UA" sz="3200" b="1" dirty="0" smtClean="0">
                <a:solidFill>
                  <a:srgbClr val="7030A0"/>
                </a:solidFill>
              </a:rPr>
              <a:t>Я – ? кг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3028283" y="2195296"/>
            <a:ext cx="252212" cy="1605499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503790" y="2715068"/>
            <a:ext cx="12808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95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51257" y="3919451"/>
            <a:ext cx="21863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1) __ +__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37646" y="3932990"/>
            <a:ext cx="155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__ (кг)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59762" y="4504226"/>
            <a:ext cx="21863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2) __ – __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01635" y="4519698"/>
            <a:ext cx="15921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__ (кг)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051257" y="5089001"/>
            <a:ext cx="2083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Відповідь: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135043" y="5102540"/>
            <a:ext cx="345269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11 кг маса ягняти.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6879322" y="4532197"/>
            <a:ext cx="4867940" cy="13897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Це задача на </a:t>
            </a:r>
            <a:r>
              <a:rPr lang="uk-UA" sz="2800" dirty="0">
                <a:solidFill>
                  <a:srgbClr val="FFFF00"/>
                </a:solidFill>
              </a:rPr>
              <a:t>знаходження третього доданка </a:t>
            </a:r>
            <a:r>
              <a:rPr lang="uk-UA" sz="2800" dirty="0">
                <a:solidFill>
                  <a:schemeClr val="bg1"/>
                </a:solidFill>
              </a:rPr>
              <a:t>за відомою сумою і двома доданками.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9092" y="391418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49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96217" y="39329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35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37646" y="391418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84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24318" y="45464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95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47123" y="450422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84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01635" y="456578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11</a:t>
            </a:r>
            <a:endParaRPr lang="ru-RU" sz="2800" dirty="0"/>
          </a:p>
        </p:txBody>
      </p:sp>
      <p:pic>
        <p:nvPicPr>
          <p:cNvPr id="33" name="Picture 2" descr="cartoon baby calf">
            <a:extLst>
              <a:ext uri="{FF2B5EF4-FFF2-40B4-BE49-F238E27FC236}">
                <a16:creationId xmlns:a16="http://schemas.microsoft.com/office/drawing/2014/main" xmlns="" id="{33B28817-78A7-41CA-ABA1-DFFFD713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36" y="2984063"/>
            <a:ext cx="1463040" cy="15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AE4E49F-3398-4C46-A145-01462367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819" y="3032850"/>
            <a:ext cx="1132364" cy="11894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E832325-184C-42F8-B5EC-A50D48C79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798" y="3034752"/>
            <a:ext cx="11334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2" y="4274119"/>
            <a:ext cx="2181723" cy="2291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943" y="636043"/>
            <a:ext cx="10179957" cy="6953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номери фігур, що мають прямий кут.</a:t>
            </a:r>
          </a:p>
        </p:txBody>
      </p:sp>
      <p:sp>
        <p:nvSpPr>
          <p:cNvPr id="2" name="Трапеция 1">
            <a:extLst>
              <a:ext uri="{FF2B5EF4-FFF2-40B4-BE49-F238E27FC236}">
                <a16:creationId xmlns:a16="http://schemas.microsoft.com/office/drawing/2014/main" xmlns="" id="{B5180DE5-002C-421B-8101-4F283357C37D}"/>
              </a:ext>
            </a:extLst>
          </p:cNvPr>
          <p:cNvSpPr/>
          <p:nvPr/>
        </p:nvSpPr>
        <p:spPr>
          <a:xfrm>
            <a:off x="957943" y="2233061"/>
            <a:ext cx="2691453" cy="1453415"/>
          </a:xfrm>
          <a:prstGeom prst="trapezoid">
            <a:avLst>
              <a:gd name="adj" fmla="val 46854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414E2F30-BB8A-4961-845F-348250EE8D16}"/>
              </a:ext>
            </a:extLst>
          </p:cNvPr>
          <p:cNvSpPr/>
          <p:nvPr/>
        </p:nvSpPr>
        <p:spPr>
          <a:xfrm rot="10219715">
            <a:off x="3669713" y="2204188"/>
            <a:ext cx="2387066" cy="1838425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26CE84-5F15-49D0-832C-30F91A186B74}"/>
              </a:ext>
            </a:extLst>
          </p:cNvPr>
          <p:cNvSpPr/>
          <p:nvPr/>
        </p:nvSpPr>
        <p:spPr>
          <a:xfrm rot="2513883">
            <a:off x="6319591" y="2107812"/>
            <a:ext cx="2691453" cy="1453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0DE0589-5B73-44AB-AB20-00F38B46A999}"/>
              </a:ext>
            </a:extLst>
          </p:cNvPr>
          <p:cNvSpPr/>
          <p:nvPr/>
        </p:nvSpPr>
        <p:spPr>
          <a:xfrm rot="19783488">
            <a:off x="9425035" y="2004932"/>
            <a:ext cx="2038888" cy="1453415"/>
          </a:xfrm>
          <a:prstGeom prst="pent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13FD2F-7995-4C72-A966-B2C88C272A8B}"/>
              </a:ext>
            </a:extLst>
          </p:cNvPr>
          <p:cNvSpPr txBox="1"/>
          <p:nvPr/>
        </p:nvSpPr>
        <p:spPr>
          <a:xfrm>
            <a:off x="1713767" y="3873191"/>
            <a:ext cx="58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D6DBE09-7EA4-4ED7-BA76-5DA66C829000}"/>
              </a:ext>
            </a:extLst>
          </p:cNvPr>
          <p:cNvSpPr txBox="1"/>
          <p:nvPr/>
        </p:nvSpPr>
        <p:spPr>
          <a:xfrm>
            <a:off x="4045780" y="3797792"/>
            <a:ext cx="58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613E251-EF34-4724-85A7-C0C4AD6A5C14}"/>
              </a:ext>
            </a:extLst>
          </p:cNvPr>
          <p:cNvSpPr txBox="1"/>
          <p:nvPr/>
        </p:nvSpPr>
        <p:spPr>
          <a:xfrm>
            <a:off x="6972824" y="3797792"/>
            <a:ext cx="58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251B8A-B648-4A67-89AD-1CD9C79BCE1D}"/>
              </a:ext>
            </a:extLst>
          </p:cNvPr>
          <p:cNvSpPr txBox="1"/>
          <p:nvPr/>
        </p:nvSpPr>
        <p:spPr>
          <a:xfrm>
            <a:off x="10841246" y="3797791"/>
            <a:ext cx="58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4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0223296">
            <a:off x="5219255" y="2073575"/>
            <a:ext cx="736304" cy="660566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7880429">
            <a:off x="6791245" y="1557211"/>
            <a:ext cx="736304" cy="660566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3284743">
            <a:off x="8289561" y="2861680"/>
            <a:ext cx="736304" cy="660566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8829387">
            <a:off x="7820192" y="3444201"/>
            <a:ext cx="736304" cy="660566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2474060">
            <a:off x="6320651" y="2138442"/>
            <a:ext cx="736304" cy="660566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034" y="401506"/>
            <a:ext cx="8711452" cy="64352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5 Дод і відн двоцифр без переходу через 10\№059 - Побудова прямого кута\2024-12-18_2154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13853" r="268" b="742"/>
          <a:stretch/>
        </p:blipFill>
        <p:spPr bwMode="auto">
          <a:xfrm>
            <a:off x="3516085" y="1045029"/>
            <a:ext cx="6206555" cy="3456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5 Дод і відн двоцифр без переходу через 10\№059 - Побудова прямого кута\2024-12-18_215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5" y="4501029"/>
            <a:ext cx="5200650" cy="17621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672034" y="1154853"/>
            <a:ext cx="271342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7030A0"/>
                </a:solidFill>
              </a:rPr>
              <a:t>1. Доповни короткий запис. Розв’яжи задачу, скориставшись поданою схемою.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457200" y="4501029"/>
            <a:ext cx="28194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7030A0"/>
                </a:solidFill>
              </a:rPr>
              <a:t>2. Розв’яжи задачу.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4551</TotalTime>
  <Words>452</Words>
  <Application>Microsoft Office PowerPoint</Application>
  <PresentationFormat>Произвольный</PresentationFormat>
  <Paragraphs>121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707</cp:revision>
  <dcterms:created xsi:type="dcterms:W3CDTF">2018-01-05T16:38:53Z</dcterms:created>
  <dcterms:modified xsi:type="dcterms:W3CDTF">2024-12-19T09:36:38Z</dcterms:modified>
</cp:coreProperties>
</file>