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3" r:id="rId3"/>
    <p:sldId id="692" r:id="rId4"/>
    <p:sldId id="687" r:id="rId5"/>
    <p:sldId id="659" r:id="rId6"/>
    <p:sldId id="528" r:id="rId7"/>
    <p:sldId id="608" r:id="rId8"/>
    <p:sldId id="688" r:id="rId9"/>
    <p:sldId id="683" r:id="rId10"/>
    <p:sldId id="652" r:id="rId11"/>
    <p:sldId id="690" r:id="rId12"/>
    <p:sldId id="6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692"/>
            <p14:sldId id="687"/>
            <p14:sldId id="659"/>
            <p14:sldId id="528"/>
            <p14:sldId id="608"/>
            <p14:sldId id="688"/>
            <p14:sldId id="683"/>
            <p14:sldId id="652"/>
            <p14:sldId id="690"/>
            <p14:sldId id="68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F7"/>
    <a:srgbClr val="BA1CBA"/>
    <a:srgbClr val="C6109F"/>
    <a:srgbClr val="2F3242"/>
    <a:srgbClr val="FF3131"/>
    <a:srgbClr val="00B050"/>
    <a:srgbClr val="1694E9"/>
    <a:srgbClr val="9E0000"/>
    <a:srgbClr val="0D0D0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Віднімання виду 70 – 46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Прямо-кутник</a:t>
          </a:r>
          <a:endParaRPr lang="ru-RU" sz="3200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 custT="1"/>
      <dgm:spPr/>
      <dgm:t>
        <a:bodyPr/>
        <a:lstStyle/>
        <a:p>
          <a:r>
            <a:rPr lang="uk-UA" sz="3200" b="1" dirty="0" smtClean="0"/>
            <a:t>Розв’язування задач двома способами</a:t>
          </a:r>
          <a:endParaRPr lang="ru-RU" sz="3200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6000" custLinFactX="200000" custLinFactNeighborX="26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X="-86010" custLinFactNeighborX="-100000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ScaleX="110514" custLinFactX="-87622" custLinFactNeighborX="-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6CCD6-24E2-47C9-8096-ECB930604982}" type="presOf" srcId="{289AA968-9F58-4A6E-B11C-582CA574AD65}" destId="{6408D3F1-0C0E-4F5D-B5D5-053E6D4B4C50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8EC52FC8-CD24-4891-BF13-7E8D91ADE4B2}" type="presOf" srcId="{864805AA-88F6-4A3C-93F4-4B09AB422F89}" destId="{74B25163-4895-40AC-9024-595BFDBFC9D3}" srcOrd="0" destOrd="0" presId="urn:microsoft.com/office/officeart/2005/8/layout/hList6"/>
    <dgm:cxn modelId="{6975C93C-2463-4CDC-B231-189C73B01E95}" type="presOf" srcId="{6EE47331-2253-406E-9CB5-953C9128E5FC}" destId="{783C5BBC-E083-4F12-B4A9-616A8F9530EC}" srcOrd="0" destOrd="0" presId="urn:microsoft.com/office/officeart/2005/8/layout/hList6"/>
    <dgm:cxn modelId="{88B490A4-22A4-4C27-88E4-F797FA01701C}" type="presOf" srcId="{17FCBCD0-5166-44EF-A995-697AB50FC98B}" destId="{8C93B566-6306-40C5-A3D5-B84E788E517B}" srcOrd="0" destOrd="0" presId="urn:microsoft.com/office/officeart/2005/8/layout/hList6"/>
    <dgm:cxn modelId="{8457D086-DE47-4B5E-B111-D2851D835103}" type="presOf" srcId="{52D6595F-021C-462C-9322-B66FD13465B4}" destId="{6C6A65E1-48FE-40F2-991F-CBC387F92B2D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4B1C5197-C7EF-4424-A7E4-58E5E2000A09}" type="presParOf" srcId="{6408D3F1-0C0E-4F5D-B5D5-053E6D4B4C50}" destId="{783C5BBC-E083-4F12-B4A9-616A8F9530EC}" srcOrd="0" destOrd="0" presId="urn:microsoft.com/office/officeart/2005/8/layout/hList6"/>
    <dgm:cxn modelId="{1C06BDCD-C1B3-48A2-A13F-ADA26DA43F4B}" type="presParOf" srcId="{6408D3F1-0C0E-4F5D-B5D5-053E6D4B4C50}" destId="{903EF99B-E600-4B60-96C8-658D7EF2F880}" srcOrd="1" destOrd="0" presId="urn:microsoft.com/office/officeart/2005/8/layout/hList6"/>
    <dgm:cxn modelId="{1D008883-DF40-4FA9-834C-6805EBD8F737}" type="presParOf" srcId="{6408D3F1-0C0E-4F5D-B5D5-053E6D4B4C50}" destId="{8C93B566-6306-40C5-A3D5-B84E788E517B}" srcOrd="2" destOrd="0" presId="urn:microsoft.com/office/officeart/2005/8/layout/hList6"/>
    <dgm:cxn modelId="{D262513E-4ED2-41B8-8B4C-69B2AD7C82A9}" type="presParOf" srcId="{6408D3F1-0C0E-4F5D-B5D5-053E6D4B4C50}" destId="{B4E8D5E2-E5AE-41CC-80D3-5A0016AFADCC}" srcOrd="3" destOrd="0" presId="urn:microsoft.com/office/officeart/2005/8/layout/hList6"/>
    <dgm:cxn modelId="{0EA6683C-B14E-4969-94FC-1FA66D31806B}" type="presParOf" srcId="{6408D3F1-0C0E-4F5D-B5D5-053E6D4B4C50}" destId="{74B25163-4895-40AC-9024-595BFDBFC9D3}" srcOrd="4" destOrd="0" presId="urn:microsoft.com/office/officeart/2005/8/layout/hList6"/>
    <dgm:cxn modelId="{8E796CA9-54B2-43E7-849D-DA25863A074D}" type="presParOf" srcId="{6408D3F1-0C0E-4F5D-B5D5-053E6D4B4C50}" destId="{EE657C14-4867-4AC4-8289-9DFD8944CDAE}" srcOrd="5" destOrd="0" presId="urn:microsoft.com/office/officeart/2005/8/layout/hList6"/>
    <dgm:cxn modelId="{28641686-AE16-4A2B-80CE-65305D38E6F8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26809" y="1134091"/>
          <a:ext cx="4272497" cy="20043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7283" y="854498"/>
        <a:ext cx="200431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7403318" y="940573"/>
          <a:ext cx="4272497" cy="239135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Прямо-кутник</a:t>
          </a:r>
          <a:endParaRPr lang="ru-RU" sz="3200" kern="1200" dirty="0"/>
        </a:p>
      </dsp:txBody>
      <dsp:txXfrm rot="5400000">
        <a:off x="8343891" y="854499"/>
        <a:ext cx="2391350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421939" y="797926"/>
          <a:ext cx="4272497" cy="267664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Віднімання виду 70 – 46</a:t>
          </a:r>
        </a:p>
      </dsp:txBody>
      <dsp:txXfrm rot="5400000">
        <a:off x="2219866" y="854498"/>
        <a:ext cx="2676644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4460483" y="599750"/>
          <a:ext cx="4272497" cy="307299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Розв’язування задач двома способами</a:t>
          </a:r>
          <a:endParaRPr lang="ru-RU" sz="3200" b="1" kern="1200" dirty="0"/>
        </a:p>
      </dsp:txBody>
      <dsp:txXfrm rot="5400000">
        <a:off x="5060234" y="854498"/>
        <a:ext cx="307299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4606" y="4052734"/>
            <a:ext cx="9901145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Прямокутник. Віднімання виду 70-46. </a:t>
            </a:r>
            <a:r>
              <a:rPr lang="uk-UA" sz="44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400" b="1" dirty="0">
                <a:solidFill>
                  <a:srgbClr val="7030A0"/>
                </a:solidFill>
              </a:rPr>
              <a:t>задач двома способами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F7192F-9F87-4BA1-80ED-51531D51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47"/>
          <a:stretch/>
        </p:blipFill>
        <p:spPr>
          <a:xfrm>
            <a:off x="1084606" y="951780"/>
            <a:ext cx="2899565" cy="255395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0366" y="592502"/>
            <a:ext cx="10427533" cy="7028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предмети довкілля, що мають прямокутну форму.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81" y="4069459"/>
            <a:ext cx="2266950" cy="2381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76A061B-5F5F-450C-B59D-25AAB346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5" y="1456402"/>
            <a:ext cx="2266950" cy="2381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B83951-4EB9-4372-A6DD-805E5F784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825" y="4069459"/>
            <a:ext cx="2266950" cy="2381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94AE96-B85B-48DA-AB40-511074E1E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742" y="1456402"/>
            <a:ext cx="2266950" cy="2381250"/>
          </a:xfrm>
          <a:prstGeom prst="rect">
            <a:avLst/>
          </a:prstGeom>
        </p:spPr>
      </p:pic>
      <p:pic>
        <p:nvPicPr>
          <p:cNvPr id="1026" name="Picture 2" descr="plastic window">
            <a:extLst>
              <a:ext uri="{FF2B5EF4-FFF2-40B4-BE49-F238E27FC236}">
                <a16:creationId xmlns="" xmlns:a16="http://schemas.microsoft.com/office/drawing/2014/main" id="{B5732D48-F753-4498-BCA7-99970FDA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27" y="145640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ed door">
            <a:extLst>
              <a:ext uri="{FF2B5EF4-FFF2-40B4-BE49-F238E27FC236}">
                <a16:creationId xmlns="" xmlns:a16="http://schemas.microsoft.com/office/drawing/2014/main" id="{E657EB89-D562-4669-B71E-2BD75855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77" y="145640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2D54342-0BB3-440C-AB74-94B4F9896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3600" y="3960602"/>
            <a:ext cx="2266950" cy="2381250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034" y="401506"/>
            <a:ext cx="8711452" cy="64352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4" y="1150433"/>
            <a:ext cx="8612374" cy="48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4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кутник 36">
            <a:extLst>
              <a:ext uri="{FF2B5EF4-FFF2-40B4-BE49-F238E27FC236}">
                <a16:creationId xmlns="" xmlns:a16="http://schemas.microsoft.com/office/drawing/2014/main" id="{44B3FF8B-AFC4-4FB1-99CA-0625EC442803}"/>
              </a:ext>
            </a:extLst>
          </p:cNvPr>
          <p:cNvSpPr/>
          <p:nvPr/>
        </p:nvSpPr>
        <p:spPr>
          <a:xfrm>
            <a:off x="1102336" y="1359763"/>
            <a:ext cx="410103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— </a:t>
            </a:r>
            <a:r>
              <a:rPr lang="uk-UA" sz="2400" dirty="0">
                <a:solidFill>
                  <a:srgbClr val="7030A0"/>
                </a:solidFill>
              </a:rPr>
              <a:t>Які відкриття зробили?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— Чи все було зрозуміло?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="" xmlns:a16="http://schemas.microsoft.com/office/drawing/2014/main" id="{0C6C47BB-2D12-498F-BEDB-428A56E623D5}"/>
              </a:ext>
            </a:extLst>
          </p:cNvPr>
          <p:cNvGrpSpPr>
            <a:grpSpLocks/>
          </p:cNvGrpSpPr>
          <p:nvPr/>
        </p:nvGrpSpPr>
        <p:grpSpPr bwMode="auto">
          <a:xfrm>
            <a:off x="1522190" y="3758129"/>
            <a:ext cx="2563472" cy="1672701"/>
            <a:chOff x="1392" y="912"/>
            <a:chExt cx="1306" cy="1248"/>
          </a:xfrm>
        </p:grpSpPr>
        <p:sp>
          <p:nvSpPr>
            <p:cNvPr id="23" name="Arc 25">
              <a:extLst>
                <a:ext uri="{FF2B5EF4-FFF2-40B4-BE49-F238E27FC236}">
                  <a16:creationId xmlns="" xmlns:a16="http://schemas.microsoft.com/office/drawing/2014/main" id="{D7A6A5DC-1F5E-4860-9312-2CFECD8C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728"/>
              <a:ext cx="336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Line 26">
              <a:extLst>
                <a:ext uri="{FF2B5EF4-FFF2-40B4-BE49-F238E27FC236}">
                  <a16:creationId xmlns="" xmlns:a16="http://schemas.microsoft.com/office/drawing/2014/main" id="{9ED8EE20-D477-44F1-812F-CB64A162B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" y="912"/>
              <a:ext cx="14" cy="1235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Line 29">
              <a:extLst>
                <a:ext uri="{FF2B5EF4-FFF2-40B4-BE49-F238E27FC236}">
                  <a16:creationId xmlns="" xmlns:a16="http://schemas.microsoft.com/office/drawing/2014/main" id="{FCFD0CE5-95C2-4625-88DB-E27C3BE0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137"/>
              <a:ext cx="1306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Oval 30">
              <a:extLst>
                <a:ext uri="{FF2B5EF4-FFF2-40B4-BE49-F238E27FC236}">
                  <a16:creationId xmlns="" xmlns:a16="http://schemas.microsoft.com/office/drawing/2014/main" id="{29F89224-3B3B-4BC9-B65F-5D1A5FF98E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92" y="2073"/>
              <a:ext cx="106" cy="8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="" xmlns:a16="http://schemas.microsoft.com/office/drawing/2014/main" id="{7F4BDB63-EA57-4D93-B506-86571331A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7293" y="3950224"/>
            <a:ext cx="2878179" cy="1367192"/>
            <a:chOff x="1927" y="1435"/>
            <a:chExt cx="1721" cy="1013"/>
          </a:xfrm>
        </p:grpSpPr>
        <p:sp>
          <p:nvSpPr>
            <p:cNvPr id="38" name="Line 17">
              <a:extLst>
                <a:ext uri="{FF2B5EF4-FFF2-40B4-BE49-F238E27FC236}">
                  <a16:creationId xmlns="" xmlns:a16="http://schemas.microsoft.com/office/drawing/2014/main" id="{5B7BA2E1-19EA-41E3-B227-2D0E620C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417"/>
              <a:ext cx="1633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Line 18">
              <a:extLst>
                <a:ext uri="{FF2B5EF4-FFF2-40B4-BE49-F238E27FC236}">
                  <a16:creationId xmlns="" xmlns:a16="http://schemas.microsoft.com/office/drawing/2014/main" id="{C3F31F2D-A40D-4C77-B106-5B5B26F1A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7" y="1435"/>
              <a:ext cx="1270" cy="998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Arc 19">
              <a:extLst>
                <a:ext uri="{FF2B5EF4-FFF2-40B4-BE49-F238E27FC236}">
                  <a16:creationId xmlns="" xmlns:a16="http://schemas.microsoft.com/office/drawing/2014/main" id="{42998AF7-6BC5-47EE-9129-5AB3E5408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1" name="Oval 20">
              <a:extLst>
                <a:ext uri="{FF2B5EF4-FFF2-40B4-BE49-F238E27FC236}">
                  <a16:creationId xmlns="" xmlns:a16="http://schemas.microsoft.com/office/drawing/2014/main" id="{CED2D189-9A7A-41A8-A501-289268D8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="" xmlns:a16="http://schemas.microsoft.com/office/drawing/2014/main" id="{395D88B2-1F1E-415D-BF3F-DD1567FE3EC0}"/>
              </a:ext>
            </a:extLst>
          </p:cNvPr>
          <p:cNvGrpSpPr>
            <a:grpSpLocks/>
          </p:cNvGrpSpPr>
          <p:nvPr/>
        </p:nvGrpSpPr>
        <p:grpSpPr bwMode="auto">
          <a:xfrm>
            <a:off x="7551563" y="3990434"/>
            <a:ext cx="2507507" cy="1193595"/>
            <a:chOff x="1098" y="1089"/>
            <a:chExt cx="2448" cy="1479"/>
          </a:xfrm>
        </p:grpSpPr>
        <p:sp>
          <p:nvSpPr>
            <p:cNvPr id="43" name="Arc 5">
              <a:extLst>
                <a:ext uri="{FF2B5EF4-FFF2-40B4-BE49-F238E27FC236}">
                  <a16:creationId xmlns="" xmlns:a16="http://schemas.microsoft.com/office/drawing/2014/main" id="{F90085FF-7D91-4206-9491-E4812D25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985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Line 8">
              <a:extLst>
                <a:ext uri="{FF2B5EF4-FFF2-40B4-BE49-F238E27FC236}">
                  <a16:creationId xmlns="" xmlns:a16="http://schemas.microsoft.com/office/drawing/2014/main" id="{BA2CCE83-E97E-490E-8227-251C08C8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8" y="1089"/>
              <a:ext cx="771" cy="1452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Line 9">
              <a:extLst>
                <a:ext uri="{FF2B5EF4-FFF2-40B4-BE49-F238E27FC236}">
                  <a16:creationId xmlns="" xmlns:a16="http://schemas.microsoft.com/office/drawing/2014/main" id="{80E95FED-B7C8-461D-BD24-0AF712ACD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2537"/>
              <a:ext cx="1679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Oval 10">
              <a:extLst>
                <a:ext uri="{FF2B5EF4-FFF2-40B4-BE49-F238E27FC236}">
                  <a16:creationId xmlns="" xmlns:a16="http://schemas.microsoft.com/office/drawing/2014/main" id="{01CE951A-A7FD-4C3F-92AD-3C08EC0B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F4702546-20B0-4B95-B5CE-58BF032C2593}"/>
              </a:ext>
            </a:extLst>
          </p:cNvPr>
          <p:cNvSpPr txBox="1">
            <a:spLocks/>
          </p:cNvSpPr>
          <p:nvPr/>
        </p:nvSpPr>
        <p:spPr>
          <a:xfrm>
            <a:off x="1102336" y="2343365"/>
            <a:ext cx="7702981" cy="1259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Покажи у вигляді кута, на скільки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зрозумів/ла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тему уроку, дізнався про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, навчився креслити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Накресли обраний кут </a:t>
            </a:r>
            <a:r>
              <a:rPr lang="uk-UA" sz="2400" dirty="0" err="1" smtClean="0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.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6" y="625158"/>
            <a:ext cx="10101943" cy="6610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963887" y="1702310"/>
            <a:ext cx="5758542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шкільний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Починаємо урок.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Вчити математику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прийшла пора.</a:t>
            </a:r>
            <a:endParaRPr lang="uk-UA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Сідайте тихо, дітвора.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08E4B7-DD25-46D2-B432-302336C7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1473710"/>
            <a:ext cx="3297120" cy="346336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899" y="397146"/>
            <a:ext cx="9716787" cy="6805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9" y="1975670"/>
            <a:ext cx="2600325" cy="296567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73" y="1954891"/>
            <a:ext cx="1881251" cy="296567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214639" y="1975669"/>
            <a:ext cx="2484000" cy="294489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48" y="1954889"/>
            <a:ext cx="1495425" cy="305752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21642" y="1217236"/>
            <a:ext cx="6785993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Які твої очікування від уроку?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479" y="5033290"/>
            <a:ext cx="171200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200" y="5054163"/>
            <a:ext cx="17369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2769" y="5054163"/>
            <a:ext cx="168475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Йду вперед!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4847" y="4994740"/>
            <a:ext cx="178358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0890481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6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8257" y="719350"/>
            <a:ext cx="9991629" cy="7393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Склади вирази за схемою </a:t>
            </a:r>
            <a:r>
              <a:rPr lang="uk-UA" sz="4000" b="1" dirty="0" smtClean="0">
                <a:solidFill>
                  <a:schemeClr val="bg1"/>
                </a:solidFill>
              </a:rPr>
              <a:t>і обчисли </a:t>
            </a:r>
            <a:r>
              <a:rPr lang="uk-UA" sz="4000" b="1" dirty="0">
                <a:solidFill>
                  <a:schemeClr val="bg1"/>
                </a:solidFill>
              </a:rPr>
              <a:t>їх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10071046" y="3337156"/>
            <a:ext cx="1524053" cy="30146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3301039" y="1704934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27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D50275-ACBD-4CD2-92F8-ABEF888B7E6F}"/>
              </a:ext>
            </a:extLst>
          </p:cNvPr>
          <p:cNvSpPr txBox="1"/>
          <p:nvPr/>
        </p:nvSpPr>
        <p:spPr>
          <a:xfrm>
            <a:off x="3301038" y="2185973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6480A51-9334-4D58-A7A7-DBC3371FC774}"/>
              </a:ext>
            </a:extLst>
          </p:cNvPr>
          <p:cNvSpPr txBox="1"/>
          <p:nvPr/>
        </p:nvSpPr>
        <p:spPr>
          <a:xfrm>
            <a:off x="3301039" y="2709193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5 Дод і відн двоцифр без переходу через 10\№060 - Прямокутник. Віднімання виду 70-46\2024-12-19_092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99" y="1589023"/>
            <a:ext cx="2112428" cy="17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5 Дод і відн двоцифр без переходу через 10\№060 - Прямокутник. Віднімання виду 70-46\2024-12-19_092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51" y="1580453"/>
            <a:ext cx="2064949" cy="16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5 Дод і відн двоцифр без переходу через 10\№060 - Прямокутник. Віднімання виду 70-46\2024-12-19_0924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2" y="1589023"/>
            <a:ext cx="2095246" cy="17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6536618" y="1704933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34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9D50275-ACBD-4CD2-92F8-ABEF888B7E6F}"/>
              </a:ext>
            </a:extLst>
          </p:cNvPr>
          <p:cNvSpPr txBox="1"/>
          <p:nvPr/>
        </p:nvSpPr>
        <p:spPr>
          <a:xfrm>
            <a:off x="6536617" y="2185972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35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6480A51-9334-4D58-A7A7-DBC3371FC774}"/>
              </a:ext>
            </a:extLst>
          </p:cNvPr>
          <p:cNvSpPr txBox="1"/>
          <p:nvPr/>
        </p:nvSpPr>
        <p:spPr>
          <a:xfrm>
            <a:off x="6536618" y="2709192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36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9828300" y="1629726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77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D50275-ACBD-4CD2-92F8-ABEF888B7E6F}"/>
              </a:ext>
            </a:extLst>
          </p:cNvPr>
          <p:cNvSpPr txBox="1"/>
          <p:nvPr/>
        </p:nvSpPr>
        <p:spPr>
          <a:xfrm>
            <a:off x="9828299" y="2110765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79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6480A51-9334-4D58-A7A7-DBC3371FC774}"/>
              </a:ext>
            </a:extLst>
          </p:cNvPr>
          <p:cNvSpPr txBox="1"/>
          <p:nvPr/>
        </p:nvSpPr>
        <p:spPr>
          <a:xfrm>
            <a:off x="9828300" y="2633985"/>
            <a:ext cx="605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75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89840" y="3428356"/>
            <a:ext cx="8574401" cy="5984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до поданого числа найближче більше кругле число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1289840" y="4238925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34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288D49D-8610-4D65-9A3E-ECB70C7F53EC}"/>
              </a:ext>
            </a:extLst>
          </p:cNvPr>
          <p:cNvSpPr txBox="1"/>
          <p:nvPr/>
        </p:nvSpPr>
        <p:spPr>
          <a:xfrm>
            <a:off x="3549173" y="4238925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67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6ABE036-7EEA-4206-BCC2-A4E2FD892973}"/>
              </a:ext>
            </a:extLst>
          </p:cNvPr>
          <p:cNvSpPr txBox="1"/>
          <p:nvPr/>
        </p:nvSpPr>
        <p:spPr>
          <a:xfrm>
            <a:off x="2025173" y="4238925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42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4D55A7D-D7FC-4993-A0AC-55ECF8FD988D}"/>
              </a:ext>
            </a:extLst>
          </p:cNvPr>
          <p:cNvSpPr txBox="1"/>
          <p:nvPr/>
        </p:nvSpPr>
        <p:spPr>
          <a:xfrm>
            <a:off x="4370302" y="4251056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BA1CBA"/>
                </a:solidFill>
              </a:rPr>
              <a:t>79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06D9FE1-95BF-48C8-8277-D0A6C98CD8B2}"/>
              </a:ext>
            </a:extLst>
          </p:cNvPr>
          <p:cNvSpPr txBox="1"/>
          <p:nvPr/>
        </p:nvSpPr>
        <p:spPr>
          <a:xfrm>
            <a:off x="2760506" y="4238925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C000"/>
                </a:solidFill>
              </a:rPr>
              <a:t>28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A39C6B-1892-46F4-B8FB-B22A2FD2AE3A}"/>
              </a:ext>
            </a:extLst>
          </p:cNvPr>
          <p:cNvSpPr txBox="1"/>
          <p:nvPr/>
        </p:nvSpPr>
        <p:spPr>
          <a:xfrm>
            <a:off x="5119693" y="4238925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9E0000"/>
                </a:solidFill>
              </a:rPr>
              <a:t>58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176D0EA-6478-4184-9970-B50483CBE430}"/>
              </a:ext>
            </a:extLst>
          </p:cNvPr>
          <p:cNvSpPr txBox="1"/>
          <p:nvPr/>
        </p:nvSpPr>
        <p:spPr>
          <a:xfrm>
            <a:off x="5899834" y="4238925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9600" b="1">
                <a:solidFill>
                  <a:srgbClr val="FF3131"/>
                </a:solidFill>
              </a:defRPr>
            </a:lvl1pPr>
          </a:lstStyle>
          <a:p>
            <a:r>
              <a:rPr lang="uk-UA" sz="4000" dirty="0"/>
              <a:t>85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1255854" y="4958942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30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288D49D-8610-4D65-9A3E-ECB70C7F53EC}"/>
              </a:ext>
            </a:extLst>
          </p:cNvPr>
          <p:cNvSpPr txBox="1"/>
          <p:nvPr/>
        </p:nvSpPr>
        <p:spPr>
          <a:xfrm>
            <a:off x="3515187" y="4958942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70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6ABE036-7EEA-4206-BCC2-A4E2FD892973}"/>
              </a:ext>
            </a:extLst>
          </p:cNvPr>
          <p:cNvSpPr txBox="1"/>
          <p:nvPr/>
        </p:nvSpPr>
        <p:spPr>
          <a:xfrm>
            <a:off x="1991187" y="4958942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40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D55A7D-D7FC-4993-A0AC-55ECF8FD988D}"/>
              </a:ext>
            </a:extLst>
          </p:cNvPr>
          <p:cNvSpPr txBox="1"/>
          <p:nvPr/>
        </p:nvSpPr>
        <p:spPr>
          <a:xfrm>
            <a:off x="4336316" y="4971073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BA1CBA"/>
                </a:solidFill>
              </a:rPr>
              <a:t>80</a:t>
            </a:r>
            <a:endParaRPr lang="uk-UA" sz="4000" b="1" dirty="0">
              <a:solidFill>
                <a:srgbClr val="BA1CBA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06D9FE1-95BF-48C8-8277-D0A6C98CD8B2}"/>
              </a:ext>
            </a:extLst>
          </p:cNvPr>
          <p:cNvSpPr txBox="1"/>
          <p:nvPr/>
        </p:nvSpPr>
        <p:spPr>
          <a:xfrm>
            <a:off x="2726520" y="4958942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30</a:t>
            </a:r>
            <a:endParaRPr lang="uk-UA" sz="4000" b="1" dirty="0">
              <a:solidFill>
                <a:srgbClr val="FFC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6A39C6B-1892-46F4-B8FB-B22A2FD2AE3A}"/>
              </a:ext>
            </a:extLst>
          </p:cNvPr>
          <p:cNvSpPr txBox="1"/>
          <p:nvPr/>
        </p:nvSpPr>
        <p:spPr>
          <a:xfrm>
            <a:off x="5121648" y="4958942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9E0000"/>
                </a:solidFill>
              </a:rPr>
              <a:t>60</a:t>
            </a:r>
            <a:endParaRPr lang="uk-UA" sz="4000" b="1" dirty="0">
              <a:solidFill>
                <a:srgbClr val="9E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76D0EA-6478-4184-9970-B50483CBE430}"/>
              </a:ext>
            </a:extLst>
          </p:cNvPr>
          <p:cNvSpPr txBox="1"/>
          <p:nvPr/>
        </p:nvSpPr>
        <p:spPr>
          <a:xfrm>
            <a:off x="5901789" y="4958942"/>
            <a:ext cx="7827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9600" b="1">
                <a:solidFill>
                  <a:srgbClr val="FF3131"/>
                </a:solidFill>
              </a:defRPr>
            </a:lvl1pPr>
          </a:lstStyle>
          <a:p>
            <a:r>
              <a:rPr lang="uk-UA" sz="4000" dirty="0" smtClean="0"/>
              <a:t>90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4" grpId="0" animBg="1"/>
      <p:bldP spid="25" grpId="0" animBg="1"/>
      <p:bldP spid="28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399" y="511629"/>
            <a:ext cx="10040257" cy="10341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записи та поясни знаходження різниці чисел 70 і 46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4B9EB24A-9BA8-4FBF-92A9-B459C81C3859}"/>
              </a:ext>
            </a:extLst>
          </p:cNvPr>
          <p:cNvSpPr txBox="1"/>
          <p:nvPr/>
        </p:nvSpPr>
        <p:spPr>
          <a:xfrm>
            <a:off x="1239300" y="1943310"/>
            <a:ext cx="1786929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70 – 46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698659D-1E6C-4A06-A0EE-146F66BED0A1}"/>
              </a:ext>
            </a:extLst>
          </p:cNvPr>
          <p:cNvSpPr txBox="1"/>
          <p:nvPr/>
        </p:nvSpPr>
        <p:spPr>
          <a:xfrm>
            <a:off x="3058886" y="1943309"/>
            <a:ext cx="64178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F310B4-F736-4A81-9597-ED6A6D5B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651" y="1808783"/>
            <a:ext cx="2138410" cy="29690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A9F593D-DEA5-4A79-96F6-17D60978CAAC}"/>
              </a:ext>
            </a:extLst>
          </p:cNvPr>
          <p:cNvSpPr txBox="1"/>
          <p:nvPr/>
        </p:nvSpPr>
        <p:spPr>
          <a:xfrm>
            <a:off x="1239300" y="2856243"/>
            <a:ext cx="1786929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70 – 40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2998911" y="2838973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B0F102-C98B-43C2-B857-2850172F1F40}"/>
              </a:ext>
            </a:extLst>
          </p:cNvPr>
          <p:cNvSpPr txBox="1"/>
          <p:nvPr/>
        </p:nvSpPr>
        <p:spPr>
          <a:xfrm>
            <a:off x="1239300" y="3755110"/>
            <a:ext cx="1759611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30 </a:t>
            </a:r>
            <a:r>
              <a:rPr lang="uk-UA" sz="3200" b="1" dirty="0" smtClean="0">
                <a:solidFill>
                  <a:srgbClr val="7030A0"/>
                </a:solidFill>
              </a:rPr>
              <a:t>– 6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633582E-AAED-4954-B150-AD5662AA5301}"/>
              </a:ext>
            </a:extLst>
          </p:cNvPr>
          <p:cNvSpPr txBox="1"/>
          <p:nvPr/>
        </p:nvSpPr>
        <p:spPr>
          <a:xfrm>
            <a:off x="2998911" y="3755110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DFC747E-1C11-487E-AF4D-C9274FF6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465" y="1902334"/>
            <a:ext cx="642435" cy="6667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1473" y="1578175"/>
            <a:ext cx="2822447" cy="59846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9EB24A-9BA8-4FBF-92A9-B459C81C3859}"/>
              </a:ext>
            </a:extLst>
          </p:cNvPr>
          <p:cNvSpPr txBox="1"/>
          <p:nvPr/>
        </p:nvSpPr>
        <p:spPr>
          <a:xfrm>
            <a:off x="4461473" y="2238296"/>
            <a:ext cx="209983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80 – 46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9EB24A-9BA8-4FBF-92A9-B459C81C3859}"/>
              </a:ext>
            </a:extLst>
          </p:cNvPr>
          <p:cNvSpPr txBox="1"/>
          <p:nvPr/>
        </p:nvSpPr>
        <p:spPr>
          <a:xfrm>
            <a:off x="4488570" y="3000913"/>
            <a:ext cx="207273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90 – 53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9EB24A-9BA8-4FBF-92A9-B459C81C3859}"/>
              </a:ext>
            </a:extLst>
          </p:cNvPr>
          <p:cNvSpPr txBox="1"/>
          <p:nvPr/>
        </p:nvSpPr>
        <p:spPr>
          <a:xfrm>
            <a:off x="4461472" y="3735021"/>
            <a:ext cx="209983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100 – 27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B9EB24A-9BA8-4FBF-92A9-B459C81C3859}"/>
              </a:ext>
            </a:extLst>
          </p:cNvPr>
          <p:cNvSpPr txBox="1"/>
          <p:nvPr/>
        </p:nvSpPr>
        <p:spPr>
          <a:xfrm>
            <a:off x="4461473" y="4492135"/>
            <a:ext cx="209983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40 – 28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9EB24A-9BA8-4FBF-92A9-B459C81C3859}"/>
              </a:ext>
            </a:extLst>
          </p:cNvPr>
          <p:cNvSpPr txBox="1"/>
          <p:nvPr/>
        </p:nvSpPr>
        <p:spPr>
          <a:xfrm>
            <a:off x="4461473" y="5226243"/>
            <a:ext cx="209983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30 – 15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6587826" y="2235697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33582E-AAED-4954-B150-AD5662AA5301}"/>
              </a:ext>
            </a:extLst>
          </p:cNvPr>
          <p:cNvSpPr txBox="1"/>
          <p:nvPr/>
        </p:nvSpPr>
        <p:spPr>
          <a:xfrm>
            <a:off x="6587826" y="3018959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37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6587826" y="3708872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633582E-AAED-4954-B150-AD5662AA5301}"/>
              </a:ext>
            </a:extLst>
          </p:cNvPr>
          <p:cNvSpPr txBox="1"/>
          <p:nvPr/>
        </p:nvSpPr>
        <p:spPr>
          <a:xfrm>
            <a:off x="6587826" y="4492134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6587826" y="5230531"/>
            <a:ext cx="6960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15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520438"/>
            <a:ext cx="9974943" cy="7164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478 двома </a:t>
            </a:r>
            <a:r>
              <a:rPr lang="uk-UA" sz="4000" b="1" dirty="0">
                <a:solidFill>
                  <a:schemeClr val="bg1"/>
                </a:solidFill>
              </a:rPr>
              <a:t>способами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2601454" y="1277196"/>
            <a:ext cx="7173687" cy="50806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Визнач, яка ціна лінійки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5 Дод і відн двоцифр без переходу через 10\№060 - Прямокутник. Віднімання виду 70-46\2024-12-22_16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9685"/>
            <a:ext cx="8848883" cy="41365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2821370" y="497889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12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3614057" y="4978896"/>
            <a:ext cx="45522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4269170" y="497889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19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3532413" y="539290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19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2821369" y="539290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34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4269170" y="539290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15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7832270" y="497889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7121226" y="497889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34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8569027" y="4978896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27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7832269" y="5419861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12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7121225" y="5419861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27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C5AAD32-F0DC-4370-92E9-52DC4EB5B61A}"/>
              </a:ext>
            </a:extLst>
          </p:cNvPr>
          <p:cNvSpPr txBox="1"/>
          <p:nvPr/>
        </p:nvSpPr>
        <p:spPr>
          <a:xfrm>
            <a:off x="8569026" y="5419861"/>
            <a:ext cx="61851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15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: скругленные углы 8">
            <a:extLst>
              <a:ext uri="{FF2B5EF4-FFF2-40B4-BE49-F238E27FC236}">
                <a16:creationId xmlns="" xmlns:a16="http://schemas.microsoft.com/office/drawing/2014/main" id="{86AA5902-F4C2-4C98-98EA-98FD465B5954}"/>
              </a:ext>
            </a:extLst>
          </p:cNvPr>
          <p:cNvSpPr/>
          <p:nvPr/>
        </p:nvSpPr>
        <p:spPr>
          <a:xfrm>
            <a:off x="2263010" y="5953966"/>
            <a:ext cx="6924531" cy="696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третього </a:t>
            </a:r>
            <a:r>
              <a:rPr lang="uk-UA" sz="2800" b="1" dirty="0" smtClean="0">
                <a:solidFill>
                  <a:srgbClr val="FFFF00"/>
                </a:solidFill>
              </a:rPr>
              <a:t>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3" b="51963"/>
          <a:stretch/>
        </p:blipFill>
        <p:spPr>
          <a:xfrm>
            <a:off x="675362" y="1247769"/>
            <a:ext cx="7668000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83" y="1247769"/>
            <a:ext cx="2165562" cy="110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4282" y="494530"/>
            <a:ext cx="10055604" cy="742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Розв’яжи задачу </a:t>
            </a:r>
            <a:r>
              <a:rPr lang="uk-UA" sz="3600" b="1" dirty="0" smtClean="0">
                <a:solidFill>
                  <a:schemeClr val="bg1"/>
                </a:solidFill>
              </a:rPr>
              <a:t> 479 двома </a:t>
            </a:r>
            <a:r>
              <a:rPr lang="uk-UA" sz="3600" b="1" dirty="0">
                <a:solidFill>
                  <a:schemeClr val="bg1"/>
                </a:solidFill>
              </a:rPr>
              <a:t>способами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195590" y="1271274"/>
            <a:ext cx="6494303" cy="20597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трьох бригадах працює </a:t>
            </a:r>
          </a:p>
          <a:p>
            <a:pPr algn="ctr"/>
            <a:r>
              <a:rPr lang="uk-UA" sz="2800" dirty="0"/>
              <a:t>80 будівельників. У першій бригаді – 32 будівельника, а в другій – 27. Скільки будівельників працює в третій бригаді?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7CE9D3-6F3A-4DCD-A6A1-69D8E31BD5E8}"/>
              </a:ext>
            </a:extLst>
          </p:cNvPr>
          <p:cNvSpPr txBox="1"/>
          <p:nvPr/>
        </p:nvSpPr>
        <p:spPr>
          <a:xfrm>
            <a:off x="1051257" y="2189205"/>
            <a:ext cx="15546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І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32 б.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27 б.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ІІІ – ? б.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="" xmlns:a16="http://schemas.microsoft.com/office/drawing/2014/main" id="{983880D3-9689-4F97-84E8-80413965D822}"/>
              </a:ext>
            </a:extLst>
          </p:cNvPr>
          <p:cNvSpPr/>
          <p:nvPr/>
        </p:nvSpPr>
        <p:spPr>
          <a:xfrm>
            <a:off x="2733924" y="2189205"/>
            <a:ext cx="252212" cy="1398374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3154203" y="2664341"/>
            <a:ext cx="10729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80 б.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993502" y="4194052"/>
            <a:ext cx="1722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1) __+__=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2676908" y="4196179"/>
            <a:ext cx="11840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59 (б.)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985886" y="4778827"/>
            <a:ext cx="17296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2) __–__=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2686106" y="4786837"/>
            <a:ext cx="1174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21 (б.)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993502" y="5310057"/>
            <a:ext cx="2083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Відповідь: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3046845" y="5310056"/>
            <a:ext cx="51936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у ІІІ бригаді 21 будівельник.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: скругленные углы 8">
            <a:extLst>
              <a:ext uri="{FF2B5EF4-FFF2-40B4-BE49-F238E27FC236}">
                <a16:creationId xmlns="" xmlns:a16="http://schemas.microsoft.com/office/drawing/2014/main" id="{86AA5902-F4C2-4C98-98EA-98FD465B5954}"/>
              </a:ext>
            </a:extLst>
          </p:cNvPr>
          <p:cNvSpPr/>
          <p:nvPr/>
        </p:nvSpPr>
        <p:spPr>
          <a:xfrm>
            <a:off x="8316686" y="5067292"/>
            <a:ext cx="3050132" cy="13644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третього </a:t>
            </a:r>
            <a:r>
              <a:rPr lang="uk-UA" sz="2800" b="1" dirty="0" smtClean="0">
                <a:solidFill>
                  <a:srgbClr val="FFFF00"/>
                </a:solidFill>
              </a:rPr>
              <a:t>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9AC363C-AAE6-45AD-B433-A4EE16EB3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94" b="9682"/>
          <a:stretch/>
        </p:blipFill>
        <p:spPr>
          <a:xfrm>
            <a:off x="8868147" y="3370385"/>
            <a:ext cx="1947210" cy="1692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4937509" y="4725727"/>
            <a:ext cx="1722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2) __–__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6659535" y="4202507"/>
            <a:ext cx="11840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48 (б.)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4939091" y="4200428"/>
            <a:ext cx="17296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1) __–__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6693429" y="4717272"/>
            <a:ext cx="1174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21 (б.)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1532947" y="3574200"/>
            <a:ext cx="10729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І </a:t>
            </a:r>
            <a:r>
              <a:rPr lang="uk-UA" sz="2800" b="1" dirty="0" err="1" smtClean="0">
                <a:solidFill>
                  <a:srgbClr val="7030A0"/>
                </a:solidFill>
              </a:rPr>
              <a:t>сп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B2E12FA-4E16-414E-8F28-5527E3DFF303}"/>
              </a:ext>
            </a:extLst>
          </p:cNvPr>
          <p:cNvSpPr txBox="1"/>
          <p:nvPr/>
        </p:nvSpPr>
        <p:spPr>
          <a:xfrm>
            <a:off x="5408261" y="3556820"/>
            <a:ext cx="10729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ІІ </a:t>
            </a:r>
            <a:r>
              <a:rPr lang="uk-UA" sz="2800" b="1" dirty="0" err="1" smtClean="0">
                <a:solidFill>
                  <a:srgbClr val="7030A0"/>
                </a:solidFill>
              </a:rPr>
              <a:t>сп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898" y="419405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32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8770" y="419405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27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8619" y="47172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8770" y="475420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0906" y="420042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3945" y="419405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3761" y="47257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4979" y="47257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/>
      <p:bldP spid="4" grpId="0"/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657815"/>
            <a:ext cx="10116457" cy="7937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номери чотирикутників у яких є прямий кут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891" y="4252679"/>
            <a:ext cx="2238165" cy="2351013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9C3C4405-DE2F-43D5-8F05-F9AD697DA1DA}"/>
              </a:ext>
            </a:extLst>
          </p:cNvPr>
          <p:cNvSpPr/>
          <p:nvPr/>
        </p:nvSpPr>
        <p:spPr>
          <a:xfrm>
            <a:off x="1585465" y="1759846"/>
            <a:ext cx="2043251" cy="1091180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443245FA-7877-45CE-BEF7-4CE934D957DF}"/>
              </a:ext>
            </a:extLst>
          </p:cNvPr>
          <p:cNvSpPr/>
          <p:nvPr/>
        </p:nvSpPr>
        <p:spPr>
          <a:xfrm rot="19998955">
            <a:off x="3843706" y="1610749"/>
            <a:ext cx="1400894" cy="1289728"/>
          </a:xfrm>
          <a:prstGeom prst="pentagon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78BFAD3-0628-44AB-A5C3-42A77A919986}"/>
              </a:ext>
            </a:extLst>
          </p:cNvPr>
          <p:cNvSpPr/>
          <p:nvPr/>
        </p:nvSpPr>
        <p:spPr>
          <a:xfrm>
            <a:off x="5646122" y="1722645"/>
            <a:ext cx="1058779" cy="15546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30A5D9E-B409-4EE9-80B0-A6501F26BA0E}"/>
              </a:ext>
            </a:extLst>
          </p:cNvPr>
          <p:cNvSpPr/>
          <p:nvPr/>
        </p:nvSpPr>
        <p:spPr>
          <a:xfrm>
            <a:off x="8862201" y="1813727"/>
            <a:ext cx="1246302" cy="13573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5FBE80-B106-4282-849D-009F36B38131}"/>
              </a:ext>
            </a:extLst>
          </p:cNvPr>
          <p:cNvSpPr/>
          <p:nvPr/>
        </p:nvSpPr>
        <p:spPr>
          <a:xfrm>
            <a:off x="7103391" y="1521420"/>
            <a:ext cx="1372490" cy="1793754"/>
          </a:xfrm>
          <a:prstGeom prst="diamond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65E6BF-59BB-4189-BF72-3027258DE3A4}"/>
              </a:ext>
            </a:extLst>
          </p:cNvPr>
          <p:cNvSpPr txBox="1"/>
          <p:nvPr/>
        </p:nvSpPr>
        <p:spPr>
          <a:xfrm>
            <a:off x="2196257" y="3116280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0DA9452-95AA-48C3-9CAC-3235EE1280F5}"/>
              </a:ext>
            </a:extLst>
          </p:cNvPr>
          <p:cNvSpPr txBox="1"/>
          <p:nvPr/>
        </p:nvSpPr>
        <p:spPr>
          <a:xfrm>
            <a:off x="4374940" y="3315550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896EEAF-10E5-4A7D-BBC8-28FB5F462717}"/>
              </a:ext>
            </a:extLst>
          </p:cNvPr>
          <p:cNvSpPr txBox="1"/>
          <p:nvPr/>
        </p:nvSpPr>
        <p:spPr>
          <a:xfrm>
            <a:off x="5848232" y="3315174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19F2B1A-A50F-414C-926E-4C2A8D417EF3}"/>
              </a:ext>
            </a:extLst>
          </p:cNvPr>
          <p:cNvSpPr txBox="1"/>
          <p:nvPr/>
        </p:nvSpPr>
        <p:spPr>
          <a:xfrm>
            <a:off x="7464384" y="3408668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93A9DEC-89CC-4D7A-AF1F-806FD1D841DB}"/>
              </a:ext>
            </a:extLst>
          </p:cNvPr>
          <p:cNvSpPr txBox="1"/>
          <p:nvPr/>
        </p:nvSpPr>
        <p:spPr>
          <a:xfrm>
            <a:off x="9233956" y="3260658"/>
            <a:ext cx="5027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="" xmlns:a16="http://schemas.microsoft.com/office/drawing/2014/main" id="{59500E73-E43E-4AB8-BB0D-7343E1EFAC93}"/>
              </a:ext>
            </a:extLst>
          </p:cNvPr>
          <p:cNvSpPr/>
          <p:nvPr/>
        </p:nvSpPr>
        <p:spPr>
          <a:xfrm>
            <a:off x="1041399" y="1638464"/>
            <a:ext cx="4292601" cy="153262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Чотирикутник, у якого всі кути прямі, називають </a:t>
            </a:r>
            <a:r>
              <a:rPr lang="uk-UA" sz="2800" b="1" dirty="0">
                <a:solidFill>
                  <a:srgbClr val="FF0000"/>
                </a:solidFill>
              </a:rPr>
              <a:t>прямокутником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5635079" y="1725795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6491748" y="1722645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5659454" y="2999462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6491747" y="3021235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8862201" y="1813727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9877520" y="1813727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8850614" y="2898677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14CFC3CD-8D5F-455D-9BDF-06E87F77120C}"/>
              </a:ext>
            </a:extLst>
          </p:cNvPr>
          <p:cNvSpPr/>
          <p:nvPr/>
        </p:nvSpPr>
        <p:spPr>
          <a:xfrm>
            <a:off x="9895350" y="2910309"/>
            <a:ext cx="213153" cy="2554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xmlns="" id="{59500E73-E43E-4AB8-BB0D-7343E1EFAC93}"/>
              </a:ext>
            </a:extLst>
          </p:cNvPr>
          <p:cNvSpPr/>
          <p:nvPr/>
        </p:nvSpPr>
        <p:spPr>
          <a:xfrm>
            <a:off x="1028068" y="4026938"/>
            <a:ext cx="4618054" cy="14012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Прямокутних, у якого всі сторони рівні, називається </a:t>
            </a:r>
            <a:r>
              <a:rPr lang="uk-UA" sz="2800" b="1" dirty="0">
                <a:solidFill>
                  <a:srgbClr val="FF0000"/>
                </a:solidFill>
              </a:rPr>
              <a:t>квадратом</a:t>
            </a:r>
          </a:p>
        </p:txBody>
      </p:sp>
      <p:sp>
        <p:nvSpPr>
          <p:cNvPr id="45" name="Прямоугольник: скругленные углы 6">
            <a:extLst>
              <a:ext uri="{FF2B5EF4-FFF2-40B4-BE49-F238E27FC236}">
                <a16:creationId xmlns="" xmlns:a16="http://schemas.microsoft.com/office/drawing/2014/main" id="{59500E73-E43E-4AB8-BB0D-7343E1EFAC93}"/>
              </a:ext>
            </a:extLst>
          </p:cNvPr>
          <p:cNvSpPr/>
          <p:nvPr/>
        </p:nvSpPr>
        <p:spPr>
          <a:xfrm>
            <a:off x="5747887" y="4031178"/>
            <a:ext cx="3084584" cy="14012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спільного і відмінного в цих чотирикутниках?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4" grpId="0" animBg="1"/>
      <p:bldP spid="28" grpId="0" animBg="1"/>
      <p:bldP spid="19" grpId="0" animBg="1"/>
      <p:bldP spid="21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3864</TotalTime>
  <Words>422</Words>
  <Application>Microsoft Office PowerPoint</Application>
  <PresentationFormat>Произвольный</PresentationFormat>
  <Paragraphs>144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631</cp:revision>
  <dcterms:created xsi:type="dcterms:W3CDTF">2018-01-05T16:38:53Z</dcterms:created>
  <dcterms:modified xsi:type="dcterms:W3CDTF">2024-12-22T20:55:45Z</dcterms:modified>
</cp:coreProperties>
</file>