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694" r:id="rId3"/>
    <p:sldId id="695" r:id="rId4"/>
    <p:sldId id="696" r:id="rId5"/>
    <p:sldId id="686" r:id="rId6"/>
    <p:sldId id="700" r:id="rId7"/>
    <p:sldId id="701" r:id="rId8"/>
    <p:sldId id="702" r:id="rId9"/>
    <p:sldId id="659" r:id="rId10"/>
    <p:sldId id="608" r:id="rId11"/>
    <p:sldId id="528" r:id="rId12"/>
    <p:sldId id="699" r:id="rId13"/>
    <p:sldId id="704" r:id="rId14"/>
    <p:sldId id="703" r:id="rId15"/>
    <p:sldId id="697" r:id="rId16"/>
    <p:sldId id="705" r:id="rId17"/>
    <p:sldId id="69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94"/>
            <p14:sldId id="695"/>
            <p14:sldId id="696"/>
            <p14:sldId id="686"/>
            <p14:sldId id="700"/>
            <p14:sldId id="701"/>
            <p14:sldId id="702"/>
            <p14:sldId id="659"/>
            <p14:sldId id="608"/>
            <p14:sldId id="528"/>
            <p14:sldId id="699"/>
            <p14:sldId id="704"/>
            <p14:sldId id="703"/>
            <p14:sldId id="697"/>
            <p14:sldId id="705"/>
            <p14:sldId id="69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FCD4F3"/>
    <a:srgbClr val="C6109F"/>
    <a:srgbClr val="FDE9F9"/>
    <a:srgbClr val="2F3242"/>
    <a:srgbClr val="BA1CBA"/>
    <a:srgbClr val="00B050"/>
    <a:srgbClr val="1694E9"/>
    <a:srgbClr val="9E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50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Центнер.</a:t>
          </a:r>
        </a:p>
        <a:p>
          <a:r>
            <a:rPr lang="uk-UA" sz="3200" b="1" dirty="0" smtClean="0">
              <a:solidFill>
                <a:schemeClr val="bg1"/>
              </a:solidFill>
            </a:rPr>
            <a:t>Дії з іменованими числами</a:t>
          </a: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Порівняння іменованих чисел</a:t>
          </a:r>
          <a:endParaRPr lang="ru-RU" sz="3200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52D6595F-021C-462C-9322-B66FD13465B4}">
      <dgm:prSet custT="1"/>
      <dgm:spPr/>
      <dgm:t>
        <a:bodyPr/>
        <a:lstStyle/>
        <a:p>
          <a:r>
            <a:rPr lang="uk-UA" sz="3200" b="1" dirty="0" err="1" smtClean="0"/>
            <a:t>Розв’язуван</a:t>
          </a:r>
          <a:r>
            <a:rPr lang="uk-UA" sz="3200" b="1" dirty="0" smtClean="0"/>
            <a:t>-ня задач двома способами</a:t>
          </a:r>
          <a:endParaRPr lang="ru-RU" sz="3200" b="1" dirty="0"/>
        </a:p>
      </dgm:t>
    </dgm:pt>
    <dgm:pt modelId="{8BDE2B51-6B2F-4631-874D-D50B1A16BFCB}" type="parTrans" cxnId="{F82D60EB-C43E-4889-A464-30A5D8C30AA1}">
      <dgm:prSet/>
      <dgm:spPr/>
      <dgm:t>
        <a:bodyPr/>
        <a:lstStyle/>
        <a:p>
          <a:endParaRPr lang="ru-RU"/>
        </a:p>
      </dgm:t>
    </dgm:pt>
    <dgm:pt modelId="{E43FAA2C-810C-4CD2-9331-5D4A00770770}" type="sibTrans" cxnId="{F82D60EB-C43E-4889-A464-30A5D8C30AA1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79929" custLinFactNeighborX="28936" custLinFactNeighborY="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106498" custLinFactX="110733" custLinFactNeighborX="200000" custLinFactNeighborY="2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74B25163-4895-40AC-9024-595BFDBFC9D3}" type="pres">
      <dgm:prSet presAssocID="{864805AA-88F6-4A3C-93F4-4B09AB422F89}" presName="node" presStyleLbl="node1" presStyleIdx="2" presStyleCnt="4" custScaleX="121022" custLinFactX="-100000" custLinFactNeighborX="-195214" custLinFactNeighborY="-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57C14-4867-4AC4-8289-9DFD8944CDAE}" type="pres">
      <dgm:prSet presAssocID="{A492715F-516D-4451-A8F1-CD5252CC1F5D}" presName="sibTrans" presStyleCnt="0"/>
      <dgm:spPr/>
    </dgm:pt>
    <dgm:pt modelId="{6C6A65E1-48FE-40F2-991F-CBC387F92B2D}" type="pres">
      <dgm:prSet presAssocID="{52D6595F-021C-462C-9322-B66FD13465B4}" presName="node" presStyleLbl="node1" presStyleIdx="3" presStyleCnt="4" custScaleX="116392" custLinFactNeighborX="-43468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F82D60EB-C43E-4889-A464-30A5D8C30AA1}" srcId="{289AA968-9F58-4A6E-B11C-582CA574AD65}" destId="{52D6595F-021C-462C-9322-B66FD13465B4}" srcOrd="3" destOrd="0" parTransId="{8BDE2B51-6B2F-4631-874D-D50B1A16BFCB}" sibTransId="{E43FAA2C-810C-4CD2-9331-5D4A00770770}"/>
    <dgm:cxn modelId="{BF006565-B3A0-4A5A-A3E8-58F5297A0717}" type="presOf" srcId="{17FCBCD0-5166-44EF-A995-697AB50FC98B}" destId="{8C93B566-6306-40C5-A3D5-B84E788E517B}" srcOrd="0" destOrd="0" presId="urn:microsoft.com/office/officeart/2005/8/layout/hList6"/>
    <dgm:cxn modelId="{9C629896-2685-4DB8-8F0A-EDC0A44795EE}" type="presOf" srcId="{864805AA-88F6-4A3C-93F4-4B09AB422F89}" destId="{74B25163-4895-40AC-9024-595BFDBFC9D3}" srcOrd="0" destOrd="0" presId="urn:microsoft.com/office/officeart/2005/8/layout/hList6"/>
    <dgm:cxn modelId="{36EE06CB-6F9A-456D-8285-0C0B33F85E03}" srcId="{289AA968-9F58-4A6E-B11C-582CA574AD65}" destId="{864805AA-88F6-4A3C-93F4-4B09AB422F89}" srcOrd="2" destOrd="0" parTransId="{378242A1-173F-473A-BC39-914572792538}" sibTransId="{A492715F-516D-4451-A8F1-CD5252CC1F5D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52B7C8B5-EFCA-4A6F-98A3-8E00056D29AF}" type="presOf" srcId="{289AA968-9F58-4A6E-B11C-582CA574AD65}" destId="{6408D3F1-0C0E-4F5D-B5D5-053E6D4B4C50}" srcOrd="0" destOrd="0" presId="urn:microsoft.com/office/officeart/2005/8/layout/hList6"/>
    <dgm:cxn modelId="{1BFEA279-A276-4F44-A417-B299511DBD4D}" type="presOf" srcId="{6EE47331-2253-406E-9CB5-953C9128E5FC}" destId="{783C5BBC-E083-4F12-B4A9-616A8F9530EC}" srcOrd="0" destOrd="0" presId="urn:microsoft.com/office/officeart/2005/8/layout/hList6"/>
    <dgm:cxn modelId="{20F99F30-E58F-40AC-A726-5DA822135657}" type="presOf" srcId="{52D6595F-021C-462C-9322-B66FD13465B4}" destId="{6C6A65E1-48FE-40F2-991F-CBC387F92B2D}" srcOrd="0" destOrd="0" presId="urn:microsoft.com/office/officeart/2005/8/layout/hList6"/>
    <dgm:cxn modelId="{952E6F37-4CB3-4377-8926-E210149AC88C}" type="presParOf" srcId="{6408D3F1-0C0E-4F5D-B5D5-053E6D4B4C50}" destId="{783C5BBC-E083-4F12-B4A9-616A8F9530EC}" srcOrd="0" destOrd="0" presId="urn:microsoft.com/office/officeart/2005/8/layout/hList6"/>
    <dgm:cxn modelId="{C6FAF94F-0E2A-4346-BFB2-EABE4BCD7FE1}" type="presParOf" srcId="{6408D3F1-0C0E-4F5D-B5D5-053E6D4B4C50}" destId="{903EF99B-E600-4B60-96C8-658D7EF2F880}" srcOrd="1" destOrd="0" presId="urn:microsoft.com/office/officeart/2005/8/layout/hList6"/>
    <dgm:cxn modelId="{F1DD1C0E-43CE-44CD-A843-00B1F33A4600}" type="presParOf" srcId="{6408D3F1-0C0E-4F5D-B5D5-053E6D4B4C50}" destId="{8C93B566-6306-40C5-A3D5-B84E788E517B}" srcOrd="2" destOrd="0" presId="urn:microsoft.com/office/officeart/2005/8/layout/hList6"/>
    <dgm:cxn modelId="{9D7AA4FA-0F0F-46CA-A47B-01B232366F94}" type="presParOf" srcId="{6408D3F1-0C0E-4F5D-B5D5-053E6D4B4C50}" destId="{B4E8D5E2-E5AE-41CC-80D3-5A0016AFADCC}" srcOrd="3" destOrd="0" presId="urn:microsoft.com/office/officeart/2005/8/layout/hList6"/>
    <dgm:cxn modelId="{6FEEE706-268C-4988-B20F-674020760A93}" type="presParOf" srcId="{6408D3F1-0C0E-4F5D-B5D5-053E6D4B4C50}" destId="{74B25163-4895-40AC-9024-595BFDBFC9D3}" srcOrd="4" destOrd="0" presId="urn:microsoft.com/office/officeart/2005/8/layout/hList6"/>
    <dgm:cxn modelId="{C72089E6-A6BE-40A4-ABD1-F8C9FCA6BAD8}" type="presParOf" srcId="{6408D3F1-0C0E-4F5D-B5D5-053E6D4B4C50}" destId="{EE657C14-4867-4AC4-8289-9DFD8944CDAE}" srcOrd="5" destOrd="0" presId="urn:microsoft.com/office/officeart/2005/8/layout/hList6"/>
    <dgm:cxn modelId="{B3803D97-DC95-43CE-BF80-621B6D1DA715}" type="presParOf" srcId="{6408D3F1-0C0E-4F5D-B5D5-053E6D4B4C50}" destId="{6C6A65E1-48FE-40F2-991F-CBC387F92B2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114832" y="1171254"/>
          <a:ext cx="4272497" cy="192998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56423" y="854498"/>
        <a:ext cx="1929987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4300605" y="850483"/>
          <a:ext cx="4272497" cy="2571530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Порівняння іменованих чисел</a:t>
          </a:r>
          <a:endParaRPr lang="ru-RU" sz="3200" kern="1200" dirty="0"/>
        </a:p>
      </dsp:txBody>
      <dsp:txXfrm rot="5400000">
        <a:off x="5151089" y="854498"/>
        <a:ext cx="2571530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1424444" y="675133"/>
          <a:ext cx="4272497" cy="2922230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Центнер.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Дії з іменованими числами</a:t>
          </a:r>
        </a:p>
      </dsp:txBody>
      <dsp:txXfrm rot="5400000">
        <a:off x="2099578" y="854498"/>
        <a:ext cx="2922230" cy="2563499"/>
      </dsp:txXfrm>
    </dsp:sp>
    <dsp:sp modelId="{6C6A65E1-48FE-40F2-991F-CBC387F92B2D}">
      <dsp:nvSpPr>
        <dsp:cNvPr id="0" name=""/>
        <dsp:cNvSpPr/>
      </dsp:nvSpPr>
      <dsp:spPr>
        <a:xfrm rot="16200000">
          <a:off x="7161308" y="731031"/>
          <a:ext cx="4272497" cy="281043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Розв’язуван</a:t>
          </a:r>
          <a:r>
            <a:rPr lang="uk-UA" sz="3200" b="1" kern="1200" dirty="0" smtClean="0"/>
            <a:t>-ня задач двома способами</a:t>
          </a:r>
          <a:endParaRPr lang="ru-RU" sz="3200" b="1" kern="1200" dirty="0"/>
        </a:p>
      </dsp:txBody>
      <dsp:txXfrm rot="5400000">
        <a:off x="7892340" y="854498"/>
        <a:ext cx="2810433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5286" y="4136725"/>
            <a:ext cx="10060465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Центнер. Дії з іменованими числами. </a:t>
            </a:r>
            <a:r>
              <a:rPr lang="uk-UA" sz="4400" b="1" dirty="0" smtClean="0">
                <a:solidFill>
                  <a:srgbClr val="7030A0"/>
                </a:solidFill>
              </a:rPr>
              <a:t>Розпізнавання прямокутника, квадрату</a:t>
            </a:r>
            <a:endParaRPr lang="uk-UA" sz="931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BD9B7B1-353F-4E62-89C3-A3CB6C3BA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108" y="893123"/>
            <a:ext cx="2691492" cy="283912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890159" y="893123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r>
              <a:rPr lang="uk-UA" sz="2400" b="1" dirty="0" smtClean="0">
                <a:solidFill>
                  <a:srgbClr val="7030A0"/>
                </a:solidFill>
              </a:rPr>
              <a:t>1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5252" y="636045"/>
            <a:ext cx="9678692" cy="76821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задачу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603D5B-AB8A-4533-A1B4-7BA91D83E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13" y="3313509"/>
            <a:ext cx="2004264" cy="21053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29DB771-8AEE-4AAF-AC81-BC34CA3CC6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3719" b="17191"/>
          <a:stretch/>
        </p:blipFill>
        <p:spPr>
          <a:xfrm>
            <a:off x="4066351" y="3313509"/>
            <a:ext cx="3384383" cy="21006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xmlns="" id="{173DCE84-0BA1-4C23-8390-90E25BC67423}"/>
              </a:ext>
            </a:extLst>
          </p:cNvPr>
          <p:cNvSpPr/>
          <p:nvPr/>
        </p:nvSpPr>
        <p:spPr>
          <a:xfrm>
            <a:off x="1185252" y="1732964"/>
            <a:ext cx="2686725" cy="1171519"/>
          </a:xfrm>
          <a:prstGeom prst="cloudCallout">
            <a:avLst>
              <a:gd name="adj1" fmla="val -6617"/>
              <a:gd name="adj2" fmla="val 9328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Моя маса 67 кг.</a:t>
            </a:r>
          </a:p>
        </p:txBody>
      </p:sp>
      <p:sp>
        <p:nvSpPr>
          <p:cNvPr id="12" name="Пузырек для мыслей: облако 11">
            <a:extLst>
              <a:ext uri="{FF2B5EF4-FFF2-40B4-BE49-F238E27FC236}">
                <a16:creationId xmlns:a16="http://schemas.microsoft.com/office/drawing/2014/main" xmlns="" id="{2A1B7B37-A8D6-49E3-88F6-88F608760A6E}"/>
              </a:ext>
            </a:extLst>
          </p:cNvPr>
          <p:cNvSpPr/>
          <p:nvPr/>
        </p:nvSpPr>
        <p:spPr>
          <a:xfrm>
            <a:off x="5889171" y="1567675"/>
            <a:ext cx="4974773" cy="1521864"/>
          </a:xfrm>
          <a:prstGeom prst="cloudCallout">
            <a:avLst>
              <a:gd name="adj1" fmla="val -26721"/>
              <a:gd name="adj2" fmla="val 7755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А я на 33 кг важча. Скільки ж я важу?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7657124" y="3780272"/>
            <a:ext cx="3446306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67кг + 33кг = 100кг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1110" y="494528"/>
            <a:ext cx="9664202" cy="6593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Яка маса двох мішків?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CF310B4-F736-4A81-9597-ED6A6D5B1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728" y="1388029"/>
            <a:ext cx="1668984" cy="23172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99DC8DF-99E1-4AD3-8FE3-1D74F32996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80" t="4874" r="20236" b="7044"/>
          <a:stretch/>
        </p:blipFill>
        <p:spPr>
          <a:xfrm>
            <a:off x="1211110" y="1367057"/>
            <a:ext cx="1445004" cy="21675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A5D3BEB-C500-4D21-8B37-DB7EE8A87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1" t="6048" r="20513" b="8217"/>
          <a:stretch/>
        </p:blipFill>
        <p:spPr>
          <a:xfrm>
            <a:off x="3129427" y="1367057"/>
            <a:ext cx="1445004" cy="21097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F14C13-A4FC-4908-B282-D66AC9277514}"/>
              </a:ext>
            </a:extLst>
          </p:cNvPr>
          <p:cNvSpPr txBox="1"/>
          <p:nvPr/>
        </p:nvSpPr>
        <p:spPr>
          <a:xfrm>
            <a:off x="1341666" y="2680080"/>
            <a:ext cx="1078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50 кг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77F2B82-F70C-4433-B92A-992FFE43E005}"/>
              </a:ext>
            </a:extLst>
          </p:cNvPr>
          <p:cNvSpPr txBox="1"/>
          <p:nvPr/>
        </p:nvSpPr>
        <p:spPr>
          <a:xfrm>
            <a:off x="3312776" y="2644080"/>
            <a:ext cx="1078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50 кг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C8078691-85BA-4806-AC7C-E43C78A7C03C}"/>
              </a:ext>
            </a:extLst>
          </p:cNvPr>
          <p:cNvSpPr/>
          <p:nvPr/>
        </p:nvSpPr>
        <p:spPr>
          <a:xfrm>
            <a:off x="5214019" y="1236428"/>
            <a:ext cx="3516324" cy="10056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Запам’ятай </a:t>
            </a:r>
            <a:endParaRPr lang="uk-UA" sz="28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100кг – це 1центнер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: скругленные углы 23">
            <a:extLst>
              <a:ext uri="{FF2B5EF4-FFF2-40B4-BE49-F238E27FC236}">
                <a16:creationId xmlns:a16="http://schemas.microsoft.com/office/drawing/2014/main" xmlns="" id="{C8078691-85BA-4806-AC7C-E43C78A7C03C}"/>
              </a:ext>
            </a:extLst>
          </p:cNvPr>
          <p:cNvSpPr/>
          <p:nvPr/>
        </p:nvSpPr>
        <p:spPr>
          <a:xfrm>
            <a:off x="4713275" y="2972467"/>
            <a:ext cx="4398068" cy="81576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 центнерах вимірюють масу великих тварин, урожаю. 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: скругленные углы 23">
            <a:extLst>
              <a:ext uri="{FF2B5EF4-FFF2-40B4-BE49-F238E27FC236}">
                <a16:creationId xmlns:a16="http://schemas.microsoft.com/office/drawing/2014/main" xmlns="" id="{C8078691-85BA-4806-AC7C-E43C78A7C03C}"/>
              </a:ext>
            </a:extLst>
          </p:cNvPr>
          <p:cNvSpPr/>
          <p:nvPr/>
        </p:nvSpPr>
        <p:spPr>
          <a:xfrm>
            <a:off x="5875326" y="2292019"/>
            <a:ext cx="2193710" cy="6329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1ц = 100кг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6685" y="4078858"/>
            <a:ext cx="3737746" cy="10947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Прочитай, яка маса кожної тварини. </a:t>
            </a:r>
            <a:r>
              <a:rPr lang="uk-UA" sz="2000" b="1" dirty="0" smtClean="0">
                <a:solidFill>
                  <a:srgbClr val="7030A0"/>
                </a:solidFill>
              </a:rPr>
              <a:t>Визнач</a:t>
            </a:r>
            <a:r>
              <a:rPr lang="uk-UA" sz="2000" b="1" dirty="0">
                <a:solidFill>
                  <a:srgbClr val="7030A0"/>
                </a:solidFill>
              </a:rPr>
              <a:t>, хто із них найважчий, а хто – найлегший.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96B3B6B-8E15-49F6-B9A4-3A3E8092D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483" y="3889136"/>
            <a:ext cx="2054698" cy="2158296"/>
          </a:xfrm>
          <a:prstGeom prst="rect">
            <a:avLst/>
          </a:prstGeom>
        </p:spPr>
      </p:pic>
      <p:pic>
        <p:nvPicPr>
          <p:cNvPr id="21" name="Picture 2" descr="cartoon baby calf">
            <a:extLst>
              <a:ext uri="{FF2B5EF4-FFF2-40B4-BE49-F238E27FC236}">
                <a16:creationId xmlns:a16="http://schemas.microsoft.com/office/drawing/2014/main" xmlns="" id="{071D35F4-F46D-4D33-963B-4705E6363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099" y="4292265"/>
            <a:ext cx="1494033" cy="156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C8C3E62-30DA-4132-B069-A9700C3577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671" b="27737"/>
          <a:stretch/>
        </p:blipFill>
        <p:spPr>
          <a:xfrm>
            <a:off x="6912309" y="4284375"/>
            <a:ext cx="2590800" cy="12407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1EE08FC-5017-4E8D-A23A-3517061F7946}"/>
              </a:ext>
            </a:extLst>
          </p:cNvPr>
          <p:cNvSpPr txBox="1"/>
          <p:nvPr/>
        </p:nvSpPr>
        <p:spPr>
          <a:xfrm>
            <a:off x="4917483" y="5674452"/>
            <a:ext cx="81817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7ц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7798620" y="5688267"/>
            <a:ext cx="81817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4ц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3735F79-702F-4F75-BC3E-7566AB69254C}"/>
              </a:ext>
            </a:extLst>
          </p:cNvPr>
          <p:cNvSpPr txBox="1"/>
          <p:nvPr/>
        </p:nvSpPr>
        <p:spPr>
          <a:xfrm>
            <a:off x="9542396" y="5688269"/>
            <a:ext cx="81817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1ц</a:t>
            </a:r>
          </a:p>
        </p:txBody>
      </p:sp>
    </p:spTree>
    <p:extLst>
      <p:ext uri="{BB962C8B-B14F-4D97-AF65-F5344CB8AC3E}">
        <p14:creationId xmlns:p14="http://schemas.microsoft.com/office/powerpoint/2010/main" val="11996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  <p:bldP spid="16" grpId="0" animBg="1"/>
      <p:bldP spid="18" grpId="0" animBg="1"/>
      <p:bldP spid="23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1339096" y="1582113"/>
            <a:ext cx="2641666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73 кг    100 кг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9458" y="705166"/>
            <a:ext cx="9951934" cy="5984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AAADDFB-DF1A-45CB-A720-B76B7DF1A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971" y="3305993"/>
            <a:ext cx="2808513" cy="295012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1339096" y="2518285"/>
            <a:ext cx="2641666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73 кг     1 ц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5040239" y="1582744"/>
            <a:ext cx="2641666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 ц     10 ц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5040239" y="2518916"/>
            <a:ext cx="2641666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 ц     50 кг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1339096" y="3382193"/>
            <a:ext cx="2641666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  7 ц     5 ц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5040239" y="3382193"/>
            <a:ext cx="2641666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 ц     100 кг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6033" y="152118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82505" y="2488137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76229" y="157312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0652" y="338219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02340" y="252285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20297" y="338219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0" grpId="0"/>
      <p:bldP spid="4" grpId="0"/>
      <p:bldP spid="3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22B5A8D-4113-49B3-BEA0-E7A45A2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862" y="4089393"/>
            <a:ext cx="2238165" cy="2351013"/>
          </a:xfrm>
          <a:prstGeom prst="rect">
            <a:avLst/>
          </a:prstGeom>
        </p:spPr>
      </p:pic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xmlns="" id="{9C3C4405-DE2F-43D5-8F05-F9AD697DA1DA}"/>
              </a:ext>
            </a:extLst>
          </p:cNvPr>
          <p:cNvSpPr/>
          <p:nvPr/>
        </p:nvSpPr>
        <p:spPr>
          <a:xfrm>
            <a:off x="1585465" y="1759846"/>
            <a:ext cx="2043251" cy="1091180"/>
          </a:xfrm>
          <a:prstGeom prst="parallelogram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xmlns="" id="{443245FA-7877-45CE-BEF7-4CE934D957DF}"/>
              </a:ext>
            </a:extLst>
          </p:cNvPr>
          <p:cNvSpPr/>
          <p:nvPr/>
        </p:nvSpPr>
        <p:spPr>
          <a:xfrm rot="19998955">
            <a:off x="3843706" y="1610749"/>
            <a:ext cx="1400894" cy="1289728"/>
          </a:xfrm>
          <a:prstGeom prst="pentagon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78BFAD3-0628-44AB-A5C3-42A77A919986}"/>
              </a:ext>
            </a:extLst>
          </p:cNvPr>
          <p:cNvSpPr/>
          <p:nvPr/>
        </p:nvSpPr>
        <p:spPr>
          <a:xfrm>
            <a:off x="5646122" y="1722645"/>
            <a:ext cx="1058779" cy="15546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30A5D9E-B409-4EE9-80B0-A6501F26BA0E}"/>
              </a:ext>
            </a:extLst>
          </p:cNvPr>
          <p:cNvSpPr/>
          <p:nvPr/>
        </p:nvSpPr>
        <p:spPr>
          <a:xfrm>
            <a:off x="8862201" y="1813727"/>
            <a:ext cx="1246302" cy="13573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10" name="Ромб 9">
            <a:extLst>
              <a:ext uri="{FF2B5EF4-FFF2-40B4-BE49-F238E27FC236}">
                <a16:creationId xmlns:a16="http://schemas.microsoft.com/office/drawing/2014/main" xmlns="" id="{075FBE80-B106-4282-849D-009F36B38131}"/>
              </a:ext>
            </a:extLst>
          </p:cNvPr>
          <p:cNvSpPr/>
          <p:nvPr/>
        </p:nvSpPr>
        <p:spPr>
          <a:xfrm>
            <a:off x="7103391" y="1521420"/>
            <a:ext cx="1372490" cy="1793754"/>
          </a:xfrm>
          <a:prstGeom prst="diamond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65E6BF-59BB-4189-BF72-3027258DE3A4}"/>
              </a:ext>
            </a:extLst>
          </p:cNvPr>
          <p:cNvSpPr txBox="1"/>
          <p:nvPr/>
        </p:nvSpPr>
        <p:spPr>
          <a:xfrm>
            <a:off x="2196257" y="3276640"/>
            <a:ext cx="5027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0DA9452-95AA-48C3-9CAC-3235EE1280F5}"/>
              </a:ext>
            </a:extLst>
          </p:cNvPr>
          <p:cNvSpPr txBox="1"/>
          <p:nvPr/>
        </p:nvSpPr>
        <p:spPr>
          <a:xfrm>
            <a:off x="4374940" y="3315550"/>
            <a:ext cx="5027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896EEAF-10E5-4A7D-BBC8-28FB5F462717}"/>
              </a:ext>
            </a:extLst>
          </p:cNvPr>
          <p:cNvSpPr txBox="1"/>
          <p:nvPr/>
        </p:nvSpPr>
        <p:spPr>
          <a:xfrm>
            <a:off x="5848232" y="3315174"/>
            <a:ext cx="5027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19F2B1A-A50F-414C-926E-4C2A8D417EF3}"/>
              </a:ext>
            </a:extLst>
          </p:cNvPr>
          <p:cNvSpPr txBox="1"/>
          <p:nvPr/>
        </p:nvSpPr>
        <p:spPr>
          <a:xfrm>
            <a:off x="7464384" y="3408668"/>
            <a:ext cx="5027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93A9DEC-89CC-4D7A-AF1F-806FD1D841DB}"/>
              </a:ext>
            </a:extLst>
          </p:cNvPr>
          <p:cNvSpPr txBox="1"/>
          <p:nvPr/>
        </p:nvSpPr>
        <p:spPr>
          <a:xfrm>
            <a:off x="9233956" y="3352509"/>
            <a:ext cx="5027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4CFC3CD-8D5F-455D-9BDF-06E87F77120C}"/>
              </a:ext>
            </a:extLst>
          </p:cNvPr>
          <p:cNvSpPr/>
          <p:nvPr/>
        </p:nvSpPr>
        <p:spPr>
          <a:xfrm>
            <a:off x="5635079" y="1725795"/>
            <a:ext cx="213153" cy="2554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4CFC3CD-8D5F-455D-9BDF-06E87F77120C}"/>
              </a:ext>
            </a:extLst>
          </p:cNvPr>
          <p:cNvSpPr/>
          <p:nvPr/>
        </p:nvSpPr>
        <p:spPr>
          <a:xfrm>
            <a:off x="6491748" y="1722645"/>
            <a:ext cx="213153" cy="2554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14CFC3CD-8D5F-455D-9BDF-06E87F77120C}"/>
              </a:ext>
            </a:extLst>
          </p:cNvPr>
          <p:cNvSpPr/>
          <p:nvPr/>
        </p:nvSpPr>
        <p:spPr>
          <a:xfrm>
            <a:off x="5659454" y="2999462"/>
            <a:ext cx="213153" cy="2554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4CFC3CD-8D5F-455D-9BDF-06E87F77120C}"/>
              </a:ext>
            </a:extLst>
          </p:cNvPr>
          <p:cNvSpPr/>
          <p:nvPr/>
        </p:nvSpPr>
        <p:spPr>
          <a:xfrm>
            <a:off x="6491747" y="3021235"/>
            <a:ext cx="213153" cy="2554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4CFC3CD-8D5F-455D-9BDF-06E87F77120C}"/>
              </a:ext>
            </a:extLst>
          </p:cNvPr>
          <p:cNvSpPr/>
          <p:nvPr/>
        </p:nvSpPr>
        <p:spPr>
          <a:xfrm>
            <a:off x="8862201" y="1813727"/>
            <a:ext cx="213153" cy="2554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4CFC3CD-8D5F-455D-9BDF-06E87F77120C}"/>
              </a:ext>
            </a:extLst>
          </p:cNvPr>
          <p:cNvSpPr/>
          <p:nvPr/>
        </p:nvSpPr>
        <p:spPr>
          <a:xfrm>
            <a:off x="9877520" y="1813727"/>
            <a:ext cx="213153" cy="2554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14CFC3CD-8D5F-455D-9BDF-06E87F77120C}"/>
              </a:ext>
            </a:extLst>
          </p:cNvPr>
          <p:cNvSpPr/>
          <p:nvPr/>
        </p:nvSpPr>
        <p:spPr>
          <a:xfrm>
            <a:off x="8850614" y="2898677"/>
            <a:ext cx="213153" cy="2554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14CFC3CD-8D5F-455D-9BDF-06E87F77120C}"/>
              </a:ext>
            </a:extLst>
          </p:cNvPr>
          <p:cNvSpPr/>
          <p:nvPr/>
        </p:nvSpPr>
        <p:spPr>
          <a:xfrm>
            <a:off x="9895350" y="2910309"/>
            <a:ext cx="213153" cy="2554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/>
          </a:p>
        </p:txBody>
      </p:sp>
      <p:sp>
        <p:nvSpPr>
          <p:cNvPr id="44" name="Прямоугольник: скругленные углы 6">
            <a:extLst>
              <a:ext uri="{FF2B5EF4-FFF2-40B4-BE49-F238E27FC236}">
                <a16:creationId xmlns="" xmlns:a16="http://schemas.microsoft.com/office/drawing/2014/main" id="{59500E73-E43E-4AB8-BB0D-7343E1EFAC93}"/>
              </a:ext>
            </a:extLst>
          </p:cNvPr>
          <p:cNvSpPr/>
          <p:nvPr/>
        </p:nvSpPr>
        <p:spPr>
          <a:xfrm>
            <a:off x="2607090" y="4252679"/>
            <a:ext cx="5570255" cy="140124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mtClean="0">
                <a:solidFill>
                  <a:srgbClr val="7030A0"/>
                </a:solidFill>
              </a:rPr>
              <a:t>Прямокутник, </a:t>
            </a:r>
            <a:r>
              <a:rPr lang="uk-UA" sz="2800" b="1" dirty="0">
                <a:solidFill>
                  <a:srgbClr val="7030A0"/>
                </a:solidFill>
              </a:rPr>
              <a:t>у якого всі сторони рівні, називається </a:t>
            </a:r>
            <a:r>
              <a:rPr lang="uk-UA" sz="2800" b="1" dirty="0">
                <a:solidFill>
                  <a:srgbClr val="FF0000"/>
                </a:solidFill>
              </a:rPr>
              <a:t>квадратом</a:t>
            </a:r>
          </a:p>
        </p:txBody>
      </p:sp>
      <p:sp>
        <p:nvSpPr>
          <p:cNvPr id="45" name="Прямоугольник: скругленные углы 6">
            <a:extLst>
              <a:ext uri="{FF2B5EF4-FFF2-40B4-BE49-F238E27FC236}">
                <a16:creationId xmlns:a16="http://schemas.microsoft.com/office/drawing/2014/main" xmlns="" id="{59500E73-E43E-4AB8-BB0D-7343E1EFAC93}"/>
              </a:ext>
            </a:extLst>
          </p:cNvPr>
          <p:cNvSpPr/>
          <p:nvPr/>
        </p:nvSpPr>
        <p:spPr>
          <a:xfrm>
            <a:off x="1462880" y="1625132"/>
            <a:ext cx="3805806" cy="140124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Що спільного і відмінного в цих прямокутниках?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19199" y="488538"/>
            <a:ext cx="9775371" cy="79597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Назви </a:t>
            </a:r>
            <a:r>
              <a:rPr lang="uk-UA" sz="3600" b="1" dirty="0">
                <a:solidFill>
                  <a:schemeClr val="bg1"/>
                </a:solidFill>
              </a:rPr>
              <a:t>номери фігур, які є прямокутниками</a:t>
            </a:r>
          </a:p>
        </p:txBody>
      </p:sp>
    </p:spTree>
    <p:extLst>
      <p:ext uri="{BB962C8B-B14F-4D97-AF65-F5344CB8AC3E}">
        <p14:creationId xmlns:p14="http://schemas.microsoft.com/office/powerpoint/2010/main" val="14192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24" grpId="0" animBg="1"/>
      <p:bldP spid="28" grpId="0" animBg="1"/>
      <p:bldP spid="21" grpId="0" animBg="1"/>
      <p:bldP spid="31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0366" y="592502"/>
            <a:ext cx="10427533" cy="7028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Назви предмети довкілля, що мають прямокутну форму.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22B5A8D-4113-49B3-BEA0-E7A45A2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981" y="4069459"/>
            <a:ext cx="2266950" cy="23812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76A061B-5F5F-450C-B59D-25AAB3467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25" y="1456402"/>
            <a:ext cx="2266950" cy="23812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AB83951-4EB9-4372-A6DD-805E5F784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825" y="4069459"/>
            <a:ext cx="2266950" cy="23812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694AE96-B85B-48DA-AB40-511074E1E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742" y="1456402"/>
            <a:ext cx="2266950" cy="2381250"/>
          </a:xfrm>
          <a:prstGeom prst="rect">
            <a:avLst/>
          </a:prstGeom>
        </p:spPr>
      </p:pic>
      <p:pic>
        <p:nvPicPr>
          <p:cNvPr id="1026" name="Picture 2" descr="plastic window">
            <a:extLst>
              <a:ext uri="{FF2B5EF4-FFF2-40B4-BE49-F238E27FC236}">
                <a16:creationId xmlns:a16="http://schemas.microsoft.com/office/drawing/2014/main" xmlns="" id="{B5732D48-F753-4498-BCA7-99970FDA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27" y="1456402"/>
            <a:ext cx="2266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sed door">
            <a:extLst>
              <a:ext uri="{FF2B5EF4-FFF2-40B4-BE49-F238E27FC236}">
                <a16:creationId xmlns:a16="http://schemas.microsoft.com/office/drawing/2014/main" xmlns="" id="{E657EB89-D562-4669-B71E-2BD758557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277" y="1456402"/>
            <a:ext cx="2266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2D54342-0BB3-440C-AB74-94B4F98967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3600" y="3960602"/>
            <a:ext cx="2266950" cy="2381250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2034" y="548915"/>
            <a:ext cx="9146880" cy="76825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1"/>
          <a:stretch/>
        </p:blipFill>
        <p:spPr bwMode="auto">
          <a:xfrm>
            <a:off x="672034" y="1584323"/>
            <a:ext cx="9353710" cy="393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8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2034" y="401506"/>
            <a:ext cx="9146880" cy="64352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t="2489" r="1444" b="1510"/>
          <a:stretch/>
        </p:blipFill>
        <p:spPr bwMode="auto">
          <a:xfrm>
            <a:off x="1188000" y="1224000"/>
            <a:ext cx="7848000" cy="4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6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xmlns="" id="{44B3FF8B-AFC4-4FB1-99CA-0625EC442803}"/>
              </a:ext>
            </a:extLst>
          </p:cNvPr>
          <p:cNvSpPr/>
          <p:nvPr/>
        </p:nvSpPr>
        <p:spPr>
          <a:xfrm>
            <a:off x="1102336" y="1359763"/>
            <a:ext cx="4101035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— </a:t>
            </a:r>
            <a:r>
              <a:rPr lang="uk-UA" sz="2400" dirty="0">
                <a:solidFill>
                  <a:srgbClr val="7030A0"/>
                </a:solidFill>
              </a:rPr>
              <a:t>Які відкриття зробили?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uk-UA" sz="2400" dirty="0">
                <a:solidFill>
                  <a:srgbClr val="7030A0"/>
                </a:solidFill>
              </a:rPr>
              <a:t>— Чи все було зрозуміло?</a:t>
            </a:r>
            <a:endParaRPr lang="ru-RU" sz="2400" dirty="0">
              <a:solidFill>
                <a:srgbClr val="7030A0"/>
              </a:solidFill>
            </a:endParaRPr>
          </a:p>
        </p:txBody>
      </p:sp>
      <p:grpSp>
        <p:nvGrpSpPr>
          <p:cNvPr id="22" name="Group 24">
            <a:extLst>
              <a:ext uri="{FF2B5EF4-FFF2-40B4-BE49-F238E27FC236}">
                <a16:creationId xmlns:a16="http://schemas.microsoft.com/office/drawing/2014/main" xmlns="" id="{0C6C47BB-2D12-498F-BEDB-428A56E623D5}"/>
              </a:ext>
            </a:extLst>
          </p:cNvPr>
          <p:cNvGrpSpPr>
            <a:grpSpLocks/>
          </p:cNvGrpSpPr>
          <p:nvPr/>
        </p:nvGrpSpPr>
        <p:grpSpPr bwMode="auto">
          <a:xfrm>
            <a:off x="1522190" y="3758129"/>
            <a:ext cx="2563472" cy="1672701"/>
            <a:chOff x="1392" y="912"/>
            <a:chExt cx="1306" cy="1248"/>
          </a:xfrm>
        </p:grpSpPr>
        <p:sp>
          <p:nvSpPr>
            <p:cNvPr id="23" name="Arc 25">
              <a:extLst>
                <a:ext uri="{FF2B5EF4-FFF2-40B4-BE49-F238E27FC236}">
                  <a16:creationId xmlns:a16="http://schemas.microsoft.com/office/drawing/2014/main" xmlns="" id="{D7A6A5DC-1F5E-4860-9312-2CFECD8CE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728"/>
              <a:ext cx="336" cy="3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ln w="76200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/>
            </a:p>
          </p:txBody>
        </p:sp>
        <p:sp>
          <p:nvSpPr>
            <p:cNvPr id="25" name="Line 26">
              <a:extLst>
                <a:ext uri="{FF2B5EF4-FFF2-40B4-BE49-F238E27FC236}">
                  <a16:creationId xmlns:a16="http://schemas.microsoft.com/office/drawing/2014/main" xmlns="" id="{9ED8EE20-D477-44F1-812F-CB64A162B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6" y="912"/>
              <a:ext cx="14" cy="1235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xmlns="" id="{FCFD0CE5-95C2-4625-88DB-E27C3BE09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2137"/>
              <a:ext cx="1306" cy="0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4" name="Oval 30">
              <a:extLst>
                <a:ext uri="{FF2B5EF4-FFF2-40B4-BE49-F238E27FC236}">
                  <a16:creationId xmlns:a16="http://schemas.microsoft.com/office/drawing/2014/main" xmlns="" id="{29F89224-3B3B-4BC9-B65F-5D1A5FF98E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92" y="2073"/>
              <a:ext cx="106" cy="87"/>
            </a:xfrm>
            <a:prstGeom prst="ellipse">
              <a:avLst/>
            </a:prstGeom>
            <a:ln w="7620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grpSp>
        <p:nvGrpSpPr>
          <p:cNvPr id="35" name="Group 14">
            <a:extLst>
              <a:ext uri="{FF2B5EF4-FFF2-40B4-BE49-F238E27FC236}">
                <a16:creationId xmlns:a16="http://schemas.microsoft.com/office/drawing/2014/main" xmlns="" id="{7F4BDB63-EA57-4D93-B506-86571331A6A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07293" y="3950224"/>
            <a:ext cx="2878179" cy="1367192"/>
            <a:chOff x="1927" y="1435"/>
            <a:chExt cx="1721" cy="1013"/>
          </a:xfrm>
        </p:grpSpPr>
        <p:sp>
          <p:nvSpPr>
            <p:cNvPr id="38" name="Line 17">
              <a:extLst>
                <a:ext uri="{FF2B5EF4-FFF2-40B4-BE49-F238E27FC236}">
                  <a16:creationId xmlns:a16="http://schemas.microsoft.com/office/drawing/2014/main" xmlns="" id="{5B7BA2E1-19EA-41E3-B227-2D0E620CB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417"/>
              <a:ext cx="1633" cy="0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9" name="Line 18">
              <a:extLst>
                <a:ext uri="{FF2B5EF4-FFF2-40B4-BE49-F238E27FC236}">
                  <a16:creationId xmlns:a16="http://schemas.microsoft.com/office/drawing/2014/main" xmlns="" id="{C3F31F2D-A40D-4C77-B106-5B5B26F1AF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7" y="1435"/>
              <a:ext cx="1270" cy="998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40" name="Arc 19">
              <a:extLst>
                <a:ext uri="{FF2B5EF4-FFF2-40B4-BE49-F238E27FC236}">
                  <a16:creationId xmlns:a16="http://schemas.microsoft.com/office/drawing/2014/main" xmlns="" id="{42998AF7-6BC5-47EE-9129-5AB3E5408D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68" y="2208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ln w="7620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/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xmlns="" id="{CED2D189-9A7A-41A8-A501-289268D8A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341"/>
              <a:ext cx="133" cy="107"/>
            </a:xfrm>
            <a:prstGeom prst="ellipse">
              <a:avLst/>
            </a:prstGeom>
            <a:ln w="762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grpSp>
        <p:nvGrpSpPr>
          <p:cNvPr id="42" name="Group 4">
            <a:extLst>
              <a:ext uri="{FF2B5EF4-FFF2-40B4-BE49-F238E27FC236}">
                <a16:creationId xmlns:a16="http://schemas.microsoft.com/office/drawing/2014/main" xmlns="" id="{395D88B2-1F1E-415D-BF3F-DD1567FE3EC0}"/>
              </a:ext>
            </a:extLst>
          </p:cNvPr>
          <p:cNvGrpSpPr>
            <a:grpSpLocks/>
          </p:cNvGrpSpPr>
          <p:nvPr/>
        </p:nvGrpSpPr>
        <p:grpSpPr bwMode="auto">
          <a:xfrm>
            <a:off x="7551563" y="3990434"/>
            <a:ext cx="2507507" cy="1193595"/>
            <a:chOff x="1098" y="1089"/>
            <a:chExt cx="2448" cy="1479"/>
          </a:xfrm>
        </p:grpSpPr>
        <p:sp>
          <p:nvSpPr>
            <p:cNvPr id="43" name="Arc 5">
              <a:extLst>
                <a:ext uri="{FF2B5EF4-FFF2-40B4-BE49-F238E27FC236}">
                  <a16:creationId xmlns:a16="http://schemas.microsoft.com/office/drawing/2014/main" xmlns="" id="{F90085FF-7D91-4206-9491-E4812D258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1985"/>
              <a:ext cx="664" cy="523"/>
            </a:xfrm>
            <a:custGeom>
              <a:avLst/>
              <a:gdLst>
                <a:gd name="T0" fmla="*/ 0 w 28752"/>
                <a:gd name="T1" fmla="*/ 0 h 23195"/>
                <a:gd name="T2" fmla="*/ 0 w 28752"/>
                <a:gd name="T3" fmla="*/ 0 h 23195"/>
                <a:gd name="T4" fmla="*/ 0 w 28752"/>
                <a:gd name="T5" fmla="*/ 0 h 23195"/>
                <a:gd name="T6" fmla="*/ 0 60000 65536"/>
                <a:gd name="T7" fmla="*/ 0 60000 65536"/>
                <a:gd name="T8" fmla="*/ 0 60000 65536"/>
                <a:gd name="T9" fmla="*/ 0 w 28752"/>
                <a:gd name="T10" fmla="*/ 0 h 23195"/>
                <a:gd name="T11" fmla="*/ 28752 w 28752"/>
                <a:gd name="T12" fmla="*/ 23195 h 23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52" h="23195" fill="none" extrusionOk="0">
                  <a:moveTo>
                    <a:pt x="0" y="1218"/>
                  </a:moveTo>
                  <a:cubicBezTo>
                    <a:pt x="2298" y="411"/>
                    <a:pt x="4716" y="-1"/>
                    <a:pt x="7152" y="0"/>
                  </a:cubicBezTo>
                  <a:cubicBezTo>
                    <a:pt x="19081" y="0"/>
                    <a:pt x="28752" y="9670"/>
                    <a:pt x="28752" y="21600"/>
                  </a:cubicBezTo>
                  <a:cubicBezTo>
                    <a:pt x="28752" y="22132"/>
                    <a:pt x="28732" y="22664"/>
                    <a:pt x="28693" y="23195"/>
                  </a:cubicBezTo>
                </a:path>
                <a:path w="28752" h="23195" stroke="0" extrusionOk="0">
                  <a:moveTo>
                    <a:pt x="0" y="1218"/>
                  </a:moveTo>
                  <a:cubicBezTo>
                    <a:pt x="2298" y="411"/>
                    <a:pt x="4716" y="-1"/>
                    <a:pt x="7152" y="0"/>
                  </a:cubicBezTo>
                  <a:cubicBezTo>
                    <a:pt x="19081" y="0"/>
                    <a:pt x="28752" y="9670"/>
                    <a:pt x="28752" y="21600"/>
                  </a:cubicBezTo>
                  <a:cubicBezTo>
                    <a:pt x="28752" y="22132"/>
                    <a:pt x="28732" y="22664"/>
                    <a:pt x="28693" y="23195"/>
                  </a:cubicBezTo>
                  <a:lnTo>
                    <a:pt x="7152" y="21600"/>
                  </a:lnTo>
                  <a:close/>
                </a:path>
              </a:pathLst>
            </a:custGeom>
            <a:ln w="7620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/>
            </a:p>
          </p:txBody>
        </p:sp>
        <p:sp>
          <p:nvSpPr>
            <p:cNvPr id="44" name="Line 8">
              <a:extLst>
                <a:ext uri="{FF2B5EF4-FFF2-40B4-BE49-F238E27FC236}">
                  <a16:creationId xmlns:a16="http://schemas.microsoft.com/office/drawing/2014/main" xmlns="" id="{BA2CCE83-E97E-490E-8227-251C08C82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8" y="1089"/>
              <a:ext cx="771" cy="1452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45" name="Line 9">
              <a:extLst>
                <a:ext uri="{FF2B5EF4-FFF2-40B4-BE49-F238E27FC236}">
                  <a16:creationId xmlns:a16="http://schemas.microsoft.com/office/drawing/2014/main" xmlns="" id="{80E95FED-B7C8-461D-BD24-0AF712ACD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7" y="2537"/>
              <a:ext cx="1679" cy="0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46" name="Oval 10">
              <a:extLst>
                <a:ext uri="{FF2B5EF4-FFF2-40B4-BE49-F238E27FC236}">
                  <a16:creationId xmlns:a16="http://schemas.microsoft.com/office/drawing/2014/main" xmlns="" id="{01CE951A-A7FD-4C3F-92AD-3C08EC0B3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448"/>
              <a:ext cx="131" cy="120"/>
            </a:xfrm>
            <a:prstGeom prst="ellipse">
              <a:avLst/>
            </a:prstGeom>
            <a:ln w="76200"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xmlns="" id="{F4702546-20B0-4B95-B5CE-58BF032C2593}"/>
              </a:ext>
            </a:extLst>
          </p:cNvPr>
          <p:cNvSpPr txBox="1">
            <a:spLocks/>
          </p:cNvSpPr>
          <p:nvPr/>
        </p:nvSpPr>
        <p:spPr>
          <a:xfrm>
            <a:off x="1102336" y="2343365"/>
            <a:ext cx="7702981" cy="12598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dirty="0">
                <a:solidFill>
                  <a:srgbClr val="7030A0"/>
                </a:solidFill>
                <a:latin typeface="+mn-lt"/>
              </a:rPr>
              <a:t>Покажи у вигляді кута, на скільки 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зрозумів/ла </a:t>
            </a:r>
            <a:r>
              <a:rPr lang="uk-UA" sz="2400" dirty="0">
                <a:solidFill>
                  <a:srgbClr val="7030A0"/>
                </a:solidFill>
                <a:latin typeface="+mn-lt"/>
              </a:rPr>
              <a:t>тему уроку, дізнався про 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прямі кути</a:t>
            </a:r>
            <a:r>
              <a:rPr lang="uk-UA" sz="2400" dirty="0">
                <a:solidFill>
                  <a:srgbClr val="7030A0"/>
                </a:solidFill>
                <a:latin typeface="+mn-lt"/>
              </a:rPr>
              <a:t>, навчився креслити 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прямі кути</a:t>
            </a:r>
            <a:r>
              <a:rPr lang="uk-UA" sz="2400" dirty="0">
                <a:solidFill>
                  <a:srgbClr val="7030A0"/>
                </a:solidFill>
                <a:latin typeface="+mn-lt"/>
              </a:rPr>
              <a:t>.</a:t>
            </a:r>
          </a:p>
          <a:p>
            <a:r>
              <a:rPr lang="uk-UA" sz="2400" dirty="0">
                <a:solidFill>
                  <a:srgbClr val="7030A0"/>
                </a:solidFill>
                <a:latin typeface="+mn-lt"/>
              </a:rPr>
              <a:t>Накресли обраний кут </a:t>
            </a:r>
            <a:r>
              <a:rPr lang="uk-UA" sz="2400" dirty="0" err="1" smtClean="0">
                <a:solidFill>
                  <a:srgbClr val="7030A0"/>
                </a:solidFill>
                <a:latin typeface="+mn-lt"/>
              </a:rPr>
              <a:t>самооцінювання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.</a:t>
            </a:r>
            <a:endParaRPr lang="uk-UA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6044" y="575596"/>
            <a:ext cx="998235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286" y="625158"/>
            <a:ext cx="10101943" cy="66107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4963887" y="1702310"/>
            <a:ext cx="5758542" cy="282630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Пролунав шкільний дзвінок,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Починаємо урок.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Вчити математику </a:t>
            </a:r>
            <a:endParaRPr lang="uk-UA" sz="32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прийшла пора.</a:t>
            </a:r>
            <a:endParaRPr lang="uk-UA" sz="3200" b="1" dirty="0">
              <a:solidFill>
                <a:srgbClr val="7030A0"/>
              </a:solidFill>
            </a:endParaRP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Сідайте тихо, дітвора.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08E4B7-DD25-46D2-B432-302336C79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6" y="1473710"/>
            <a:ext cx="3297120" cy="3463361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65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6899" y="397146"/>
            <a:ext cx="9716787" cy="68054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99" y="1975670"/>
            <a:ext cx="2600325" cy="2965677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73" y="1954891"/>
            <a:ext cx="1881251" cy="2965677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214639" y="1975669"/>
            <a:ext cx="2484000" cy="2944898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48" y="1954889"/>
            <a:ext cx="1495425" cy="3057525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21642" y="1217236"/>
            <a:ext cx="6785993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Які твої очікування від уроку?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9479" y="5033290"/>
            <a:ext cx="1712008" cy="919401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Буде цікаво!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6200" y="5054163"/>
            <a:ext cx="173699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Буде легко!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82769" y="5054163"/>
            <a:ext cx="168475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Йду вперед!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4847" y="4994740"/>
            <a:ext cx="178358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Відчую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успіх!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6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92078794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178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441E29E-9D8C-44F1-ADE3-C4314190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5" y="3199526"/>
            <a:ext cx="1494317" cy="1569661"/>
          </a:xfrm>
          <a:prstGeom prst="ellipse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53886" y="570729"/>
            <a:ext cx="9897506" cy="65935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З’ясуй, під якою ялинкою живе зайчик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D965664-A26D-480E-931E-EA9DAE0AF559}"/>
              </a:ext>
            </a:extLst>
          </p:cNvPr>
          <p:cNvSpPr txBox="1"/>
          <p:nvPr/>
        </p:nvSpPr>
        <p:spPr>
          <a:xfrm>
            <a:off x="8289901" y="3229819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4841185" y="5194851"/>
            <a:ext cx="2005930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82-63 =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AAADDFB-DF1A-45CB-A720-B76B7DF1A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574" y="2243248"/>
            <a:ext cx="2623152" cy="275541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8A4AA0-B75A-4681-B50B-44CEA6AE4C91}"/>
              </a:ext>
            </a:extLst>
          </p:cNvPr>
          <p:cNvSpPr txBox="1"/>
          <p:nvPr/>
        </p:nvSpPr>
        <p:spPr>
          <a:xfrm>
            <a:off x="8331185" y="1459278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29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D182EFC-E669-400D-8465-3588F4312180}"/>
              </a:ext>
            </a:extLst>
          </p:cNvPr>
          <p:cNvSpPr txBox="1"/>
          <p:nvPr/>
        </p:nvSpPr>
        <p:spPr>
          <a:xfrm>
            <a:off x="8331184" y="4998660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45A5E1B4-2B87-4928-8F40-F0D16C9C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5" y="1263580"/>
            <a:ext cx="1639169" cy="1721816"/>
          </a:xfrm>
          <a:prstGeom prst="ellipse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73E855F-6EBA-4F9B-A02E-98A690F8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5" y="4860161"/>
            <a:ext cx="1494316" cy="1569660"/>
          </a:xfrm>
          <a:prstGeom prst="ellipse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441E29E-9D8C-44F1-ADE3-C4314190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491" y="3199527"/>
            <a:ext cx="1494317" cy="1569661"/>
          </a:xfrm>
          <a:prstGeom prst="ellipse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5A5E1B4-2B87-4928-8F40-F0D16C9C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638" y="1263580"/>
            <a:ext cx="1639169" cy="1721816"/>
          </a:xfrm>
          <a:prstGeom prst="ellipse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E855F-6EBA-4F9B-A02E-98A690F8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491" y="4955118"/>
            <a:ext cx="1494316" cy="1569660"/>
          </a:xfrm>
          <a:prstGeom prst="ellipse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4841185" y="1454831"/>
            <a:ext cx="2005930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17 + 47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965664-A26D-480E-931E-EA9DAE0AF559}"/>
              </a:ext>
            </a:extLst>
          </p:cNvPr>
          <p:cNvSpPr txBox="1"/>
          <p:nvPr/>
        </p:nvSpPr>
        <p:spPr>
          <a:xfrm>
            <a:off x="2694644" y="3415310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54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8A4AA0-B75A-4681-B50B-44CEA6AE4C91}"/>
              </a:ext>
            </a:extLst>
          </p:cNvPr>
          <p:cNvSpPr txBox="1"/>
          <p:nvPr/>
        </p:nvSpPr>
        <p:spPr>
          <a:xfrm>
            <a:off x="2735928" y="1644769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74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D182EFC-E669-400D-8465-3588F4312180}"/>
              </a:ext>
            </a:extLst>
          </p:cNvPr>
          <p:cNvSpPr txBox="1"/>
          <p:nvPr/>
        </p:nvSpPr>
        <p:spPr>
          <a:xfrm>
            <a:off x="2735927" y="5184151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64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5" grpId="0" animBg="1"/>
      <p:bldP spid="25" grpId="1" animBg="1"/>
      <p:bldP spid="28" grpId="0" animBg="1"/>
      <p:bldP spid="28" grpId="1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441E29E-9D8C-44F1-ADE3-C4314190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5" y="3199526"/>
            <a:ext cx="1494317" cy="1569661"/>
          </a:xfrm>
          <a:prstGeom prst="ellipse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53886" y="570729"/>
            <a:ext cx="9897506" cy="65935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З’ясуй, під якою ялинкою живе зайчик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D965664-A26D-480E-931E-EA9DAE0AF559}"/>
              </a:ext>
            </a:extLst>
          </p:cNvPr>
          <p:cNvSpPr txBox="1"/>
          <p:nvPr/>
        </p:nvSpPr>
        <p:spPr>
          <a:xfrm>
            <a:off x="8289901" y="3229819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27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4841185" y="5194851"/>
            <a:ext cx="2005930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64 – 36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AAADDFB-DF1A-45CB-A720-B76B7DF1A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574" y="2243248"/>
            <a:ext cx="2623152" cy="275541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8A4AA0-B75A-4681-B50B-44CEA6AE4C91}"/>
              </a:ext>
            </a:extLst>
          </p:cNvPr>
          <p:cNvSpPr txBox="1"/>
          <p:nvPr/>
        </p:nvSpPr>
        <p:spPr>
          <a:xfrm>
            <a:off x="8331185" y="1459278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28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D182EFC-E669-400D-8465-3588F4312180}"/>
              </a:ext>
            </a:extLst>
          </p:cNvPr>
          <p:cNvSpPr txBox="1"/>
          <p:nvPr/>
        </p:nvSpPr>
        <p:spPr>
          <a:xfrm>
            <a:off x="8331184" y="4998660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38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45A5E1B4-2B87-4928-8F40-F0D16C9C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5" y="1263580"/>
            <a:ext cx="1639169" cy="1721816"/>
          </a:xfrm>
          <a:prstGeom prst="ellipse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73E855F-6EBA-4F9B-A02E-98A690F8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5" y="4860161"/>
            <a:ext cx="1494316" cy="1569660"/>
          </a:xfrm>
          <a:prstGeom prst="ellipse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441E29E-9D8C-44F1-ADE3-C4314190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491" y="3199527"/>
            <a:ext cx="1494317" cy="1569661"/>
          </a:xfrm>
          <a:prstGeom prst="ellipse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5A5E1B4-2B87-4928-8F40-F0D16C9C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638" y="1263580"/>
            <a:ext cx="1639169" cy="1721816"/>
          </a:xfrm>
          <a:prstGeom prst="ellipse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E855F-6EBA-4F9B-A02E-98A690F8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491" y="4955118"/>
            <a:ext cx="1494316" cy="1569660"/>
          </a:xfrm>
          <a:prstGeom prst="ellipse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4841185" y="1454831"/>
            <a:ext cx="2005930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63 – 45 =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965664-A26D-480E-931E-EA9DAE0AF559}"/>
              </a:ext>
            </a:extLst>
          </p:cNvPr>
          <p:cNvSpPr txBox="1"/>
          <p:nvPr/>
        </p:nvSpPr>
        <p:spPr>
          <a:xfrm>
            <a:off x="2694644" y="3415310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28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8A4AA0-B75A-4681-B50B-44CEA6AE4C91}"/>
              </a:ext>
            </a:extLst>
          </p:cNvPr>
          <p:cNvSpPr txBox="1"/>
          <p:nvPr/>
        </p:nvSpPr>
        <p:spPr>
          <a:xfrm>
            <a:off x="2735928" y="1644769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18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D182EFC-E669-400D-8465-3588F4312180}"/>
              </a:ext>
            </a:extLst>
          </p:cNvPr>
          <p:cNvSpPr txBox="1"/>
          <p:nvPr/>
        </p:nvSpPr>
        <p:spPr>
          <a:xfrm>
            <a:off x="2735927" y="5184151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38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3" grpId="0" animBg="1"/>
      <p:bldP spid="25" grpId="0" animBg="1"/>
      <p:bldP spid="28" grpId="0" animBg="1"/>
      <p:bldP spid="28" grpId="1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441E29E-9D8C-44F1-ADE3-C4314190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5" y="3199526"/>
            <a:ext cx="1494317" cy="1569661"/>
          </a:xfrm>
          <a:prstGeom prst="ellipse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53886" y="570729"/>
            <a:ext cx="9897506" cy="65935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З’ясуй, під якою ялинкою живе зайчик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D965664-A26D-480E-931E-EA9DAE0AF559}"/>
              </a:ext>
            </a:extLst>
          </p:cNvPr>
          <p:cNvSpPr txBox="1"/>
          <p:nvPr/>
        </p:nvSpPr>
        <p:spPr>
          <a:xfrm>
            <a:off x="8286031" y="3338026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27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4841185" y="5194851"/>
            <a:ext cx="2005930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96 – 68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AAADDFB-DF1A-45CB-A720-B76B7DF1A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574" y="2243248"/>
            <a:ext cx="2623152" cy="275541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8A4AA0-B75A-4681-B50B-44CEA6AE4C91}"/>
              </a:ext>
            </a:extLst>
          </p:cNvPr>
          <p:cNvSpPr txBox="1"/>
          <p:nvPr/>
        </p:nvSpPr>
        <p:spPr>
          <a:xfrm>
            <a:off x="8331184" y="1596917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28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D182EFC-E669-400D-8465-3588F4312180}"/>
              </a:ext>
            </a:extLst>
          </p:cNvPr>
          <p:cNvSpPr txBox="1"/>
          <p:nvPr/>
        </p:nvSpPr>
        <p:spPr>
          <a:xfrm>
            <a:off x="8331184" y="4998660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38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45A5E1B4-2B87-4928-8F40-F0D16C9C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5" y="1263580"/>
            <a:ext cx="1639169" cy="1721816"/>
          </a:xfrm>
          <a:prstGeom prst="ellipse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73E855F-6EBA-4F9B-A02E-98A690F8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5" y="4860161"/>
            <a:ext cx="1494316" cy="1569660"/>
          </a:xfrm>
          <a:prstGeom prst="ellipse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441E29E-9D8C-44F1-ADE3-C4314190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491" y="3199527"/>
            <a:ext cx="1494317" cy="1569661"/>
          </a:xfrm>
          <a:prstGeom prst="ellipse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5A5E1B4-2B87-4928-8F40-F0D16C9C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638" y="1263580"/>
            <a:ext cx="1639169" cy="1721816"/>
          </a:xfrm>
          <a:prstGeom prst="ellipse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E855F-6EBA-4F9B-A02E-98A690F8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491" y="4955118"/>
            <a:ext cx="1494316" cy="1569660"/>
          </a:xfrm>
          <a:prstGeom prst="ellipse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4841185" y="1454831"/>
            <a:ext cx="2005930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84 – 47 =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965664-A26D-480E-931E-EA9DAE0AF559}"/>
              </a:ext>
            </a:extLst>
          </p:cNvPr>
          <p:cNvSpPr txBox="1"/>
          <p:nvPr/>
        </p:nvSpPr>
        <p:spPr>
          <a:xfrm>
            <a:off x="2694644" y="3415310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27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8A4AA0-B75A-4681-B50B-44CEA6AE4C91}"/>
              </a:ext>
            </a:extLst>
          </p:cNvPr>
          <p:cNvSpPr txBox="1"/>
          <p:nvPr/>
        </p:nvSpPr>
        <p:spPr>
          <a:xfrm>
            <a:off x="2735928" y="1644769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37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D182EFC-E669-400D-8465-3588F4312180}"/>
              </a:ext>
            </a:extLst>
          </p:cNvPr>
          <p:cNvSpPr txBox="1"/>
          <p:nvPr/>
        </p:nvSpPr>
        <p:spPr>
          <a:xfrm>
            <a:off x="2724575" y="5074005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47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3" grpId="0" animBg="1"/>
      <p:bldP spid="25" grpId="0" animBg="1"/>
      <p:bldP spid="28" grpId="0" animBg="1"/>
      <p:bldP spid="28" grpId="1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441E29E-9D8C-44F1-ADE3-C4314190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5" y="3199526"/>
            <a:ext cx="1494317" cy="1569661"/>
          </a:xfrm>
          <a:prstGeom prst="ellipse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53886" y="570729"/>
            <a:ext cx="9897506" cy="65935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З’ясуй, під якою ялинкою живе зайчик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D965664-A26D-480E-931E-EA9DAE0AF559}"/>
              </a:ext>
            </a:extLst>
          </p:cNvPr>
          <p:cNvSpPr txBox="1"/>
          <p:nvPr/>
        </p:nvSpPr>
        <p:spPr>
          <a:xfrm>
            <a:off x="8262001" y="3338025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27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4841185" y="5194851"/>
            <a:ext cx="2005930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91 – 54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AAADDFB-DF1A-45CB-A720-B76B7DF1A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574" y="2243248"/>
            <a:ext cx="2623152" cy="275541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8A4AA0-B75A-4681-B50B-44CEA6AE4C91}"/>
              </a:ext>
            </a:extLst>
          </p:cNvPr>
          <p:cNvSpPr txBox="1"/>
          <p:nvPr/>
        </p:nvSpPr>
        <p:spPr>
          <a:xfrm>
            <a:off x="8308690" y="1644769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37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D182EFC-E669-400D-8465-3588F4312180}"/>
              </a:ext>
            </a:extLst>
          </p:cNvPr>
          <p:cNvSpPr txBox="1"/>
          <p:nvPr/>
        </p:nvSpPr>
        <p:spPr>
          <a:xfrm>
            <a:off x="8331185" y="5184150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47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45A5E1B4-2B87-4928-8F40-F0D16C9C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5" y="1263580"/>
            <a:ext cx="1639169" cy="1721816"/>
          </a:xfrm>
          <a:prstGeom prst="ellipse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73E855F-6EBA-4F9B-A02E-98A690F8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5" y="4860161"/>
            <a:ext cx="1494316" cy="1569660"/>
          </a:xfrm>
          <a:prstGeom prst="ellipse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441E29E-9D8C-44F1-ADE3-C4314190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491" y="3199527"/>
            <a:ext cx="1494317" cy="1569661"/>
          </a:xfrm>
          <a:prstGeom prst="ellipse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5A5E1B4-2B87-4928-8F40-F0D16C9C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638" y="1263580"/>
            <a:ext cx="1639169" cy="1721816"/>
          </a:xfrm>
          <a:prstGeom prst="ellipse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E855F-6EBA-4F9B-A02E-98A690F8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491" y="4955118"/>
            <a:ext cx="1494316" cy="1569660"/>
          </a:xfrm>
          <a:prstGeom prst="ellipse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4841185" y="1454831"/>
            <a:ext cx="2005930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35 + 57=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965664-A26D-480E-931E-EA9DAE0AF559}"/>
              </a:ext>
            </a:extLst>
          </p:cNvPr>
          <p:cNvSpPr txBox="1"/>
          <p:nvPr/>
        </p:nvSpPr>
        <p:spPr>
          <a:xfrm>
            <a:off x="2694644" y="3415310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82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8A4AA0-B75A-4681-B50B-44CEA6AE4C91}"/>
              </a:ext>
            </a:extLst>
          </p:cNvPr>
          <p:cNvSpPr txBox="1"/>
          <p:nvPr/>
        </p:nvSpPr>
        <p:spPr>
          <a:xfrm>
            <a:off x="2735928" y="1644769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94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D182EFC-E669-400D-8465-3588F4312180}"/>
              </a:ext>
            </a:extLst>
          </p:cNvPr>
          <p:cNvSpPr txBox="1"/>
          <p:nvPr/>
        </p:nvSpPr>
        <p:spPr>
          <a:xfrm>
            <a:off x="2735927" y="5184151"/>
            <a:ext cx="74703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92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3" grpId="0" animBg="1"/>
      <p:bldP spid="25" grpId="0" animBg="1"/>
      <p:bldP spid="28" grpId="0" animBg="1"/>
      <p:bldP spid="28" grpId="1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1400070" y="1582113"/>
            <a:ext cx="3916141" cy="64633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5см + 25см = 30см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1487154" y="2580901"/>
            <a:ext cx="3995261" cy="64633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7м + 19мм = 26мм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5968507" y="1582113"/>
            <a:ext cx="3751914" cy="64633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77кг – 39кг = 38кг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5968508" y="2580900"/>
            <a:ext cx="3751914" cy="64633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18кг + 47кг = 65кг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4041736" y="3526440"/>
            <a:ext cx="3380823" cy="64633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50л – 25л = 25л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9C5882-FAD8-47FE-BAE1-5319B2A29092}"/>
              </a:ext>
            </a:extLst>
          </p:cNvPr>
          <p:cNvSpPr txBox="1"/>
          <p:nvPr/>
        </p:nvSpPr>
        <p:spPr>
          <a:xfrm>
            <a:off x="4041736" y="4438411"/>
            <a:ext cx="3380823" cy="64633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21л + 29л = 50л</a:t>
            </a:r>
            <a:endParaRPr lang="uk-UA" sz="36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441E29E-9D8C-44F1-ADE3-C4314190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569" y="1376904"/>
            <a:ext cx="1123573" cy="1056748"/>
          </a:xfrm>
          <a:prstGeom prst="ellipse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99458" y="705166"/>
            <a:ext cx="9951934" cy="5984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Виконай дії з іменованими числами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AAADDFB-DF1A-45CB-A720-B76B7DF1A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967" y="3526858"/>
            <a:ext cx="2614535" cy="274636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45A5E1B4-2B87-4928-8F40-F0D16C9C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569" y="2416814"/>
            <a:ext cx="1214641" cy="1056748"/>
          </a:xfrm>
          <a:prstGeom prst="ellipse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73E855F-6EBA-4F9B-A02E-98A690F8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167" y="1346127"/>
            <a:ext cx="1006023" cy="1056747"/>
          </a:xfrm>
          <a:prstGeom prst="ellipse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441E29E-9D8C-44F1-ADE3-C4314190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737" y="3321231"/>
            <a:ext cx="1006024" cy="1056748"/>
          </a:xfrm>
          <a:prstGeom prst="ellipse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5A5E1B4-2B87-4928-8F40-F0D16C9C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155" y="4236574"/>
            <a:ext cx="999606" cy="1050006"/>
          </a:xfrm>
          <a:prstGeom prst="ellipse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73E855F-6EBA-4F9B-A02E-98A690F8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167" y="2375692"/>
            <a:ext cx="1006023" cy="1056747"/>
          </a:xfrm>
          <a:prstGeom prst="ellipse">
            <a:avLst/>
          </a:prstGeom>
        </p:spPr>
      </p:pic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3954</TotalTime>
  <Words>416</Words>
  <Application>Microsoft Office PowerPoint</Application>
  <PresentationFormat>Произвольный</PresentationFormat>
  <Paragraphs>129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643</cp:revision>
  <dcterms:created xsi:type="dcterms:W3CDTF">2018-01-05T16:38:53Z</dcterms:created>
  <dcterms:modified xsi:type="dcterms:W3CDTF">2024-12-24T19:08:05Z</dcterms:modified>
</cp:coreProperties>
</file>