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309" r:id="rId3"/>
    <p:sldId id="304" r:id="rId4"/>
    <p:sldId id="305" r:id="rId5"/>
    <p:sldId id="306" r:id="rId6"/>
    <p:sldId id="287" r:id="rId7"/>
    <p:sldId id="291" r:id="rId8"/>
    <p:sldId id="290" r:id="rId9"/>
    <p:sldId id="293" r:id="rId10"/>
    <p:sldId id="295" r:id="rId11"/>
    <p:sldId id="302" r:id="rId12"/>
    <p:sldId id="296" r:id="rId13"/>
    <p:sldId id="278" r:id="rId14"/>
    <p:sldId id="307" r:id="rId15"/>
    <p:sldId id="30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722651"/>
    <a:srgbClr val="DED231"/>
    <a:srgbClr val="C31D58"/>
    <a:srgbClr val="295FFF"/>
    <a:srgbClr val="27C268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slow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slow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slow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slow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slow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slow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04.01.2025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slow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04.01.2025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slow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04.01.2025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slow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blinds dir="vert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23.jpeg"/><Relationship Id="rId7" Type="http://schemas.microsoft.com/office/2007/relationships/hdphoto" Target="../media/hdphoto2.wdp"/><Relationship Id="rId12" Type="http://schemas.openxmlformats.org/officeDocument/2006/relationships/image" Target="../media/image2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" b="8920"/>
          <a:stretch/>
        </p:blipFill>
        <p:spPr>
          <a:xfrm>
            <a:off x="1409879" y="930506"/>
            <a:ext cx="3020607" cy="2976455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251856" y="4213058"/>
            <a:ext cx="9525001" cy="1600438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accent6">
                    <a:lumMod val="75000"/>
                  </a:schemeClr>
                </a:solidFill>
              </a:rPr>
              <a:t>Що допомагає рослинам </a:t>
            </a:r>
            <a:endParaRPr lang="en-US" sz="4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4400" b="1" dirty="0" smtClean="0">
                <a:solidFill>
                  <a:schemeClr val="accent6">
                    <a:lumMod val="75000"/>
                  </a:schemeClr>
                </a:solidFill>
              </a:rPr>
              <a:t>пережити </a:t>
            </a:r>
            <a:r>
              <a:rPr lang="uk-UA" sz="4400" b="1" dirty="0">
                <a:solidFill>
                  <a:schemeClr val="accent6">
                    <a:lumMod val="75000"/>
                  </a:schemeClr>
                </a:solidFill>
              </a:rPr>
              <a:t>зиму? 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67622" y="1157024"/>
            <a:ext cx="2900378" cy="2145268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Я досліджую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світ</a:t>
            </a:r>
          </a:p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клас</a:t>
            </a:r>
            <a:endParaRPr lang="en-US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Людина і природа взимку</a:t>
            </a:r>
            <a:endParaRPr lang="ru-RU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Урок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49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57944" y="560433"/>
            <a:ext cx="10178142" cy="6478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Розглянь світлини </a:t>
            </a:r>
            <a:r>
              <a:rPr lang="uk-UA" sz="3600" b="1" dirty="0" smtClean="0">
                <a:solidFill>
                  <a:schemeClr val="bg1"/>
                </a:solidFill>
              </a:rPr>
              <a:t>трав’янистих рослин </a:t>
            </a:r>
            <a:r>
              <a:rPr lang="uk-UA" sz="3600" b="1" dirty="0" smtClean="0">
                <a:solidFill>
                  <a:schemeClr val="bg1"/>
                </a:solidFill>
              </a:rPr>
              <a:t>взимку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957944" y="1391678"/>
            <a:ext cx="4713513" cy="13079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Під пухкою, сніговою ковдрою </a:t>
            </a:r>
            <a:r>
              <a:rPr lang="uk-UA" sz="2400" b="1" dirty="0" smtClean="0">
                <a:solidFill>
                  <a:schemeClr val="bg1"/>
                </a:solidFill>
              </a:rPr>
              <a:t>залишаються </a:t>
            </a:r>
            <a:r>
              <a:rPr lang="uk-UA" sz="2400" b="1" dirty="0">
                <a:solidFill>
                  <a:schemeClr val="bg1"/>
                </a:solidFill>
              </a:rPr>
              <a:t>зеленими деякі </a:t>
            </a:r>
            <a:r>
              <a:rPr lang="uk-UA" sz="2400" b="1" dirty="0" smtClean="0">
                <a:solidFill>
                  <a:schemeClr val="bg1"/>
                </a:solidFill>
              </a:rPr>
              <a:t>трав’янисті </a:t>
            </a:r>
            <a:r>
              <a:rPr lang="uk-UA" sz="2400" b="1" dirty="0" smtClean="0">
                <a:solidFill>
                  <a:schemeClr val="bg1"/>
                </a:solidFill>
              </a:rPr>
              <a:t>рослини: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Озимі в Україні переважно знаходяться в стані зимового спокою » Портал  &quot;Аграрний тиждень. Україна&quot; www.a7d.com.ua Агрополітика, новини,  технології, техніка, агрохімія та все про агробізне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57" y="2781833"/>
            <a:ext cx="4506685" cy="2994130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Чи можна в зиму залишити суницю з листя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219" y="1391677"/>
            <a:ext cx="2537568" cy="1694089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Вирощування суниці взимку в домашніх умовах - Чудо-город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443" y="1391677"/>
            <a:ext cx="2258785" cy="1694089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5899219" y="3196837"/>
            <a:ext cx="4932067" cy="44357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Суниця взимку і влітку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720577" y="2863981"/>
            <a:ext cx="3406593" cy="44357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Озимі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жито і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пшениця 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AutoShape 8" descr="Посадка, вирощування і розмноження барвінку – Сад&amp;Огоро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0" name="Picture 10" descr="Посадка, вирощування і розмноження барвінку – Сад&amp;Огоро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333" y="3748123"/>
            <a:ext cx="2476919" cy="1860442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5899219" y="5734784"/>
            <a:ext cx="4932067" cy="44357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Барвінок взимку і влітку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132" name="Picture 12" descr="🌱 Барвинок (Фиалка ведьм) малый по цене от руб: саженцы, рассада - купить  в Москве с доставкой - интернет-магазин Все Сорт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676" y="3736016"/>
            <a:ext cx="2476500" cy="1847851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68467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19968" y="494529"/>
            <a:ext cx="9587518" cy="6702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Фізкультхвилинка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2" name="Фізкультхвилинка №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8522" y="1240971"/>
            <a:ext cx="8398736" cy="472428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81901" y="6313697"/>
            <a:ext cx="120381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Взято з каналу «</a:t>
            </a:r>
            <a:r>
              <a:rPr lang="ru-RU" sz="1600" dirty="0" err="1"/>
              <a:t>Creative</a:t>
            </a:r>
            <a:r>
              <a:rPr lang="ru-RU" sz="1600" dirty="0"/>
              <a:t> </a:t>
            </a:r>
            <a:r>
              <a:rPr lang="ru-RU" sz="1600" dirty="0" err="1"/>
              <a:t>Teacher</a:t>
            </a:r>
            <a:r>
              <a:rPr lang="ru-RU" sz="1600" dirty="0"/>
              <a:t>». </a:t>
            </a:r>
            <a:r>
              <a:rPr lang="ru-RU" sz="1600" dirty="0" err="1"/>
              <a:t>Оригінальне</a:t>
            </a:r>
            <a:r>
              <a:rPr lang="ru-RU" sz="1600" dirty="0"/>
              <a:t> </a:t>
            </a:r>
            <a:r>
              <a:rPr lang="ru-RU" sz="1600" dirty="0" err="1"/>
              <a:t>посилання</a:t>
            </a:r>
            <a:r>
              <a:rPr lang="ru-RU" sz="1600" dirty="0"/>
              <a:t> https://www.youtube.com/channel/UCUWpvLEcrLrkA69qf5IDHIg</a:t>
            </a:r>
          </a:p>
        </p:txBody>
      </p:sp>
    </p:spTree>
    <p:extLst>
      <p:ext uri="{BB962C8B-B14F-4D97-AF65-F5344CB8AC3E}">
        <p14:creationId xmlns:p14="http://schemas.microsoft.com/office/powerpoint/2010/main" val="148614960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53886" y="424543"/>
            <a:ext cx="9852970" cy="6966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Підсумок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92829" y="2687813"/>
            <a:ext cx="7434942" cy="15208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Сніговий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покрив</a:t>
            </a:r>
            <a:r>
              <a:rPr lang="ru-RU" sz="2800" b="1" dirty="0" smtClean="0"/>
              <a:t>. Температура </a:t>
            </a:r>
            <a:r>
              <a:rPr lang="ru-RU" sz="2800" b="1" dirty="0" err="1"/>
              <a:t>повітря</a:t>
            </a:r>
            <a:r>
              <a:rPr lang="ru-RU" sz="2800" b="1" dirty="0"/>
              <a:t> </a:t>
            </a:r>
            <a:r>
              <a:rPr lang="ru-RU" sz="2800" b="1" dirty="0" err="1"/>
              <a:t>під</a:t>
            </a:r>
            <a:r>
              <a:rPr lang="ru-RU" sz="2800" b="1" dirty="0"/>
              <a:t> </a:t>
            </a:r>
            <a:r>
              <a:rPr lang="ru-RU" sz="2800" b="1" dirty="0" err="1"/>
              <a:t>снігом</a:t>
            </a:r>
            <a:r>
              <a:rPr lang="ru-RU" sz="2800" b="1" dirty="0"/>
              <a:t>, </a:t>
            </a:r>
            <a:r>
              <a:rPr lang="ru-RU" sz="2800" b="1" dirty="0" err="1"/>
              <a:t>навіть</a:t>
            </a:r>
            <a:r>
              <a:rPr lang="ru-RU" sz="2800" b="1" dirty="0"/>
              <a:t> </a:t>
            </a:r>
            <a:r>
              <a:rPr lang="ru-RU" sz="2800" b="1" dirty="0" err="1"/>
              <a:t>якщо</a:t>
            </a:r>
            <a:r>
              <a:rPr lang="ru-RU" sz="2800" b="1" dirty="0"/>
              <a:t> </a:t>
            </a:r>
            <a:r>
              <a:rPr lang="ru-RU" sz="2800" b="1" dirty="0" err="1"/>
              <a:t>його</a:t>
            </a:r>
            <a:r>
              <a:rPr lang="ru-RU" sz="2800" b="1" dirty="0"/>
              <a:t> </a:t>
            </a:r>
            <a:r>
              <a:rPr lang="ru-RU" sz="2800" b="1" dirty="0" err="1"/>
              <a:t>товщина</a:t>
            </a:r>
            <a:r>
              <a:rPr lang="ru-RU" sz="2800" b="1" dirty="0"/>
              <a:t> </a:t>
            </a:r>
            <a:r>
              <a:rPr lang="ru-RU" sz="2800" b="1" dirty="0" err="1"/>
              <a:t>всього</a:t>
            </a:r>
            <a:r>
              <a:rPr lang="ru-RU" sz="2800" b="1" dirty="0"/>
              <a:t> 10 </a:t>
            </a:r>
            <a:r>
              <a:rPr lang="ru-RU" sz="2800" b="1" dirty="0" err="1"/>
              <a:t>сантиметрів</a:t>
            </a:r>
            <a:r>
              <a:rPr lang="ru-RU" sz="2800" b="1" dirty="0"/>
              <a:t>, буде на 15-20° </a:t>
            </a:r>
            <a:r>
              <a:rPr lang="ru-RU" sz="2800" b="1" dirty="0" err="1"/>
              <a:t>вищою</a:t>
            </a:r>
            <a:r>
              <a:rPr lang="ru-RU" sz="2800" b="1" dirty="0"/>
              <a:t>, </a:t>
            </a:r>
            <a:r>
              <a:rPr lang="ru-RU" sz="2800" b="1" dirty="0" err="1"/>
              <a:t>ніж</a:t>
            </a:r>
            <a:r>
              <a:rPr lang="ru-RU" sz="2800" b="1" dirty="0"/>
              <a:t> </a:t>
            </a:r>
            <a:r>
              <a:rPr lang="ru-RU" sz="2800" b="1" dirty="0" err="1"/>
              <a:t>зовні</a:t>
            </a:r>
            <a:r>
              <a:rPr lang="ru-RU" sz="2800" b="1" dirty="0"/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43" y="4208676"/>
            <a:ext cx="3565770" cy="2313277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152900" y="1274007"/>
            <a:ext cx="4114799" cy="118654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Що допомагає рослинам </a:t>
            </a:r>
          </a:p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пережити зиму?</a:t>
            </a:r>
            <a:endParaRPr lang="uk-UA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53886" y="1243450"/>
            <a:ext cx="2812547" cy="14260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Відсутність листя на деревах і кущах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416054" y="1227225"/>
            <a:ext cx="2590802" cy="14584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Кора на стовбурах  потовщується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95187096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91368" y="549547"/>
            <a:ext cx="9816118" cy="7215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Досліди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02367" y="1482214"/>
            <a:ext cx="4580088" cy="375081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Проведи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вдома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дослід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–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спостереження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endParaRPr lang="ru-RU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Постав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гілочку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вишні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смородини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чи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бузку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у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воду.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Досліди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, як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відбуватиметься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їхній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розвиток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1" b="2719"/>
          <a:stretch/>
        </p:blipFill>
        <p:spPr>
          <a:xfrm>
            <a:off x="7097486" y="1386030"/>
            <a:ext cx="3178629" cy="3943179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71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8053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2 клас\4 ЯДС\1 Грущинська\3 Людина і природа взимку\№049 Що допомагає рослинам пережити зиму\2025-01-03_1311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" t="19019" r="6033" b="2219"/>
          <a:stretch/>
        </p:blipFill>
        <p:spPr bwMode="auto">
          <a:xfrm>
            <a:off x="5417254" y="1279458"/>
            <a:ext cx="5616000" cy="42120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55915" y="534325"/>
            <a:ext cx="9977339" cy="6371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9027" y="5926238"/>
            <a:ext cx="1046887" cy="9317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</a:t>
            </a:r>
            <a:endParaRPr lang="uk-UA" sz="1200" b="1" dirty="0">
              <a:solidFill>
                <a:schemeClr val="bg1"/>
              </a:solidFill>
            </a:endParaRPr>
          </a:p>
        </p:txBody>
      </p:sp>
      <p:sp>
        <p:nvSpPr>
          <p:cNvPr id="3" name="AutoShape 4" descr="Ластівка сільська — Вікіпед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Суперзірка Ярослав Мудрий. День пам'яті великого правителя - Главком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 descr="Ярослава Магучіх завоювала «золото» Олімпіади для України - Букв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079764" y="1276059"/>
            <a:ext cx="3677294" cy="202231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1. Які природні явища допомагають рослинам успішно перезимувати? Напиши відповідь 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«ТАК» або «Ні».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19225" y="3385458"/>
            <a:ext cx="3737834" cy="118654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2.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 Які поживні речовини накопичують рослини на зиму?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9861864" y="1313110"/>
            <a:ext cx="817021" cy="503112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Так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774857" y="1959457"/>
            <a:ext cx="1068343" cy="503112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Ні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736202" y="2554081"/>
            <a:ext cx="942684" cy="503112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Так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10368" y="4936880"/>
            <a:ext cx="1059946" cy="7402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Сіль </a:t>
            </a:r>
            <a:endParaRPr lang="ru-RU" sz="28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068286" y="4933514"/>
            <a:ext cx="1219200" cy="7402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Цукри </a:t>
            </a:r>
            <a:endParaRPr lang="ru-RU" sz="28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396344" y="4914235"/>
            <a:ext cx="1507827" cy="7402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Кислоти</a:t>
            </a:r>
            <a:endParaRPr lang="ru-RU" sz="2800" b="1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779705" y="3222169"/>
            <a:ext cx="817021" cy="503112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Ні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692698" y="4020709"/>
            <a:ext cx="1068343" cy="503112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Ні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724287" y="4833048"/>
            <a:ext cx="942684" cy="503112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Так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69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/>
      <p:bldP spid="22" grpId="0"/>
      <p:bldP spid="24" grpId="0"/>
      <p:bldP spid="18" grpId="0" animBg="1"/>
      <p:bldP spid="19" grpId="0" animBg="1"/>
      <p:bldP spid="20" grpId="0" animBg="1"/>
      <p:bldP spid="21" grpId="0"/>
      <p:bldP spid="23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547369" y="5176007"/>
            <a:ext cx="2124262" cy="15228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4810458" y="2519351"/>
            <a:ext cx="2124262" cy="15029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678913" y="2573665"/>
            <a:ext cx="2124262" cy="14773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547369" y="2519351"/>
            <a:ext cx="2124262" cy="15220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10458" y="5176007"/>
            <a:ext cx="2124262" cy="15133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678913" y="5185577"/>
            <a:ext cx="2124262" cy="152288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="" xmlns:a16="http://schemas.microsoft.com/office/drawing/2014/main" id="{F6C8355B-DE56-497F-966E-230AE1892956}"/>
              </a:ext>
            </a:extLst>
          </p:cNvPr>
          <p:cNvGrpSpPr/>
          <p:nvPr/>
        </p:nvGrpSpPr>
        <p:grpSpPr>
          <a:xfrm>
            <a:off x="551010" y="1453212"/>
            <a:ext cx="2124262" cy="2588211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4A422E68-C715-41C5-BD9F-D4C4EE7F7FFA}"/>
                </a:ext>
              </a:extLst>
            </p:cNvPr>
            <p:cNvSpPr txBox="1"/>
            <p:nvPr/>
          </p:nvSpPr>
          <p:spPr>
            <a:xfrm>
              <a:off x="1202230" y="1586451"/>
              <a:ext cx="159878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Сьогодні 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на уроці 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я навчився/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навчилася…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="" xmlns:a16="http://schemas.microsoft.com/office/drawing/2014/main" id="{59C71607-5FF6-495D-87B1-4E26A8726C1B}"/>
              </a:ext>
            </a:extLst>
          </p:cNvPr>
          <p:cNvGrpSpPr/>
          <p:nvPr/>
        </p:nvGrpSpPr>
        <p:grpSpPr>
          <a:xfrm>
            <a:off x="2678913" y="1462782"/>
            <a:ext cx="2124262" cy="2588211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="" xmlns:a16="http://schemas.microsoft.com/office/drawing/2014/main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9CF7A4D3-CAF4-43F6-9D4A-86A306BE94A3}"/>
                </a:ext>
              </a:extLst>
            </p:cNvPr>
            <p:cNvSpPr txBox="1"/>
            <p:nvPr/>
          </p:nvSpPr>
          <p:spPr>
            <a:xfrm>
              <a:off x="4840259" y="1605593"/>
              <a:ext cx="174171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 уроці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я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uk-UA" sz="2000" dirty="0">
                  <a:solidFill>
                    <a:schemeClr val="bg1"/>
                  </a:solidFill>
                </a:rPr>
                <a:t>запам’ятав/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запам’ятала…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="" xmlns:a16="http://schemas.microsoft.com/office/drawing/2014/main" id="{90B76003-0E5E-4C40-B2BC-15396009528E}"/>
              </a:ext>
            </a:extLst>
          </p:cNvPr>
          <p:cNvGrpSpPr/>
          <p:nvPr/>
        </p:nvGrpSpPr>
        <p:grpSpPr>
          <a:xfrm>
            <a:off x="4814099" y="1434070"/>
            <a:ext cx="2124262" cy="2588211"/>
            <a:chOff x="8728843" y="1443642"/>
            <a:chExt cx="2124262" cy="2588211"/>
          </a:xfrm>
        </p:grpSpPr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9AA5B367-759C-4656-8406-C6FEB2C4ADA9}"/>
                </a:ext>
              </a:extLst>
            </p:cNvPr>
            <p:cNvSpPr txBox="1"/>
            <p:nvPr/>
          </p:nvSpPr>
          <p:spPr>
            <a:xfrm>
              <a:off x="9075988" y="1605593"/>
              <a:ext cx="14299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Найкраще 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мені вдалося…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="" xmlns:a16="http://schemas.microsoft.com/office/drawing/2014/main" id="{1FAC3E24-8DED-4D03-963B-9E8A528F0BEE}"/>
              </a:ext>
            </a:extLst>
          </p:cNvPr>
          <p:cNvGrpSpPr/>
          <p:nvPr/>
        </p:nvGrpSpPr>
        <p:grpSpPr>
          <a:xfrm>
            <a:off x="547369" y="4110680"/>
            <a:ext cx="2124262" cy="2588211"/>
            <a:chOff x="1062120" y="4120252"/>
            <a:chExt cx="2124262" cy="2588211"/>
          </a:xfrm>
        </p:grpSpPr>
        <p:pic>
          <p:nvPicPr>
            <p:cNvPr id="28" name="Рисунок 27">
              <a:extLst>
                <a:ext uri="{FF2B5EF4-FFF2-40B4-BE49-F238E27FC236}">
                  <a16:creationId xmlns="" xmlns:a16="http://schemas.microsoft.com/office/drawing/2014/main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CC6D81AE-5CFB-4C25-A3D2-05B1D10F4D90}"/>
                </a:ext>
              </a:extLst>
            </p:cNvPr>
            <p:cNvSpPr txBox="1"/>
            <p:nvPr/>
          </p:nvSpPr>
          <p:spPr>
            <a:xfrm>
              <a:off x="1244094" y="4310292"/>
              <a:ext cx="167954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Найбільше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 мені сподобалося…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="" xmlns:a16="http://schemas.microsoft.com/office/drawing/2014/main" id="{A4E2C8E9-B043-48B3-A66A-E17BEC8EA6A3}"/>
              </a:ext>
            </a:extLst>
          </p:cNvPr>
          <p:cNvGrpSpPr/>
          <p:nvPr/>
        </p:nvGrpSpPr>
        <p:grpSpPr>
          <a:xfrm>
            <a:off x="2678913" y="4114874"/>
            <a:ext cx="2124263" cy="2588212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="" xmlns:a16="http://schemas.microsoft.com/office/drawing/2014/main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A8854B14-A831-4207-9DA7-F8B11852112C}"/>
                </a:ext>
              </a:extLst>
            </p:cNvPr>
            <p:cNvSpPr txBox="1"/>
            <p:nvPr/>
          </p:nvSpPr>
          <p:spPr>
            <a:xfrm>
              <a:off x="4885571" y="4288338"/>
              <a:ext cx="159308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Урок 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завершую з настроєм…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="" xmlns:a16="http://schemas.microsoft.com/office/drawing/2014/main" id="{01C56E89-3617-49DC-9DD7-F78EF09F9185}"/>
              </a:ext>
            </a:extLst>
          </p:cNvPr>
          <p:cNvGrpSpPr/>
          <p:nvPr/>
        </p:nvGrpSpPr>
        <p:grpSpPr>
          <a:xfrm>
            <a:off x="4810457" y="4092236"/>
            <a:ext cx="2124263" cy="2597084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="" xmlns:a16="http://schemas.microsoft.com/office/drawing/2014/main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3E42A582-EBEF-45E5-89DE-6246D26FEEBC}"/>
                </a:ext>
              </a:extLst>
            </p:cNvPr>
            <p:cNvSpPr txBox="1"/>
            <p:nvPr/>
          </p:nvSpPr>
          <p:spPr>
            <a:xfrm>
              <a:off x="9091540" y="4310292"/>
              <a:ext cx="1429972" cy="1012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rgbClr val="002060"/>
                  </a:solidFill>
                </a:rPr>
                <a:t>Труднощі виникали…</a:t>
              </a:r>
              <a:endParaRPr lang="ru-RU" sz="2000" dirty="0">
                <a:solidFill>
                  <a:srgbClr val="002060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955159" y="611505"/>
            <a:ext cx="10039412" cy="6512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Рефлексія «Загадкові листи»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6996766" y="2215327"/>
            <a:ext cx="4300720" cy="4224341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="" xmlns:a16="http://schemas.microsoft.com/office/drawing/2014/main" id="{3CA92863-B7FF-496A-BA1F-CAC1B6F06959}"/>
              </a:ext>
            </a:extLst>
          </p:cNvPr>
          <p:cNvSpPr/>
          <p:nvPr/>
        </p:nvSpPr>
        <p:spPr>
          <a:xfrm>
            <a:off x="6803571" y="1291997"/>
            <a:ext cx="4493915" cy="923330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Вибери 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лист, який ти хочеш відкрити</a:t>
            </a:r>
          </a:p>
          <a:p>
            <a:pPr algn="ctr"/>
            <a:r>
              <a:rPr lang="uk-UA" sz="1400" i="1" dirty="0">
                <a:solidFill>
                  <a:schemeClr val="accent6">
                    <a:lumMod val="75000"/>
                  </a:schemeClr>
                </a:solidFill>
              </a:rPr>
              <a:t>(щоби відкрити лист, натисніть на нього)</a:t>
            </a:r>
          </a:p>
        </p:txBody>
      </p:sp>
    </p:spTree>
    <p:extLst>
      <p:ext uri="{BB962C8B-B14F-4D97-AF65-F5344CB8AC3E}">
        <p14:creationId xmlns:p14="http://schemas.microsoft.com/office/powerpoint/2010/main" val="360044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95757" y="549546"/>
            <a:ext cx="9491065" cy="7240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1086" y="1750454"/>
            <a:ext cx="5365737" cy="226637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Наш урок залюбки </a:t>
            </a:r>
          </a:p>
          <a:p>
            <a:pPr algn="ctr"/>
            <a:r>
              <a:rPr lang="uk-UA" sz="3200" b="1" dirty="0" smtClean="0"/>
              <a:t>Поведе тебе в світи.</a:t>
            </a:r>
          </a:p>
          <a:p>
            <a:pPr algn="ctr"/>
            <a:r>
              <a:rPr lang="uk-UA" sz="3200" b="1" dirty="0" smtClean="0"/>
              <a:t>І на «як?», «чому?» і «де?»</a:t>
            </a:r>
          </a:p>
          <a:p>
            <a:pPr algn="ctr"/>
            <a:r>
              <a:rPr lang="uk-UA" sz="3200" b="1" dirty="0" smtClean="0"/>
              <a:t>Завжди відповідь знайде.</a:t>
            </a:r>
            <a:endParaRPr lang="ru-RU" sz="32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" t="1878" r="719" b="13240"/>
          <a:stretch/>
        </p:blipFill>
        <p:spPr>
          <a:xfrm>
            <a:off x="1295758" y="1652481"/>
            <a:ext cx="3709897" cy="276711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1556657" y="1322057"/>
            <a:ext cx="9122229" cy="856794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Вправа «Передбачення». Вибери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рослину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в горщику, з якою хочеш провести урок. А я скажу, що тебе очікує на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уроці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5592778" y="4420517"/>
            <a:ext cx="2003625" cy="1294483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chemeClr val="bg1"/>
                </a:solidFill>
              </a:rPr>
              <a:t>Тебе очікує активна робота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1134561" y="4419598"/>
            <a:ext cx="2016146" cy="12954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Виявиш творче мислення</a:t>
            </a:r>
            <a:endParaRPr lang="ru-RU" sz="2400" b="1" dirty="0"/>
          </a:p>
        </p:txBody>
      </p:sp>
      <p:sp>
        <p:nvSpPr>
          <p:cNvPr id="11" name="Заголовок 3"/>
          <p:cNvSpPr txBox="1">
            <a:spLocks/>
          </p:cNvSpPr>
          <p:nvPr/>
        </p:nvSpPr>
        <p:spPr>
          <a:xfrm>
            <a:off x="3235383" y="4419598"/>
            <a:ext cx="2304206" cy="1294483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Твоя працьовитість радує.</a:t>
            </a:r>
            <a:endParaRPr lang="ru-RU" sz="2400" b="1" dirty="0"/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9699172" y="4502122"/>
            <a:ext cx="1774371" cy="12168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chemeClr val="bg1"/>
                </a:solidFill>
              </a:rPr>
              <a:t>Розв’яжеш всі завдання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7698261" y="4477946"/>
            <a:ext cx="1906502" cy="1265228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Здивуєш своїми знаннями </a:t>
            </a:r>
            <a:endParaRPr lang="ru-RU" sz="2400" b="1" dirty="0"/>
          </a:p>
        </p:txBody>
      </p:sp>
      <p:pic>
        <p:nvPicPr>
          <p:cNvPr id="11266" name="Picture 2" descr="D:\Картинки до тестів\Емоції Рослини в горщиках\potted-plant-whatsap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78" y="2294418"/>
            <a:ext cx="1961649" cy="2090227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1267" name="Picture 3" descr="D:\Картинки до тестів\Емоції Рослини в горщиках\Рисунок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886" y="2261761"/>
            <a:ext cx="2067200" cy="212305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1268" name="Picture 4" descr="D:\Картинки до тестів\Емоції Рослини в горщиках\imag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61" y="2231304"/>
            <a:ext cx="2016146" cy="2143125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cdn.creazilla.com/cliparts/15296/poinsettia-flower-clipart-s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420" y="2312364"/>
            <a:ext cx="1966752" cy="2107234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1274" name="Picture 10" descr="https://cdn.creazilla.com/cliparts/11701/cactus-in-a-pot-clipart-s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165" y="2422080"/>
            <a:ext cx="1099890" cy="1979572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54800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 клас\4 ЯДС\1 Грущинська\3 Людина і природа взимку\№037 Яку форму має Земля\2024-11-29_122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989" y="2849134"/>
            <a:ext cx="8676894" cy="359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5820936"/>
            <a:ext cx="1070517" cy="1037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60-61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36997" y="2442881"/>
            <a:ext cx="1984992" cy="213640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uk-UA" sz="2000" b="1" dirty="0" err="1" smtClean="0">
                <a:solidFill>
                  <a:schemeClr val="accent6">
                    <a:lumMod val="75000"/>
                  </a:schemeClr>
                </a:solidFill>
              </a:rPr>
              <a:t>Запиши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 свої спостереження за неживою природою у календар спостережень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49089" y="495119"/>
            <a:ext cx="6466112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49087" y="1321530"/>
            <a:ext cx="3122072" cy="52179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49087" y="1888511"/>
            <a:ext cx="3122072" cy="5267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94796" y="1310135"/>
            <a:ext cx="2920405" cy="526797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395732" y="1887186"/>
            <a:ext cx="2919469" cy="5274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9218" name="Picture 2" descr="Набір карток для фенологічних спостережень &quot;Календар природ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851" y="265292"/>
            <a:ext cx="3860570" cy="267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2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881741" y="582240"/>
            <a:ext cx="10375530" cy="6805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835" y="1426288"/>
            <a:ext cx="2604234" cy="3903222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3886012" y="2311125"/>
            <a:ext cx="4366984" cy="888085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Назви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п’ять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листяних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дерев. Як вони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змінилися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взимку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?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663667" y="4523146"/>
            <a:ext cx="4811675" cy="1275618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Сьогодні на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уроці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ознайомимось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з особливостями життя дерев, кущів і трав у зимовий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період. 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81741" y="1317429"/>
            <a:ext cx="7391399" cy="85971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bg1"/>
                </a:solidFill>
              </a:rPr>
              <a:t>Які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зміни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відбуваються</a:t>
            </a:r>
            <a:r>
              <a:rPr lang="ru-RU" sz="2400" b="1" dirty="0">
                <a:solidFill>
                  <a:schemeClr val="bg1"/>
                </a:solidFill>
              </a:rPr>
              <a:t> в </a:t>
            </a:r>
            <a:r>
              <a:rPr lang="ru-RU" sz="2400" b="1" dirty="0" err="1">
                <a:solidFill>
                  <a:schemeClr val="bg1"/>
                </a:solidFill>
              </a:rPr>
              <a:t>неживій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природі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взимку</a:t>
            </a:r>
            <a:r>
              <a:rPr lang="ru-RU" sz="2400" b="1" dirty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 Як вони </a:t>
            </a:r>
            <a:r>
              <a:rPr lang="ru-RU" sz="2400" b="1" dirty="0" err="1">
                <a:solidFill>
                  <a:schemeClr val="bg1"/>
                </a:solidFill>
              </a:rPr>
              <a:t>впливають</a:t>
            </a:r>
            <a:r>
              <a:rPr lang="ru-RU" sz="2400" b="1" dirty="0">
                <a:solidFill>
                  <a:schemeClr val="bg1"/>
                </a:solidFill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</a:rPr>
              <a:t>рослини</a:t>
            </a:r>
            <a:r>
              <a:rPr lang="ru-RU" sz="24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886012" y="3377899"/>
            <a:ext cx="4366984" cy="1038274"/>
          </a:xfrm>
          <a:prstGeom prst="roundRect">
            <a:avLst/>
          </a:pr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 err="1" smtClean="0">
                <a:solidFill>
                  <a:schemeClr val="bg1"/>
                </a:solidFill>
                <a:cs typeface="Arial" pitchFamily="34" charset="0"/>
              </a:rPr>
              <a:t>Які</a:t>
            </a:r>
            <a:r>
              <a:rPr lang="ru-RU" sz="24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cs typeface="Arial" pitchFamily="34" charset="0"/>
              </a:rPr>
              <a:t>хвойні</a:t>
            </a:r>
            <a:r>
              <a:rPr lang="ru-RU" sz="2400" b="1" dirty="0" smtClean="0">
                <a:solidFill>
                  <a:schemeClr val="bg1"/>
                </a:solidFill>
                <a:cs typeface="Arial" pitchFamily="34" charset="0"/>
              </a:rPr>
              <a:t> дерева </a:t>
            </a:r>
            <a:r>
              <a:rPr lang="ru-RU" sz="2400" b="1" dirty="0" err="1" smtClean="0">
                <a:solidFill>
                  <a:schemeClr val="bg1"/>
                </a:solidFill>
                <a:cs typeface="Arial" pitchFamily="34" charset="0"/>
              </a:rPr>
              <a:t>ти</a:t>
            </a:r>
            <a:r>
              <a:rPr lang="ru-RU" sz="24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cs typeface="Arial" pitchFamily="34" charset="0"/>
              </a:rPr>
              <a:t>знаєш</a:t>
            </a:r>
            <a:r>
              <a:rPr lang="ru-RU" sz="2400" b="1" dirty="0" smtClean="0">
                <a:solidFill>
                  <a:schemeClr val="bg1"/>
                </a:solidFill>
                <a:cs typeface="Arial" pitchFamily="34" charset="0"/>
              </a:rPr>
              <a:t>? </a:t>
            </a:r>
            <a:r>
              <a:rPr lang="ru-RU" sz="2400" b="1" dirty="0" err="1" smtClean="0">
                <a:solidFill>
                  <a:schemeClr val="bg1"/>
                </a:solidFill>
                <a:cs typeface="Arial" pitchFamily="34" charset="0"/>
              </a:rPr>
              <a:t>Чи</a:t>
            </a:r>
            <a:r>
              <a:rPr lang="ru-RU" sz="24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cs typeface="Arial" pitchFamily="34" charset="0"/>
              </a:rPr>
              <a:t>змінилися</a:t>
            </a:r>
            <a:r>
              <a:rPr lang="ru-RU" sz="2400" b="1" dirty="0" smtClean="0">
                <a:solidFill>
                  <a:schemeClr val="bg1"/>
                </a:solidFill>
                <a:cs typeface="Arial" pitchFamily="34" charset="0"/>
              </a:rPr>
              <a:t> вони </a:t>
            </a:r>
            <a:r>
              <a:rPr lang="ru-RU" sz="2400" b="1" dirty="0" err="1" smtClean="0">
                <a:solidFill>
                  <a:schemeClr val="bg1"/>
                </a:solidFill>
                <a:cs typeface="Arial" pitchFamily="34" charset="0"/>
              </a:rPr>
              <a:t>взимку</a:t>
            </a:r>
            <a:r>
              <a:rPr lang="ru-RU" sz="24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endParaRPr lang="ru-RU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97E6070-CC84-4608-BF44-943AB3B701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4" y="2261650"/>
            <a:ext cx="1320911" cy="14861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ACA0F515-36CF-4315-BD30-F3A2FD675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24" y="2279657"/>
            <a:ext cx="1320910" cy="1496197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B0CF1CEA-2AE7-437D-A5DC-70394B3BAB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1" y="3829106"/>
            <a:ext cx="1277581" cy="185727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45CA5A96-64A5-4443-B80A-EB853BDBFD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385" b="9024"/>
          <a:stretch/>
        </p:blipFill>
        <p:spPr>
          <a:xfrm>
            <a:off x="2242124" y="3882906"/>
            <a:ext cx="1277581" cy="181844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4863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69596" y="560433"/>
            <a:ext cx="9990290" cy="6507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Слово вчителя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812971" y="1292527"/>
            <a:ext cx="5246914" cy="3083528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Зима для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рослин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–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найнесприятливіша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пора. </a:t>
            </a:r>
          </a:p>
          <a:p>
            <a:pPr algn="ctr"/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Узимку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всі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рослини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перебувають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у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стані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спокою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Тобто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не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ростуть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і не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живляться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, а «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сплять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»,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зронивши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листя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96" y="1292527"/>
            <a:ext cx="4269220" cy="3192385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69595" y="4608199"/>
            <a:ext cx="9990289" cy="1042928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Якби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цього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не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відбувалося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, то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сніг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налипаючи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на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листя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, сильно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ламав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би і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пошкоджував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рослини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Однак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життя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триває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26267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75657" y="542058"/>
            <a:ext cx="9720943" cy="6662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>
                <a:solidFill>
                  <a:schemeClr val="bg1"/>
                </a:solidFill>
              </a:rPr>
              <a:t>Довідничок</a:t>
            </a:r>
            <a:r>
              <a:rPr lang="uk-UA" sz="4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75657" y="1269788"/>
            <a:ext cx="5627914" cy="12121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В сплячому царстві лісу, на перший погляд, дерева без листя дуже схожі одне на одне.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485" y="1303726"/>
            <a:ext cx="3881591" cy="273436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175654" y="2536370"/>
            <a:ext cx="5627917" cy="762001"/>
          </a:xfrm>
          <a:prstGeom prst="rect">
            <a:avLst/>
          </a:prstGeom>
          <a:solidFill>
            <a:srgbClr val="00B0F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Якщо придивитися, то можна помітити, що на їхніх гілочках є бруньки і плоди.</a:t>
            </a:r>
            <a:endParaRPr lang="ru-RU" sz="2400" b="1" dirty="0"/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71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0_5a9ad_7d5c5ce3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097" y="3477459"/>
            <a:ext cx="1466347" cy="218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0_67794_b3d8d81c_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3449512"/>
            <a:ext cx="2917372" cy="218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1294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485" y="4207793"/>
            <a:ext cx="1847924" cy="150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75657" y="3449512"/>
            <a:ext cx="134680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rgbClr val="0070C0"/>
                </a:solidFill>
                <a:cs typeface="Arial" pitchFamily="34" charset="0"/>
              </a:rPr>
              <a:t>Береза</a:t>
            </a:r>
            <a:endParaRPr lang="ru-RU" sz="2800" b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5600" y="5114028"/>
            <a:ext cx="98135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rgbClr val="0070C0"/>
                </a:solidFill>
                <a:cs typeface="Arial" pitchFamily="34" charset="0"/>
              </a:rPr>
              <a:t>Липа</a:t>
            </a:r>
            <a:endParaRPr lang="ru-RU" sz="2800" b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75048" y="5155068"/>
            <a:ext cx="135075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rgbClr val="0070C0"/>
                </a:solidFill>
                <a:cs typeface="Arial" pitchFamily="34" charset="0"/>
              </a:rPr>
              <a:t>Каштан</a:t>
            </a:r>
            <a:endParaRPr lang="ru-RU" sz="2800" b="1" dirty="0">
              <a:solidFill>
                <a:srgbClr val="0070C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03913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968830" y="1343462"/>
            <a:ext cx="6934199" cy="22488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Кора дерев </a:t>
            </a:r>
            <a:r>
              <a:rPr lang="uk-UA" sz="2400" b="1" dirty="0" smtClean="0"/>
              <a:t>узимку стала </a:t>
            </a:r>
            <a:r>
              <a:rPr lang="uk-UA" sz="2400" b="1" dirty="0" smtClean="0"/>
              <a:t>товстішою – вона ніби тепла куртка, яка захищає від морозів. На </a:t>
            </a:r>
            <a:r>
              <a:rPr lang="uk-UA" sz="2400" b="1" dirty="0"/>
              <a:t>гілках причаїлися бруньки, з яких навесні виростуть зелені пагони. Від морозу їх захищають численні покривні </a:t>
            </a:r>
            <a:r>
              <a:rPr lang="uk-UA" sz="2400" b="1" dirty="0" smtClean="0"/>
              <a:t>темні лусочки</a:t>
            </a:r>
            <a:r>
              <a:rPr lang="uk-UA" sz="2400" b="1" dirty="0"/>
              <a:t>, ніби теплі кофтинки</a:t>
            </a:r>
            <a:r>
              <a:rPr lang="uk-UA" sz="2400" b="1" dirty="0" smtClean="0"/>
              <a:t>.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" r="654"/>
          <a:stretch/>
        </p:blipFill>
        <p:spPr>
          <a:xfrm>
            <a:off x="1054100" y="3662117"/>
            <a:ext cx="3769189" cy="2275734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175657" y="542058"/>
            <a:ext cx="9720943" cy="6662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>
                <a:solidFill>
                  <a:schemeClr val="bg1"/>
                </a:solidFill>
              </a:rPr>
              <a:t>Довідничок</a:t>
            </a:r>
            <a:r>
              <a:rPr lang="uk-UA" sz="4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51504" y="3936436"/>
            <a:ext cx="2951525" cy="147792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Усередині</a:t>
            </a:r>
            <a:r>
              <a:rPr lang="ru-RU" sz="2400" b="1" dirty="0" smtClean="0"/>
              <a:t> </a:t>
            </a:r>
            <a:r>
              <a:rPr lang="ru-RU" sz="2400" b="1" dirty="0" err="1"/>
              <a:t>бруньки</a:t>
            </a:r>
            <a:r>
              <a:rPr lang="ru-RU" sz="2400" b="1" dirty="0"/>
              <a:t> є </a:t>
            </a:r>
            <a:r>
              <a:rPr lang="ru-RU" sz="2400" b="1" dirty="0" err="1"/>
              <a:t>дуже</a:t>
            </a:r>
            <a:r>
              <a:rPr lang="ru-RU" sz="2400" b="1" dirty="0"/>
              <a:t> </a:t>
            </a:r>
            <a:r>
              <a:rPr lang="ru-RU" sz="2400" b="1" dirty="0" err="1"/>
              <a:t>дрібні</a:t>
            </a:r>
            <a:r>
              <a:rPr lang="ru-RU" sz="2400" b="1" dirty="0"/>
              <a:t> </a:t>
            </a:r>
            <a:r>
              <a:rPr lang="ru-RU" sz="2400" b="1" dirty="0" err="1"/>
              <a:t>зелені</a:t>
            </a:r>
            <a:r>
              <a:rPr lang="ru-RU" sz="2400" b="1" dirty="0"/>
              <a:t> листочки. </a:t>
            </a:r>
          </a:p>
        </p:txBody>
      </p:sp>
      <p:pic>
        <p:nvPicPr>
          <p:cNvPr id="7170" name="Picture 2" descr="Кора дерев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343460"/>
            <a:ext cx="3048001" cy="4070902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9513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36171" y="494529"/>
            <a:ext cx="10308772" cy="7373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Як розпізнати </a:t>
            </a:r>
            <a:r>
              <a:rPr lang="uk-UA" sz="3600" b="1" dirty="0" smtClean="0">
                <a:solidFill>
                  <a:schemeClr val="bg1"/>
                </a:solidFill>
              </a:rPr>
              <a:t>дерева </a:t>
            </a:r>
            <a:r>
              <a:rPr lang="uk-UA" sz="3600" b="1" dirty="0">
                <a:solidFill>
                  <a:schemeClr val="bg1"/>
                </a:solidFill>
              </a:rPr>
              <a:t>взимку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36171" y="1265453"/>
            <a:ext cx="3581451" cy="19031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Взимку найлегше впізнати </a:t>
            </a:r>
            <a:r>
              <a:rPr lang="uk-UA" sz="2400" b="1" dirty="0" smtClean="0"/>
              <a:t>березу. Її </a:t>
            </a:r>
            <a:r>
              <a:rPr lang="uk-UA" sz="2400" b="1" dirty="0"/>
              <a:t>біла з чорними плямами кора видна здалеку. </a:t>
            </a:r>
            <a:r>
              <a:rPr lang="uk-UA" sz="2400" b="1" dirty="0" smtClean="0"/>
              <a:t>Висять </a:t>
            </a:r>
            <a:r>
              <a:rPr lang="uk-UA" sz="2400" b="1" dirty="0"/>
              <a:t>сухі сережки. </a:t>
            </a:r>
            <a:endParaRPr lang="ru-RU" sz="24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" b="13615"/>
          <a:stretch/>
        </p:blipFill>
        <p:spPr>
          <a:xfrm>
            <a:off x="963237" y="3310992"/>
            <a:ext cx="3369278" cy="229605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4593628" y="1231920"/>
            <a:ext cx="3548886" cy="19366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Кора </a:t>
            </a:r>
            <a:r>
              <a:rPr lang="uk-UA" sz="2400" b="1" dirty="0" smtClean="0"/>
              <a:t>липи темна</a:t>
            </a:r>
            <a:r>
              <a:rPr lang="uk-UA" sz="2400" b="1" dirty="0"/>
              <a:t>, міцна, у дрібних тріщинках. </a:t>
            </a:r>
          </a:p>
          <a:p>
            <a:pPr algn="ctr"/>
            <a:r>
              <a:rPr lang="uk-UA" sz="2400" b="1" dirty="0"/>
              <a:t>На деяких гілках зберігаються горішки з крильцями.</a:t>
            </a:r>
            <a:endParaRPr lang="ru-RU" sz="24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748" y="3292915"/>
            <a:ext cx="2235368" cy="25264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455" b="37727" l="57727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80" t="15290" r="2539" b="62118"/>
          <a:stretch/>
        </p:blipFill>
        <p:spPr>
          <a:xfrm rot="4075519">
            <a:off x="5303970" y="3526993"/>
            <a:ext cx="741513" cy="4087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455" b="37727" l="57727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80" t="15290" r="2539" b="62118"/>
          <a:stretch/>
        </p:blipFill>
        <p:spPr>
          <a:xfrm rot="4145705">
            <a:off x="5202777" y="4565688"/>
            <a:ext cx="1047398" cy="5774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455" b="37727" l="57727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80" t="15290" r="2539" b="62118"/>
          <a:stretch/>
        </p:blipFill>
        <p:spPr>
          <a:xfrm rot="2774315">
            <a:off x="6557021" y="5092664"/>
            <a:ext cx="1033278" cy="56962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455" b="37727" l="57727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80" t="15290" r="2539" b="62118"/>
          <a:stretch/>
        </p:blipFill>
        <p:spPr>
          <a:xfrm rot="1495020">
            <a:off x="6174476" y="4234853"/>
            <a:ext cx="690786" cy="38081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455" b="37727" l="57727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80" t="15290" r="2539" b="62118"/>
          <a:stretch/>
        </p:blipFill>
        <p:spPr>
          <a:xfrm rot="317939">
            <a:off x="6812104" y="3499852"/>
            <a:ext cx="776212" cy="42791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8218714" y="1259705"/>
            <a:ext cx="3026229" cy="1066307"/>
          </a:xfrm>
          <a:prstGeom prst="rect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На клені тріпочуться від вітру крилатки.</a:t>
            </a:r>
            <a:endParaRPr lang="ru-RU" sz="2400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72" b="7469"/>
          <a:stretch/>
        </p:blipFill>
        <p:spPr>
          <a:xfrm>
            <a:off x="8603829" y="2862943"/>
            <a:ext cx="2468852" cy="30270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56" b="42637" l="9831" r="48475">
                        <a14:foregroundMark x1="25198" y1="17808" x2="17627" y2="27911"/>
                        <a14:foregroundMark x1="17853" y1="26541" x2="10508" y2="42295"/>
                        <a14:foregroundMark x1="14124" y1="24144" x2="11186" y2="16781"/>
                        <a14:foregroundMark x1="31638" y1="10788" x2="33559" y2="12158"/>
                        <a14:foregroundMark x1="33785" y1="12842" x2="35141" y2="15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37" r="51363" b="57105"/>
          <a:stretch/>
        </p:blipFill>
        <p:spPr>
          <a:xfrm rot="5035627">
            <a:off x="8657386" y="5246311"/>
            <a:ext cx="692493" cy="4571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56" b="42637" l="9831" r="48475">
                        <a14:foregroundMark x1="25198" y1="17808" x2="17627" y2="27911"/>
                        <a14:foregroundMark x1="17853" y1="26541" x2="10508" y2="42295"/>
                        <a14:foregroundMark x1="14124" y1="24144" x2="11186" y2="16781"/>
                        <a14:foregroundMark x1="31638" y1="10788" x2="33559" y2="12158"/>
                        <a14:foregroundMark x1="33785" y1="12842" x2="35141" y2="15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37" r="51363" b="57105"/>
          <a:stretch/>
        </p:blipFill>
        <p:spPr>
          <a:xfrm rot="5035627">
            <a:off x="10198621" y="4696054"/>
            <a:ext cx="692493" cy="45711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56" b="42637" l="9831" r="48475">
                        <a14:foregroundMark x1="25198" y1="17808" x2="17627" y2="27911"/>
                        <a14:foregroundMark x1="17853" y1="26541" x2="10508" y2="42295"/>
                        <a14:foregroundMark x1="14124" y1="24144" x2="11186" y2="16781"/>
                        <a14:foregroundMark x1="31638" y1="10788" x2="33559" y2="12158"/>
                        <a14:foregroundMark x1="33785" y1="12842" x2="35141" y2="15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37" r="51363" b="57105"/>
          <a:stretch/>
        </p:blipFill>
        <p:spPr>
          <a:xfrm rot="5035627">
            <a:off x="10259401" y="3134343"/>
            <a:ext cx="692493" cy="45711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56" b="42637" l="9831" r="48475">
                        <a14:foregroundMark x1="25198" y1="17808" x2="17627" y2="27911"/>
                        <a14:foregroundMark x1="17853" y1="26541" x2="10508" y2="42295"/>
                        <a14:foregroundMark x1="14124" y1="24144" x2="11186" y2="16781"/>
                        <a14:foregroundMark x1="31638" y1="10788" x2="33559" y2="12158"/>
                        <a14:foregroundMark x1="33785" y1="12842" x2="35141" y2="15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37" r="51363" b="57105"/>
          <a:stretch/>
        </p:blipFill>
        <p:spPr>
          <a:xfrm rot="5035627">
            <a:off x="8857768" y="3650807"/>
            <a:ext cx="692493" cy="45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56584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8412" y="1407163"/>
            <a:ext cx="2817156" cy="176058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Чому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хвойні дерева залишаються зеленими  взимку?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18858" y="1428935"/>
            <a:ext cx="7271658" cy="19451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Хвойні дерева </a:t>
            </a:r>
            <a:r>
              <a:rPr lang="uk-UA" sz="2400" b="1" dirty="0">
                <a:solidFill>
                  <a:schemeClr val="bg1"/>
                </a:solidFill>
              </a:rPr>
              <a:t>скидають свої хвоїнки поступово.</a:t>
            </a:r>
            <a:endParaRPr lang="ru-RU" sz="2400" b="1" dirty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/>
              <a:t>Хвоїнки </a:t>
            </a:r>
            <a:r>
              <a:rPr lang="uk-UA" sz="2400" b="1" dirty="0"/>
              <a:t>ялини і сосни вкриті товстою шкіркою, яка утримує вологу. Хвоїнки випаровують вологи значно менше, ніж широке листя дерев і кущів.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Ось </a:t>
            </a:r>
            <a:r>
              <a:rPr lang="uk-UA" sz="2400" b="1" dirty="0"/>
              <a:t>чому хвойні дерева не засихають взимку.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38411" y="603386"/>
            <a:ext cx="10252103" cy="7464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Хвойні дерева взимку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Сосна та ялина – традиційні святкові дерева в усьому світі. Ось кілька  цікавих дерев цих видів. 🎄✨🎉 🌲🌳 Найтовща ялина у світі – дерево виду  Picea sitchensis – має стовбур завтовшки 5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414" y="3374134"/>
            <a:ext cx="2262867" cy="282576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Я досліджую світ, 2 клас. Дидактичні матеріали за темою &quot;Рослини взимку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" t="3990" r="2232" b="4091"/>
          <a:stretch/>
        </p:blipFill>
        <p:spPr bwMode="auto">
          <a:xfrm>
            <a:off x="5214257" y="3491892"/>
            <a:ext cx="5381093" cy="272954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01618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</TotalTime>
  <Words>629</Words>
  <Application>Microsoft Office PowerPoint</Application>
  <PresentationFormat>Произвольный</PresentationFormat>
  <Paragraphs>115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87</cp:revision>
  <dcterms:created xsi:type="dcterms:W3CDTF">2018-01-05T16:38:53Z</dcterms:created>
  <dcterms:modified xsi:type="dcterms:W3CDTF">2025-01-04T16:32:15Z</dcterms:modified>
</cp:coreProperties>
</file>