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5" r:id="rId3"/>
    <p:sldId id="311" r:id="rId4"/>
    <p:sldId id="312" r:id="rId5"/>
    <p:sldId id="285" r:id="rId6"/>
    <p:sldId id="286" r:id="rId7"/>
    <p:sldId id="314" r:id="rId8"/>
    <p:sldId id="290" r:id="rId9"/>
    <p:sldId id="291" r:id="rId10"/>
    <p:sldId id="313" r:id="rId11"/>
    <p:sldId id="301" r:id="rId12"/>
    <p:sldId id="316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8gdy4wdn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841870"/>
            <a:ext cx="922020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небезпеки загрожують рибам узимку?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15" y="1147328"/>
            <a:ext cx="2942598" cy="2238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7622" y="114732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иття в озері процвітає навіть узимку: як рибам і комахам вдається вижити в  мо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13" y="3230824"/>
            <a:ext cx="5649848" cy="28556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5915" y="534325"/>
            <a:ext cx="9977339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2 клас\4 ЯДС\1 Грущинська\3 Людина і природа взимку\№052 Які небезпеки загрожують рибам узимку\2025-01-11_151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5" b="-52"/>
          <a:stretch/>
        </p:blipFill>
        <p:spPr bwMode="auto">
          <a:xfrm>
            <a:off x="1079964" y="1976761"/>
            <a:ext cx="7445284" cy="16534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079964" y="1265662"/>
            <a:ext cx="7445284" cy="6284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Вибери і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bg1"/>
                </a:solidFill>
                <a:latin typeface="Cambria"/>
                <a:ea typeface="Cambria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правильне твердження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643" y="2660693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33942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225" y="527776"/>
            <a:ext cx="10239718" cy="822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7158" r="18538" b="12378"/>
          <a:stretch/>
        </p:blipFill>
        <p:spPr>
          <a:xfrm>
            <a:off x="1005224" y="1502348"/>
            <a:ext cx="2740605" cy="20231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17" y="1502347"/>
            <a:ext cx="3623588" cy="20231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84599" y="3147351"/>
            <a:ext cx="1149004" cy="5211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Сом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17717" y="3147351"/>
            <a:ext cx="1424109" cy="5211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Щука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53" y="1522870"/>
            <a:ext cx="3151790" cy="19821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7228"/>
          <a:stretch/>
        </p:blipFill>
        <p:spPr>
          <a:xfrm>
            <a:off x="7939527" y="4212773"/>
            <a:ext cx="3305418" cy="20801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934173" y="4052931"/>
            <a:ext cx="1424109" cy="5211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Окунь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93153" y="3322777"/>
            <a:ext cx="1544985" cy="5211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Короп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2899" y="3843911"/>
            <a:ext cx="6284587" cy="521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риби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замерзають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узимку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038" y="5266358"/>
            <a:ext cx="6284587" cy="911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люди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допомогти</a:t>
            </a:r>
            <a:r>
              <a:rPr lang="ru-RU" sz="2400" b="1" dirty="0"/>
              <a:t> </a:t>
            </a:r>
            <a:r>
              <a:rPr lang="ru-RU" sz="2400" b="1" dirty="0" err="1"/>
              <a:t>водним</a:t>
            </a:r>
            <a:r>
              <a:rPr lang="ru-RU" sz="2400" b="1" dirty="0"/>
              <a:t> </a:t>
            </a:r>
            <a:r>
              <a:rPr lang="ru-RU" sz="2400" b="1" dirty="0" err="1"/>
              <a:t>мешканцям</a:t>
            </a:r>
            <a:r>
              <a:rPr lang="ru-RU" sz="2400" b="1" dirty="0"/>
              <a:t> </a:t>
            </a:r>
            <a:r>
              <a:rPr lang="ru-RU" sz="2400" b="1" dirty="0" err="1"/>
              <a:t>пережити</a:t>
            </a:r>
            <a:r>
              <a:rPr lang="ru-RU" sz="2400" b="1" dirty="0"/>
              <a:t> зиму?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8805" y="1422444"/>
            <a:ext cx="2231019" cy="5213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риб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кутник: округлені кути 21">
            <a:extLst>
              <a:ext uri="{FF2B5EF4-FFF2-40B4-BE49-F238E27FC236}">
                <a16:creationId xmlns:a16="http://schemas.microsoft.com/office/drawing/2014/main" xmlns="" id="{58EAC579-E7B1-4B7F-8029-651ED2E5A699}"/>
              </a:ext>
            </a:extLst>
          </p:cNvPr>
          <p:cNvSpPr/>
          <p:nvPr/>
        </p:nvSpPr>
        <p:spPr>
          <a:xfrm>
            <a:off x="775178" y="4449594"/>
            <a:ext cx="6322308" cy="7597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може статись, якщо люди не допоможуть рибам узимку?</a:t>
            </a:r>
          </a:p>
        </p:txBody>
      </p:sp>
    </p:spTree>
    <p:extLst>
      <p:ext uri="{BB962C8B-B14F-4D97-AF65-F5344CB8AC3E}">
        <p14:creationId xmlns:p14="http://schemas.microsoft.com/office/powerpoint/2010/main" val="11221924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574" y="1369857"/>
            <a:ext cx="8048226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одним із висловів звіряток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13401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 </a:t>
            </a:r>
          </a:p>
          <a:p>
            <a:pPr algn="ctr"/>
            <a:r>
              <a:rPr lang="uk-UA" sz="2400" b="1" dirty="0" smtClean="0"/>
              <a:t>(готова) </a:t>
            </a:r>
            <a:r>
              <a:rPr lang="uk-UA" sz="2400" b="1" dirty="0"/>
              <a:t>до </a:t>
            </a:r>
            <a:r>
              <a:rPr lang="uk-UA" sz="2400" b="1" dirty="0" smtClean="0"/>
              <a:t>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2984" y="4263308"/>
            <a:ext cx="2076526" cy="1353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уроці 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7"/>
            <a:ext cx="1974175" cy="13537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впорався</a:t>
            </a:r>
          </a:p>
          <a:p>
            <a:pPr algn="ctr"/>
            <a:r>
              <a:rPr lang="uk-UA" sz="2400" b="1" dirty="0" smtClean="0"/>
              <a:t>(впоралась)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071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220" y="484216"/>
            <a:ext cx="10355494" cy="11050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</a:t>
            </a:r>
            <a:r>
              <a:rPr lang="uk-UA" sz="3600" b="1" dirty="0" smtClean="0">
                <a:solidFill>
                  <a:schemeClr val="bg1"/>
                </a:solidFill>
              </a:rPr>
              <a:t>оби </a:t>
            </a:r>
            <a:r>
              <a:rPr lang="uk-UA" sz="3600" b="1" dirty="0">
                <a:solidFill>
                  <a:schemeClr val="bg1"/>
                </a:solidFill>
              </a:rPr>
              <a:t>відкрити інтерактивне завдання, </a:t>
            </a:r>
            <a:r>
              <a:rPr lang="uk-UA" sz="3600" b="1" dirty="0" smtClean="0">
                <a:solidFill>
                  <a:schemeClr val="bg1"/>
                </a:solidFill>
              </a:rPr>
              <a:t>натисни </a:t>
            </a:r>
            <a:r>
              <a:rPr lang="uk-UA" sz="3600" b="1" dirty="0">
                <a:solidFill>
                  <a:schemeClr val="bg1"/>
                </a:solidFill>
              </a:rPr>
              <a:t>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11220" y="1774369"/>
            <a:ext cx="10355494" cy="4313607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42799" y="1396277"/>
            <a:ext cx="5385010" cy="2337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 уроку! До уроку!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школі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дзвоник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кличе вас!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Поспішіть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місця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зайняти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Час урок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розпочинати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-48" r="634" b="10150"/>
          <a:stretch/>
        </p:blipFill>
        <p:spPr>
          <a:xfrm>
            <a:off x="6401641" y="1396277"/>
            <a:ext cx="4841777" cy="37810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16631" y="494529"/>
            <a:ext cx="10226787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7115"/>
            <a:ext cx="7249886" cy="9006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51282" y="2385357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85357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8404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654543" y="2408404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92394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819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32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5" y="1335022"/>
            <a:ext cx="2396604" cy="35920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172070" y="2238279"/>
            <a:ext cx="4366984" cy="7834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люди </a:t>
            </a:r>
            <a:r>
              <a:rPr lang="ru-RU" sz="2400" b="1" dirty="0" err="1"/>
              <a:t>вирощують</a:t>
            </a:r>
            <a:r>
              <a:rPr lang="ru-RU" sz="2400" b="1" dirty="0"/>
              <a:t> </a:t>
            </a:r>
            <a:r>
              <a:rPr lang="ru-RU" sz="2400" b="1" dirty="0" err="1"/>
              <a:t>кімнатні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?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63947" y="4702473"/>
            <a:ext cx="4341654" cy="12638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дізнаємось, як риби навчилися дружити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із зимою.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72070" y="1317429"/>
            <a:ext cx="4387128" cy="859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овочі</a:t>
            </a:r>
            <a:r>
              <a:rPr lang="ru-RU" sz="2400" b="1" dirty="0"/>
              <a:t> </a:t>
            </a:r>
            <a:r>
              <a:rPr lang="uk-UA" sz="2400" b="1" dirty="0" smtClean="0"/>
              <a:t>можна </a:t>
            </a:r>
            <a:r>
              <a:rPr lang="ru-RU" sz="2400" b="1" dirty="0" err="1" smtClean="0"/>
              <a:t>вирощувати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підвіконні</a:t>
            </a:r>
            <a:r>
              <a:rPr lang="ru-RU" sz="2400" b="1" dirty="0"/>
              <a:t>?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6706" y="4122292"/>
            <a:ext cx="4517759" cy="5331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кімнатні рослини ти знаєш?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30" y="1317429"/>
            <a:ext cx="1363840" cy="125892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32" y="1335022"/>
            <a:ext cx="1545772" cy="9135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Табличка 18"/>
          <p:cNvSpPr/>
          <p:nvPr/>
        </p:nvSpPr>
        <p:spPr>
          <a:xfrm>
            <a:off x="6158035" y="3093818"/>
            <a:ext cx="2276739" cy="487167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Прикрашають</a:t>
            </a:r>
            <a:endParaRPr lang="ru-RU" sz="2400" b="1" dirty="0"/>
          </a:p>
        </p:txBody>
      </p:sp>
      <p:sp>
        <p:nvSpPr>
          <p:cNvPr id="20" name="Табличка 19"/>
          <p:cNvSpPr/>
          <p:nvPr/>
        </p:nvSpPr>
        <p:spPr>
          <a:xfrm>
            <a:off x="6158034" y="3661975"/>
            <a:ext cx="2276739" cy="40617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Лікують</a:t>
            </a:r>
            <a:endParaRPr lang="ru-RU" sz="24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4266706" y="3093820"/>
            <a:ext cx="1841625" cy="974330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Очищують </a:t>
            </a:r>
            <a:r>
              <a:rPr lang="uk-UA" sz="2400" b="1" dirty="0"/>
              <a:t>повітря</a:t>
            </a:r>
            <a:endParaRPr lang="ru-RU" sz="2400" b="1" dirty="0"/>
          </a:p>
        </p:txBody>
      </p:sp>
      <p:pic>
        <p:nvPicPr>
          <p:cNvPr id="23" name="Picture 2" descr="Ð ÐµÐ·ÑÐ»ÑÑÐ°Ñ Ð¿Ð¾ÑÑÐºÑ Ð·Ð¾Ð±ÑÐ°Ð¶ÐµÐ½Ñ Ð·Ð° Ð·Ð°Ð¿Ð¸ÑÐ¾Ð¼ &quot;Ð²Ð°Ð·Ð¾Ð½ Ð½Ð° Ð¾ÐºÐ½Ðµ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0235" r="417" b="2907"/>
          <a:stretch/>
        </p:blipFill>
        <p:spPr bwMode="auto">
          <a:xfrm>
            <a:off x="1224870" y="2689747"/>
            <a:ext cx="2808000" cy="176400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ÐÐ°ÑÑÐ¸Ð½ÐºÐ¸ Ð¿Ð¾ Ð·Ð°Ð¿ÑÐ¾ÑÑ Ð°Ð»Ð¾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704" r="8022" b="4971"/>
          <a:stretch/>
        </p:blipFill>
        <p:spPr bwMode="auto">
          <a:xfrm>
            <a:off x="634929" y="4543977"/>
            <a:ext cx="1133319" cy="186882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837976" y="4655405"/>
            <a:ext cx="4389787" cy="129658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Якою</a:t>
            </a:r>
            <a:r>
              <a:rPr lang="ru-RU" sz="2400" b="1" dirty="0"/>
              <a:t> </a:t>
            </a:r>
            <a:r>
              <a:rPr lang="ru-RU" sz="2400" b="1" dirty="0" err="1"/>
              <a:t>буває</a:t>
            </a:r>
            <a:r>
              <a:rPr lang="ru-RU" sz="2400" b="1" dirty="0"/>
              <a:t> температура </a:t>
            </a:r>
            <a:r>
              <a:rPr lang="ru-RU" sz="2400" b="1" dirty="0" err="1"/>
              <a:t>повітря</a:t>
            </a:r>
            <a:r>
              <a:rPr lang="ru-RU" sz="2400" b="1" dirty="0"/>
              <a:t> </a:t>
            </a:r>
            <a:r>
              <a:rPr lang="ru-RU" sz="2400" b="1" dirty="0" err="1"/>
              <a:t>взимку</a:t>
            </a:r>
            <a:r>
              <a:rPr lang="ru-RU" sz="2400" b="1" dirty="0" smtClean="0"/>
              <a:t>? 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перебуває</a:t>
            </a:r>
            <a:r>
              <a:rPr lang="ru-RU" sz="2400" b="1" dirty="0" smtClean="0"/>
              <a:t> вода?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02536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7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405" y="527776"/>
            <a:ext cx="9873052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-1" r="18118" b="-823"/>
          <a:stretch/>
        </p:blipFill>
        <p:spPr>
          <a:xfrm>
            <a:off x="1589313" y="4191947"/>
            <a:ext cx="1546052" cy="192582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328487" y="1319650"/>
            <a:ext cx="2773061" cy="4857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Відгадай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загадку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2404" y="1885942"/>
            <a:ext cx="3099913" cy="16869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Живе</a:t>
            </a:r>
            <a:r>
              <a:rPr lang="ru-RU" sz="2400" b="1" dirty="0"/>
              <a:t> вона у </a:t>
            </a:r>
            <a:r>
              <a:rPr lang="ru-RU" sz="2400" b="1" dirty="0" err="1"/>
              <a:t>воді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 </a:t>
            </a:r>
            <a:r>
              <a:rPr lang="ru-RU" sz="2400" b="1" dirty="0"/>
              <a:t>ходить по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плаває</a:t>
            </a:r>
            <a:r>
              <a:rPr lang="ru-RU" sz="2400" b="1" dirty="0" smtClean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містком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і </a:t>
            </a:r>
            <a:r>
              <a:rPr lang="ru-RU" sz="2400" b="1" dirty="0" err="1"/>
              <a:t>виляє</a:t>
            </a:r>
            <a:r>
              <a:rPr lang="ru-RU" sz="2400" b="1" dirty="0"/>
              <a:t> хвостиком.</a:t>
            </a:r>
          </a:p>
        </p:txBody>
      </p:sp>
      <p:pic>
        <p:nvPicPr>
          <p:cNvPr id="1026" name="Picture 2" descr="Хто під кригою живе?🐟Розповідь про життя мешканців водойм взимку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0" b="13587"/>
          <a:stretch/>
        </p:blipFill>
        <p:spPr bwMode="auto">
          <a:xfrm>
            <a:off x="3852576" y="3748295"/>
            <a:ext cx="4307813" cy="23694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541243" y="2601685"/>
            <a:ext cx="2930483" cy="918562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5000"/>
            <a:r>
              <a:rPr lang="ru-RU" sz="2400" b="1" dirty="0" smtClean="0"/>
              <a:t>У </a:t>
            </a:r>
            <a:r>
              <a:rPr lang="ru-RU" sz="2400" b="1" dirty="0"/>
              <a:t>них </a:t>
            </a:r>
            <a:r>
              <a:rPr lang="ru-RU" sz="2400" b="1" dirty="0" err="1"/>
              <a:t>знижуються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життєві</a:t>
            </a:r>
            <a:r>
              <a:rPr lang="ru-RU" sz="2400" b="1" dirty="0"/>
              <a:t> </a:t>
            </a:r>
            <a:r>
              <a:rPr lang="ru-RU" sz="2400" b="1" dirty="0" err="1" smtClean="0"/>
              <a:t>процеси</a:t>
            </a:r>
            <a:endParaRPr lang="ru-RU" sz="2400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358" y="2620242"/>
            <a:ext cx="3563959" cy="157170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5000"/>
            <a:r>
              <a:rPr lang="ru-RU" sz="2400" b="1" dirty="0" err="1" smtClean="0"/>
              <a:t>Більшість</a:t>
            </a:r>
            <a:r>
              <a:rPr lang="ru-RU" sz="2400" b="1" dirty="0" smtClean="0"/>
              <a:t> </a:t>
            </a:r>
            <a:r>
              <a:rPr lang="ru-RU" sz="2400" b="1" dirty="0" err="1"/>
              <a:t>риб</a:t>
            </a:r>
            <a:r>
              <a:rPr lang="ru-RU" sz="2400" b="1" dirty="0"/>
              <a:t> </a:t>
            </a:r>
            <a:r>
              <a:rPr lang="ru-RU" sz="2400" b="1" dirty="0" err="1"/>
              <a:t>перестає</a:t>
            </a:r>
            <a:r>
              <a:rPr lang="ru-RU" sz="2400" b="1" dirty="0"/>
              <a:t> </a:t>
            </a:r>
            <a:r>
              <a:rPr lang="ru-RU" sz="2400" b="1" dirty="0" err="1"/>
              <a:t>харчуватися</a:t>
            </a:r>
            <a:r>
              <a:rPr lang="ru-RU" sz="2400" b="1" dirty="0"/>
              <a:t> та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smtClean="0"/>
              <a:t>за </a:t>
            </a:r>
            <a:r>
              <a:rPr lang="ru-RU" sz="2400" b="1" dirty="0" err="1" smtClean="0"/>
              <a:t>рахунок</a:t>
            </a:r>
            <a:r>
              <a:rPr lang="ru-RU" sz="2400" b="1" dirty="0"/>
              <a:t> </a:t>
            </a:r>
            <a:r>
              <a:rPr lang="ru-RU" sz="2400" b="1" dirty="0" err="1"/>
              <a:t>накопиченого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 жиру. </a:t>
            </a:r>
            <a:endParaRPr lang="ru-RU" sz="2400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93972" y="2572536"/>
            <a:ext cx="3844883" cy="1567543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5000"/>
            <a:r>
              <a:rPr lang="ru-RU" sz="2400" b="1" dirty="0" smtClean="0"/>
              <a:t>Вони </a:t>
            </a:r>
            <a:r>
              <a:rPr lang="ru-RU" sz="2400" b="1" dirty="0" err="1"/>
              <a:t>спускаються</a:t>
            </a:r>
            <a:r>
              <a:rPr lang="ru-RU" sz="2400" b="1" dirty="0"/>
              <a:t> </a:t>
            </a:r>
            <a:r>
              <a:rPr lang="ru-RU" sz="2400" b="1" dirty="0" err="1"/>
              <a:t>ближче</a:t>
            </a:r>
            <a:r>
              <a:rPr lang="ru-RU" sz="2400" b="1" dirty="0"/>
              <a:t> до дна. Температура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льодом</a:t>
            </a:r>
            <a:r>
              <a:rPr lang="ru-RU" sz="2400" b="1" dirty="0"/>
              <a:t> </a:t>
            </a:r>
            <a:r>
              <a:rPr lang="ru-RU" sz="2400" b="1" dirty="0" err="1"/>
              <a:t>зберігається</a:t>
            </a:r>
            <a:r>
              <a:rPr lang="ru-RU" sz="2400" b="1" dirty="0"/>
              <a:t> не </a:t>
            </a:r>
            <a:r>
              <a:rPr lang="ru-RU" sz="2400" b="1" dirty="0" err="1"/>
              <a:t>нижче</a:t>
            </a:r>
            <a:r>
              <a:rPr lang="ru-RU" sz="2400" b="1" dirty="0"/>
              <a:t> +4 </a:t>
            </a:r>
            <a:r>
              <a:rPr lang="ru-RU" sz="2400" b="1" dirty="0" err="1"/>
              <a:t>градусів</a:t>
            </a:r>
            <a:r>
              <a:rPr lang="ru-RU" sz="2400" b="1" dirty="0"/>
              <a:t>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894349" y="2071793"/>
            <a:ext cx="293089" cy="500743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450337" y="2053528"/>
            <a:ext cx="264680" cy="500743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525000" y="2024377"/>
            <a:ext cx="309975" cy="51930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0278" y="1311478"/>
            <a:ext cx="7894322" cy="710454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5000"/>
            <a:r>
              <a:rPr lang="ru-RU" sz="2800" b="1" dirty="0"/>
              <a:t>Зимовий </a:t>
            </a:r>
            <a:r>
              <a:rPr lang="ru-RU" sz="2800" b="1" dirty="0" err="1"/>
              <a:t>період</a:t>
            </a:r>
            <a:r>
              <a:rPr lang="ru-RU" sz="2800" b="1" dirty="0"/>
              <a:t> </a:t>
            </a:r>
            <a:r>
              <a:rPr lang="ru-RU" sz="2800" b="1" dirty="0" err="1"/>
              <a:t>риби</a:t>
            </a:r>
            <a:r>
              <a:rPr lang="ru-RU" sz="2800" b="1" dirty="0"/>
              <a:t> </a:t>
            </a:r>
            <a:r>
              <a:rPr lang="ru-RU" sz="2800" b="1" dirty="0" err="1"/>
              <a:t>переносять</a:t>
            </a:r>
            <a:r>
              <a:rPr lang="ru-RU" sz="2800" b="1" dirty="0"/>
              <a:t> </a:t>
            </a:r>
            <a:r>
              <a:rPr lang="ru-RU" sz="2800" b="1" dirty="0" err="1" smtClean="0"/>
              <a:t>по-різному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07164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  <p:bldP spid="2" grpId="0" animBg="1"/>
      <p:bldP spid="15" grpId="0" animBg="1"/>
      <p:bldP spid="16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8538" y="494529"/>
            <a:ext cx="10103748" cy="811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інформацію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08537" y="1482122"/>
            <a:ext cx="5640606" cy="39297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Виявляється, якою б низькою не була температура повітря, а температура води однак дещо вища за 0 градусів. Завдяки кризі вода в річках і великих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водоймах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зберігає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тепло 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промерзає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Тому у воді водним мешканцям тепліше, ніж було б на суходолі. Не дивно, що багато тварин, наприклад, жаби на зиму перебираються у водойми.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1482122"/>
            <a:ext cx="3211286" cy="201954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Ця дивовижна Часничниця (Землянка)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14" y="3631096"/>
            <a:ext cx="2764971" cy="230414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8538" y="494529"/>
            <a:ext cx="10103748" cy="811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зимують  </a:t>
            </a:r>
            <a:r>
              <a:rPr lang="uk-UA" sz="4000" b="1" dirty="0" smtClean="0">
                <a:solidFill>
                  <a:schemeClr val="bg1"/>
                </a:solidFill>
              </a:rPr>
              <a:t>риби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08539" y="1427452"/>
            <a:ext cx="5237832" cy="22646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Коропи</a:t>
            </a:r>
            <a:r>
              <a:rPr lang="ru-RU" sz="2400" b="1" dirty="0"/>
              <a:t> і </a:t>
            </a:r>
            <a:r>
              <a:rPr lang="uk-UA" sz="2400" b="1" dirty="0"/>
              <a:t>соми  покриваються товстим шаром слизу. Притиснувшись один до одного, вони </a:t>
            </a:r>
            <a:r>
              <a:rPr lang="uk-UA" sz="2400" b="1" dirty="0" smtClean="0"/>
              <a:t>скупчуються </a:t>
            </a:r>
            <a:r>
              <a:rPr lang="uk-UA" sz="2400" b="1" dirty="0"/>
              <a:t>в зимувальних ямах групами одного виду та майже всю зиму не рухаються.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257" y="5159489"/>
            <a:ext cx="4019901" cy="106741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Лини впадають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сплячку, зарившись в мул.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943" y="3746120"/>
            <a:ext cx="3199538" cy="136822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455330" y="3763888"/>
            <a:ext cx="3143324" cy="20378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Карасю не </a:t>
            </a:r>
            <a:r>
              <a:rPr lang="ru-RU" sz="2400" b="1" dirty="0" err="1"/>
              <a:t>страшне</a:t>
            </a:r>
            <a:r>
              <a:rPr lang="ru-RU" sz="2400" b="1" dirty="0"/>
              <a:t>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промерзання</a:t>
            </a:r>
            <a:r>
              <a:rPr lang="ru-RU" sz="2400" b="1" dirty="0"/>
              <a:t> води до самого дна, </a:t>
            </a:r>
            <a:r>
              <a:rPr lang="ru-RU" sz="2400" b="1" dirty="0" err="1"/>
              <a:t>навесні</a:t>
            </a:r>
            <a:r>
              <a:rPr lang="ru-RU" sz="2400" b="1" dirty="0"/>
              <a:t> </a:t>
            </a:r>
            <a:r>
              <a:rPr lang="ru-RU" sz="2400" b="1" dirty="0" err="1"/>
              <a:t>лід</a:t>
            </a:r>
            <a:r>
              <a:rPr lang="ru-RU" sz="2400" b="1" dirty="0"/>
              <a:t> </a:t>
            </a:r>
            <a:r>
              <a:rPr lang="ru-RU" sz="2400" b="1" dirty="0" err="1"/>
              <a:t>відтане</a:t>
            </a:r>
            <a:r>
              <a:rPr lang="ru-RU" sz="2400" b="1" dirty="0"/>
              <a:t> й </a:t>
            </a:r>
            <a:r>
              <a:rPr lang="ru-RU" sz="2400" b="1" dirty="0" err="1"/>
              <a:t>риба</a:t>
            </a:r>
            <a:r>
              <a:rPr lang="ru-RU" sz="2400" b="1" dirty="0"/>
              <a:t>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err="1"/>
              <a:t>далі</a:t>
            </a:r>
            <a:r>
              <a:rPr lang="ru-RU" sz="2400" b="1" dirty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54" y="3692148"/>
            <a:ext cx="3613632" cy="200104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Хмельницький рибоохоронний патруль - 🐠🐠🐠Як зимують риби❓🐟🐟🐟 ❄️З  настанням зими у водоймищах відбуваються великі зміни, які впливають на  поведінку підводних мешканців. Знижується температура води. Поступово  зменшується світлий період доб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4" y="1377909"/>
            <a:ext cx="4190688" cy="220349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339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94529"/>
            <a:ext cx="10189027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загрожує рибам взимку?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0731" y="1300454"/>
            <a:ext cx="5552211" cy="13665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Лід вкриває поверхню водойми і не пропускає повітря, і життю риб загрожує – задуха.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1486" y="3372293"/>
            <a:ext cx="6008914" cy="24515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Рибам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зимою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кригою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перебувати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важко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гнити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водорості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наслідок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щораз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менше,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важко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дихати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Тому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водоймах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пробивають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ополонки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через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чисте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надходить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9" y="1300454"/>
            <a:ext cx="3475264" cy="26064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46624" y="2731665"/>
            <a:ext cx="3605090" cy="5317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інформацію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Боротьба із задухою риби в зимовий період | Головне управління  Держпродспоживслужби в Дніпропетровській обла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4050258"/>
            <a:ext cx="3671207" cy="189782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363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510" y="494529"/>
            <a:ext cx="10218890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допомогти рибам взимку?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4539" y="1273786"/>
            <a:ext cx="3165174" cy="31240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Щоб врятувати риб від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задухи,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люди прорубують ополонки і вставляють сніпки соломи або очерету, щоб по стеблах проходив у воду кисень.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84" y="1317329"/>
            <a:ext cx="7053715" cy="47024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661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509</Words>
  <Application>Microsoft Office PowerPoint</Application>
  <PresentationFormat>Произвольный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2025-01-16T17:04:24Z</dcterms:modified>
</cp:coreProperties>
</file>