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18" r:id="rId3"/>
    <p:sldId id="314" r:id="rId4"/>
    <p:sldId id="315" r:id="rId5"/>
    <p:sldId id="285" r:id="rId6"/>
    <p:sldId id="291" r:id="rId7"/>
    <p:sldId id="288" r:id="rId8"/>
    <p:sldId id="292" r:id="rId9"/>
    <p:sldId id="320" r:id="rId10"/>
    <p:sldId id="294" r:id="rId11"/>
    <p:sldId id="296" r:id="rId12"/>
    <p:sldId id="298" r:id="rId13"/>
    <p:sldId id="307" r:id="rId14"/>
    <p:sldId id="309" r:id="rId15"/>
    <p:sldId id="311" r:id="rId16"/>
    <p:sldId id="316" r:id="rId17"/>
    <p:sldId id="319" r:id="rId18"/>
    <p:sldId id="31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18.jp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1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5.jp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71600" y="1147328"/>
            <a:ext cx="3243943" cy="214526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71600" y="3830991"/>
            <a:ext cx="9154885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У чому полягають особливості зимового життя птахів? </a:t>
            </a:r>
            <a:endParaRPr lang="ru-RU" sz="48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08" y="1294506"/>
            <a:ext cx="1231922" cy="1850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0" b="90000" l="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30" y="1698170"/>
            <a:ext cx="1514477" cy="1514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6107" y="1147328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взимку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14" y="2249745"/>
            <a:ext cx="2825983" cy="19701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t="8864" r="2500" b="14880"/>
          <a:stretch/>
        </p:blipFill>
        <p:spPr>
          <a:xfrm>
            <a:off x="7846723" y="2249745"/>
            <a:ext cx="3213162" cy="19744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49745"/>
            <a:ext cx="2626821" cy="19701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846723" y="3861394"/>
            <a:ext cx="1321064" cy="3956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Стрижі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3864" y="3828502"/>
            <a:ext cx="1697357" cy="43871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Ластівки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69029" y="3806964"/>
            <a:ext cx="1506468" cy="43871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Солов’ї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3885" y="1235841"/>
            <a:ext cx="9995999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Перелітні</a:t>
            </a:r>
            <a:r>
              <a:rPr lang="ru-RU" sz="2800" b="1" dirty="0">
                <a:solidFill>
                  <a:srgbClr val="FF0000"/>
                </a:solidFill>
              </a:rPr>
              <a:t> пташки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пташки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на зиму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покидають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свій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рідний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край.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58710" y="494528"/>
            <a:ext cx="10001175" cy="729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Перелітні </a:t>
            </a:r>
            <a:r>
              <a:rPr lang="uk-UA" sz="4000" b="1" dirty="0">
                <a:solidFill>
                  <a:schemeClr val="bg1"/>
                </a:solidFill>
              </a:rPr>
              <a:t>пташки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" b="6457"/>
          <a:stretch/>
        </p:blipFill>
        <p:spPr>
          <a:xfrm>
            <a:off x="6256898" y="4275479"/>
            <a:ext cx="2743784" cy="21135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0" r="16701"/>
          <a:stretch/>
        </p:blipFill>
        <p:spPr>
          <a:xfrm>
            <a:off x="3518743" y="4275479"/>
            <a:ext cx="1980000" cy="21135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784944" y="5732960"/>
            <a:ext cx="1920439" cy="57367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Перепілки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07255" y="5758542"/>
            <a:ext cx="1567182" cy="52251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Дрозди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565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0" y="1383586"/>
            <a:ext cx="2812769" cy="18751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2" y="1383586"/>
            <a:ext cx="2678080" cy="18751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71" y="1383586"/>
            <a:ext cx="2579914" cy="18369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35078" y="3410492"/>
            <a:ext cx="1775421" cy="573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Лебеді 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01196" y="3399606"/>
            <a:ext cx="2149800" cy="573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Дикі качки 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79687" y="3356062"/>
            <a:ext cx="2147457" cy="573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Дикі гуси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58710" y="494528"/>
            <a:ext cx="10001175" cy="729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Перелітні водоплавні птахи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0939" y="4060371"/>
            <a:ext cx="9446205" cy="15240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Перелітні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птахи до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осені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починають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жиріти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адже в них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попереду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далекий шлях, 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треба буде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витратити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сил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енергії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0460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2886" y="538662"/>
            <a:ext cx="10624457" cy="6805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Зимуючі</a:t>
            </a:r>
            <a:r>
              <a:rPr lang="ru-RU" sz="4000" b="1" dirty="0" smtClean="0"/>
              <a:t> птахи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61373" y="5287558"/>
            <a:ext cx="1824197" cy="5191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Омелюхи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1371" y="3362925"/>
            <a:ext cx="5529943" cy="27562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Омелюхи живляться ягодами </a:t>
            </a:r>
            <a:r>
              <a:rPr lang="uk-UA" sz="2400" b="1" dirty="0" err="1"/>
              <a:t>горобини</a:t>
            </a:r>
            <a:r>
              <a:rPr lang="uk-UA" sz="2400" b="1" dirty="0"/>
              <a:t>, калини, барбарису, глоду. Омелюх з’їдає більше ягід, ніж важить сам. Зате він приносить користь. Насіння не перетравлюється у шлунку омелюха і пташка «розсіває» його по садах і лісах.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4658" y="1352546"/>
            <a:ext cx="3407227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Птахи,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прилітають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наш край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зимувати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- 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називають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зимуючими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1" t="7045" r="1707" b="17183"/>
          <a:stretch/>
        </p:blipFill>
        <p:spPr>
          <a:xfrm>
            <a:off x="8985320" y="3362925"/>
            <a:ext cx="2438399" cy="188862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кутник: округлені кути 7">
            <a:extLst>
              <a:ext uri="{FF2B5EF4-FFF2-40B4-BE49-F238E27FC236}">
                <a16:creationId xmlns:a16="http://schemas.microsoft.com/office/drawing/2014/main" xmlns="" id="{8B3EF929-F316-4CFC-88BB-7E594392F1E6}"/>
              </a:ext>
            </a:extLst>
          </p:cNvPr>
          <p:cNvSpPr/>
          <p:nvPr/>
        </p:nvSpPr>
        <p:spPr>
          <a:xfrm>
            <a:off x="4376058" y="1352546"/>
            <a:ext cx="7021286" cy="19240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>
                <a:solidFill>
                  <a:schemeClr val="bg1"/>
                </a:solidFill>
              </a:rPr>
              <a:t>Снігурі – червоногруді пташки з чорною шапочкою на голові. Вони прилітають до нас з далекої півночі. Взимку їдять різні ягоди, насіння бур’янів. Коротким і товстим дзьобом вилущують насіння </a:t>
            </a:r>
            <a:r>
              <a:rPr lang="uk-UA" sz="2400" b="1" dirty="0" err="1">
                <a:solidFill>
                  <a:schemeClr val="bg1"/>
                </a:solidFill>
              </a:rPr>
              <a:t>ясена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 err="1">
                <a:solidFill>
                  <a:schemeClr val="bg1"/>
                </a:solidFill>
              </a:rPr>
              <a:t>горобини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540490" y="5269372"/>
            <a:ext cx="1541167" cy="4052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Снігур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2" t="9731" r="2203" b="2940"/>
          <a:stretch/>
        </p:blipFill>
        <p:spPr>
          <a:xfrm>
            <a:off x="6203627" y="3362925"/>
            <a:ext cx="2743434" cy="19166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2392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8388" y="637539"/>
            <a:ext cx="10181241" cy="81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Запам’ятай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59430" y="1540768"/>
            <a:ext cx="7717970" cy="98471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Найбільший ворог птахів узимку 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голод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а </a:t>
            </a:r>
            <a:r>
              <a:rPr lang="ru-RU" sz="2800" b="1" dirty="0">
                <a:solidFill>
                  <a:srgbClr val="0070C0"/>
                </a:solidFill>
              </a:rPr>
              <a:t>не холод, адже вони вкриті теплим пір’ям.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16285" y="2602049"/>
            <a:ext cx="5943602" cy="34518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сильних</a:t>
            </a:r>
            <a:r>
              <a:rPr lang="ru-RU" sz="2400" b="1" dirty="0"/>
              <a:t> </a:t>
            </a:r>
            <a:r>
              <a:rPr lang="ru-RU" sz="2400" b="1" dirty="0" err="1"/>
              <a:t>морозів</a:t>
            </a:r>
            <a:r>
              <a:rPr lang="ru-RU" sz="2400" b="1" dirty="0"/>
              <a:t> птахи </a:t>
            </a:r>
            <a:r>
              <a:rPr lang="ru-RU" sz="2400" b="1" dirty="0" err="1"/>
              <a:t>настовбурчують</a:t>
            </a:r>
            <a:r>
              <a:rPr lang="ru-RU" sz="2400" b="1" dirty="0"/>
              <a:t> </a:t>
            </a:r>
            <a:r>
              <a:rPr lang="ru-RU" sz="2400" b="1" dirty="0" err="1"/>
              <a:t>пір’я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краще</a:t>
            </a:r>
            <a:r>
              <a:rPr lang="ru-RU" sz="2400" b="1" dirty="0"/>
              <a:t> </a:t>
            </a:r>
            <a:r>
              <a:rPr lang="ru-RU" sz="2400" b="1" dirty="0" err="1"/>
              <a:t>зігрітися</a:t>
            </a:r>
            <a:r>
              <a:rPr lang="ru-RU" sz="2400" b="1" dirty="0"/>
              <a:t>. Коли </a:t>
            </a:r>
            <a:r>
              <a:rPr lang="ru-RU" sz="2400" b="1" dirty="0" err="1"/>
              <a:t>пір’я</a:t>
            </a:r>
            <a:r>
              <a:rPr lang="ru-RU" sz="2400" b="1" dirty="0"/>
              <a:t> </a:t>
            </a:r>
            <a:r>
              <a:rPr lang="ru-RU" sz="2400" b="1" dirty="0" err="1"/>
              <a:t>настовбурчується</a:t>
            </a:r>
            <a:r>
              <a:rPr lang="ru-RU" sz="2400" b="1" dirty="0"/>
              <a:t>, то </a:t>
            </a:r>
            <a:r>
              <a:rPr lang="ru-RU" sz="2400" b="1" dirty="0" err="1"/>
              <a:t>між</a:t>
            </a:r>
            <a:r>
              <a:rPr lang="ru-RU" sz="2400" b="1" dirty="0"/>
              <a:t> ним </a:t>
            </a:r>
            <a:r>
              <a:rPr lang="ru-RU" sz="2400" b="1" dirty="0" err="1"/>
              <a:t>утворюється</a:t>
            </a:r>
            <a:r>
              <a:rPr lang="ru-RU" sz="2400" b="1" dirty="0"/>
              <a:t> </a:t>
            </a:r>
            <a:r>
              <a:rPr lang="ru-RU" sz="2400" b="1" dirty="0" err="1"/>
              <a:t>більше</a:t>
            </a:r>
            <a:r>
              <a:rPr lang="ru-RU" sz="2400" b="1" dirty="0"/>
              <a:t> </a:t>
            </a:r>
            <a:r>
              <a:rPr lang="ru-RU" sz="2400" b="1" dirty="0" err="1"/>
              <a:t>повітря</a:t>
            </a:r>
            <a:r>
              <a:rPr lang="ru-RU" sz="2400" b="1" dirty="0"/>
              <a:t>. </a:t>
            </a:r>
            <a:r>
              <a:rPr lang="ru-RU" sz="2400" b="1" dirty="0" err="1"/>
              <a:t>Тоді</a:t>
            </a:r>
            <a:r>
              <a:rPr lang="ru-RU" sz="2400" b="1" dirty="0"/>
              <a:t> тепло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тіла</a:t>
            </a:r>
            <a:r>
              <a:rPr lang="ru-RU" sz="2400" b="1" dirty="0"/>
              <a:t> птаха </a:t>
            </a:r>
            <a:r>
              <a:rPr lang="ru-RU" sz="2400" b="1" dirty="0" err="1"/>
              <a:t>затримується</a:t>
            </a:r>
            <a:r>
              <a:rPr lang="ru-RU" sz="2400" b="1" dirty="0"/>
              <a:t> через </a:t>
            </a:r>
            <a:r>
              <a:rPr lang="ru-RU" sz="2400" b="1" dirty="0" err="1"/>
              <a:t>погану</a:t>
            </a:r>
            <a:r>
              <a:rPr lang="ru-RU" sz="2400" b="1" dirty="0"/>
              <a:t> </a:t>
            </a:r>
            <a:r>
              <a:rPr lang="ru-RU" sz="2400" b="1" dirty="0" err="1"/>
              <a:t>теплопровідність</a:t>
            </a:r>
            <a:r>
              <a:rPr lang="ru-RU" sz="2400" b="1" dirty="0"/>
              <a:t> </a:t>
            </a:r>
            <a:r>
              <a:rPr lang="ru-RU" sz="2400" b="1" dirty="0" err="1"/>
              <a:t>повітря</a:t>
            </a:r>
            <a:r>
              <a:rPr lang="ru-RU" sz="2400" b="1" dirty="0"/>
              <a:t>. </a:t>
            </a:r>
            <a:r>
              <a:rPr lang="ru-RU" sz="2400" b="1" dirty="0" err="1"/>
              <a:t>Отже</a:t>
            </a:r>
            <a:r>
              <a:rPr lang="ru-RU" sz="2400" b="1" dirty="0"/>
              <a:t>,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/>
              <a:t>пір’я</a:t>
            </a:r>
            <a:r>
              <a:rPr lang="ru-RU" sz="2400" b="1" dirty="0"/>
              <a:t> птаха </a:t>
            </a:r>
            <a:r>
              <a:rPr lang="ru-RU" sz="2400" b="1" dirty="0" err="1"/>
              <a:t>скуйовдилось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настовбурчилось</a:t>
            </a:r>
            <a:r>
              <a:rPr lang="ru-RU" sz="2400" b="1" dirty="0"/>
              <a:t>, </a:t>
            </a:r>
            <a:r>
              <a:rPr lang="ru-RU" sz="2400" b="1" dirty="0" err="1"/>
              <a:t>це</a:t>
            </a:r>
            <a:r>
              <a:rPr lang="ru-RU" sz="2400" b="1" dirty="0"/>
              <a:t> значить,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змерз</a:t>
            </a:r>
            <a:r>
              <a:rPr lang="ru-RU" sz="2400" b="1" dirty="0"/>
              <a:t> і </a:t>
            </a:r>
            <a:r>
              <a:rPr lang="ru-RU" sz="2400" b="1" dirty="0" err="1"/>
              <a:t>зігрівається</a:t>
            </a:r>
            <a:r>
              <a:rPr lang="ru-RU" sz="2400" b="1" dirty="0"/>
              <a:t> у </a:t>
            </a:r>
            <a:r>
              <a:rPr lang="ru-RU" sz="2400" b="1" dirty="0" err="1"/>
              <a:t>такий</a:t>
            </a:r>
            <a:r>
              <a:rPr lang="ru-RU" sz="2400" b="1" dirty="0"/>
              <a:t> </a:t>
            </a:r>
            <a:r>
              <a:rPr lang="ru-RU" sz="2400" b="1" dirty="0" err="1"/>
              <a:t>спосіб</a:t>
            </a:r>
            <a:r>
              <a:rPr lang="ru-RU" sz="24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58" r="16395"/>
          <a:stretch/>
        </p:blipFill>
        <p:spPr>
          <a:xfrm>
            <a:off x="1139903" y="2719724"/>
            <a:ext cx="3747783" cy="32165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357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106" y="489858"/>
            <a:ext cx="10119503" cy="8277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Обери</a:t>
            </a:r>
            <a:r>
              <a:rPr lang="uk-UA" sz="4000" b="1" dirty="0">
                <a:solidFill>
                  <a:schemeClr val="bg1"/>
                </a:solidFill>
              </a:rPr>
              <a:t> гостей годівнички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6" y="1497316"/>
            <a:ext cx="2703550" cy="20276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83" y="3426861"/>
            <a:ext cx="2154770" cy="29251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r="-932" b="17183"/>
          <a:stretch/>
        </p:blipFill>
        <p:spPr>
          <a:xfrm>
            <a:off x="8252266" y="1542164"/>
            <a:ext cx="2891344" cy="17364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t="2313" r="20449"/>
          <a:stretch/>
        </p:blipFill>
        <p:spPr>
          <a:xfrm>
            <a:off x="1036379" y="3753432"/>
            <a:ext cx="2643117" cy="20985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00" y="1542164"/>
            <a:ext cx="3965627" cy="39656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002972" y="3037505"/>
            <a:ext cx="1676524" cy="4874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Ластівка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5509" y="5516864"/>
            <a:ext cx="1406387" cy="4874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Синиця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46927" y="2813346"/>
            <a:ext cx="1406387" cy="4874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Снігур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21196" y="5584235"/>
            <a:ext cx="1406387" cy="4874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Зозуля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944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379029" y="1499552"/>
            <a:ext cx="4996543" cy="44304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1743" y="1534886"/>
            <a:ext cx="5290457" cy="4430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68829" y="581615"/>
            <a:ext cx="10232571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Обери</a:t>
            </a:r>
            <a:r>
              <a:rPr lang="uk-UA" sz="4000" b="1" dirty="0">
                <a:solidFill>
                  <a:schemeClr val="bg1"/>
                </a:solidFill>
              </a:rPr>
              <a:t> зайве. Поясни свій вибір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r="-932" b="17183"/>
          <a:stretch/>
        </p:blipFill>
        <p:spPr>
          <a:xfrm>
            <a:off x="1226898" y="3618962"/>
            <a:ext cx="2633241" cy="15814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22" y="2258708"/>
            <a:ext cx="1996376" cy="27101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0" y="1764409"/>
            <a:ext cx="2519649" cy="16797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4" t="7501" r="8947" b="3525"/>
          <a:stretch/>
        </p:blipFill>
        <p:spPr>
          <a:xfrm>
            <a:off x="9221399" y="1773058"/>
            <a:ext cx="1729629" cy="18449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 t="10463" r="6598" b="17361"/>
          <a:stretch/>
        </p:blipFill>
        <p:spPr>
          <a:xfrm>
            <a:off x="9221400" y="3714795"/>
            <a:ext cx="1980000" cy="126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r="16614"/>
          <a:stretch/>
        </p:blipFill>
        <p:spPr>
          <a:xfrm>
            <a:off x="6678318" y="2258708"/>
            <a:ext cx="2379796" cy="25506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031401" y="3433313"/>
            <a:ext cx="2828738" cy="22190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30049" y="2103560"/>
            <a:ext cx="2604267" cy="30097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113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 клас\4 ЯДС\1 Грущинська\3 Людина і природа взимку\№053 У чому полягають особливості зимового життя птахів\2025-01-11_153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33805" r="1234" b="1152"/>
          <a:stretch/>
        </p:blipFill>
        <p:spPr bwMode="auto">
          <a:xfrm>
            <a:off x="696931" y="3997798"/>
            <a:ext cx="5492174" cy="152789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2 клас\4 ЯДС\1 Грущинська\3 Людина і природа взимку\№053 У чому полягають особливості зимового життя птахів\2025-01-11_1529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16244" r="7061" b="1055"/>
          <a:stretch/>
        </p:blipFill>
        <p:spPr bwMode="auto">
          <a:xfrm>
            <a:off x="6281480" y="1298316"/>
            <a:ext cx="5047046" cy="424121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68829" y="534325"/>
            <a:ext cx="10172606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04688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5-6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65175" y="1320091"/>
            <a:ext cx="5423929" cy="10529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Роздивись зображення різних видів синиць. Упізнай і обведи тих (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або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ту), яких тобі довелося бачити в природі.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9261" y="5006237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a typeface="Cambria"/>
              </a:rPr>
              <a:t>З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6931" y="2721430"/>
            <a:ext cx="5492173" cy="10668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Роздивися зображення птахів і встанови, хто з них належить до осілих (О), а хто – до зимуючих (З).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літери в кружечках.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8205" y="4998532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a typeface="Cambria"/>
              </a:rPr>
              <a:t>О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40638" y="5009187"/>
            <a:ext cx="461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a typeface="Cambria"/>
              </a:rPr>
              <a:t>О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06008" y="4995351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a typeface="Cambria"/>
              </a:rPr>
              <a:t>З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6488309" y="2808130"/>
            <a:ext cx="1948120" cy="446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9451" y="5608961"/>
            <a:ext cx="9104360" cy="511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Досліди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/>
              <a:t>птахи </a:t>
            </a:r>
            <a:r>
              <a:rPr lang="ru-RU" sz="2400" b="1" dirty="0" err="1"/>
              <a:t>живуть</a:t>
            </a:r>
            <a:r>
              <a:rPr lang="ru-RU" sz="2400" b="1" dirty="0"/>
              <a:t> </a:t>
            </a:r>
            <a:r>
              <a:rPr lang="ru-RU" sz="2400" b="1" dirty="0" err="1"/>
              <a:t>поблизу</a:t>
            </a:r>
            <a:r>
              <a:rPr lang="ru-RU" sz="2400" b="1" dirty="0"/>
              <a:t> </a:t>
            </a:r>
            <a:r>
              <a:rPr lang="ru-RU" sz="2400" b="1" dirty="0" err="1"/>
              <a:t>твого</a:t>
            </a:r>
            <a:r>
              <a:rPr lang="ru-RU" sz="2400" b="1" dirty="0"/>
              <a:t> </a:t>
            </a:r>
            <a:r>
              <a:rPr lang="ru-RU" sz="2400" b="1" dirty="0" err="1"/>
              <a:t>житла</a:t>
            </a:r>
            <a:r>
              <a:rPr lang="ru-RU" sz="2400" b="1" dirty="0"/>
              <a:t> </a:t>
            </a:r>
            <a:r>
              <a:rPr lang="ru-RU" sz="2400" b="1" dirty="0" err="1" smtClean="0"/>
              <a:t>взимку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152570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7" grpId="0"/>
      <p:bldP spid="18" grpId="0"/>
      <p:bldP spid="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1718" y="494529"/>
            <a:ext cx="10487462" cy="799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Вибери шляпу і дай відповіді на запитання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314A516-FB75-49CA-95E3-442F769D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76" y="1326607"/>
            <a:ext cx="1781088" cy="1235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E4D4094-B189-4FBA-9745-56BFD4340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7" y="4528455"/>
            <a:ext cx="1781088" cy="1235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4EC39F-82A3-4502-85F3-AD5733CC5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1" y="2844983"/>
            <a:ext cx="1845500" cy="1280551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="" xmlns:a16="http://schemas.microsoft.com/office/drawing/2014/main" id="{ED019465-BD69-45B9-B8C1-2C70C95BF8C4}"/>
              </a:ext>
            </a:extLst>
          </p:cNvPr>
          <p:cNvSpPr/>
          <p:nvPr/>
        </p:nvSpPr>
        <p:spPr>
          <a:xfrm>
            <a:off x="3439885" y="1329584"/>
            <a:ext cx="7889293" cy="52593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</a:rPr>
              <a:t>Інформація.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зміни настають в житті птахів взимку?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="" xmlns:a16="http://schemas.microsoft.com/office/drawing/2014/main" id="{955B1453-4A4A-4079-A27A-ADD674F6D60E}"/>
              </a:ext>
            </a:extLst>
          </p:cNvPr>
          <p:cNvSpPr/>
          <p:nvPr/>
        </p:nvSpPr>
        <p:spPr>
          <a:xfrm>
            <a:off x="3439885" y="1944536"/>
            <a:ext cx="7889294" cy="861433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</a:rPr>
              <a:t>Логічний позитив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Яких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осілих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птахів тобі доводиться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бачити взимку?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="" xmlns:a16="http://schemas.microsoft.com/office/drawing/2014/main" id="{58EAC579-E7B1-4B7F-8029-651ED2E5A699}"/>
              </a:ext>
            </a:extLst>
          </p:cNvPr>
          <p:cNvSpPr/>
          <p:nvPr/>
        </p:nvSpPr>
        <p:spPr>
          <a:xfrm>
            <a:off x="3439884" y="2882168"/>
            <a:ext cx="7889293" cy="75970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Критика. </a:t>
            </a:r>
            <a:r>
              <a:rPr lang="uk-UA" sz="2400" b="1" i="1" dirty="0" smtClean="0">
                <a:solidFill>
                  <a:schemeClr val="bg1"/>
                </a:solidFill>
              </a:rPr>
              <a:t>Ч</a:t>
            </a:r>
            <a:r>
              <a:rPr lang="uk-UA" sz="2400" b="1" dirty="0" smtClean="0"/>
              <a:t>ому </a:t>
            </a:r>
            <a:r>
              <a:rPr lang="uk-UA" sz="2400" b="1" dirty="0"/>
              <a:t>взимку, коли дуже холодно, птахи настовбурчують </a:t>
            </a:r>
            <a:r>
              <a:rPr lang="uk-UA" sz="2400" b="1" dirty="0" smtClean="0"/>
              <a:t>пір’я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="" xmlns:a16="http://schemas.microsoft.com/office/drawing/2014/main" id="{350C9390-787E-45A1-9F98-E1835B8D44FD}"/>
              </a:ext>
            </a:extLst>
          </p:cNvPr>
          <p:cNvSpPr/>
          <p:nvPr/>
        </p:nvSpPr>
        <p:spPr>
          <a:xfrm>
            <a:off x="3439885" y="3702145"/>
            <a:ext cx="7889292" cy="826310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Почуття та інтуїція. </a:t>
            </a:r>
            <a:r>
              <a:rPr lang="uk-UA" sz="2400" b="1" dirty="0">
                <a:solidFill>
                  <a:schemeClr val="bg1"/>
                </a:solidFill>
              </a:rPr>
              <a:t>Що в</a:t>
            </a:r>
            <a:r>
              <a:rPr lang="uk-UA" sz="2400" b="1" dirty="0" smtClean="0">
                <a:solidFill>
                  <a:schemeClr val="bg1"/>
                </a:solidFill>
              </a:rPr>
              <a:t>и </a:t>
            </a:r>
            <a:r>
              <a:rPr lang="uk-UA" sz="2400" b="1" dirty="0">
                <a:solidFill>
                  <a:schemeClr val="bg1"/>
                </a:solidFill>
              </a:rPr>
              <a:t>відчували сьогодні на уроці?</a:t>
            </a: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="" xmlns:a16="http://schemas.microsoft.com/office/drawing/2014/main" id="{787203FF-F7D3-4E5A-9E28-E1FAB9AB44EA}"/>
              </a:ext>
            </a:extLst>
          </p:cNvPr>
          <p:cNvSpPr/>
          <p:nvPr/>
        </p:nvSpPr>
        <p:spPr>
          <a:xfrm>
            <a:off x="3439883" y="4597139"/>
            <a:ext cx="7889295" cy="847417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Креативність</a:t>
            </a:r>
            <a:r>
              <a:rPr lang="uk-UA" sz="2400" b="1" dirty="0">
                <a:solidFill>
                  <a:schemeClr val="bg1"/>
                </a:solidFill>
              </a:rPr>
              <a:t>.  Які </a:t>
            </a:r>
            <a:r>
              <a:rPr lang="uk-UA" sz="2400" b="1" dirty="0" smtClean="0">
                <a:solidFill>
                  <a:schemeClr val="bg1"/>
                </a:solidFill>
              </a:rPr>
              <a:t>види </a:t>
            </a:r>
            <a:r>
              <a:rPr lang="uk-UA" sz="2400" b="1" dirty="0">
                <a:solidFill>
                  <a:schemeClr val="bg1"/>
                </a:solidFill>
              </a:rPr>
              <a:t>допомоги можете </a:t>
            </a:r>
            <a:r>
              <a:rPr lang="uk-UA" sz="2400" b="1">
                <a:solidFill>
                  <a:schemeClr val="bg1"/>
                </a:solidFill>
              </a:rPr>
              <a:t>запропонувати </a:t>
            </a:r>
            <a:r>
              <a:rPr lang="uk-UA" sz="2400" b="1" smtClean="0">
                <a:solidFill>
                  <a:schemeClr val="bg1"/>
                </a:solidFill>
              </a:rPr>
              <a:t>птахам </a:t>
            </a:r>
            <a:r>
              <a:rPr lang="uk-UA" sz="2400" b="1" dirty="0">
                <a:solidFill>
                  <a:schemeClr val="bg1"/>
                </a:solidFill>
              </a:rPr>
              <a:t>узимку?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="" xmlns:a16="http://schemas.microsoft.com/office/drawing/2014/main" id="{B4626061-E0C7-485C-BA2B-9E8A93908F81}"/>
              </a:ext>
            </a:extLst>
          </p:cNvPr>
          <p:cNvSpPr/>
          <p:nvPr/>
        </p:nvSpPr>
        <p:spPr>
          <a:xfrm>
            <a:off x="3439885" y="5522000"/>
            <a:ext cx="7889294" cy="813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Управління процесом. </a:t>
            </a:r>
            <a:r>
              <a:rPr lang="uk-UA" sz="2400" b="1" dirty="0"/>
              <a:t>Навіщо потрібні знання, здобуті сьогодні на уроці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4DA4189-56A1-4CE6-8D06-24B0B6AB4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38" y="1944536"/>
            <a:ext cx="1781088" cy="12358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5D7E3A2-4BF0-4499-BD4B-C92B12395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70" y="3641875"/>
            <a:ext cx="1781088" cy="12358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13E6E7D-F7D2-441F-A66F-352E32A83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10" y="5310814"/>
            <a:ext cx="1781088" cy="12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5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7574" y="1369857"/>
            <a:ext cx="8048226" cy="51495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уроці одним із висловів звіряток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1997309"/>
            <a:ext cx="1695246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1997309"/>
            <a:ext cx="1764000" cy="21235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621486" y="4276910"/>
            <a:ext cx="2798880" cy="13401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готовий </a:t>
            </a:r>
          </a:p>
          <a:p>
            <a:pPr algn="ctr"/>
            <a:r>
              <a:rPr lang="uk-UA" sz="2400" b="1" dirty="0" smtClean="0"/>
              <a:t>(готова) </a:t>
            </a:r>
            <a:r>
              <a:rPr lang="uk-UA" sz="2400" b="1" dirty="0"/>
              <a:t>до </a:t>
            </a:r>
            <a:r>
              <a:rPr lang="uk-UA" sz="2400" b="1" dirty="0" smtClean="0"/>
              <a:t>наступного уроку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02984" y="4263308"/>
            <a:ext cx="2076526" cy="13537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 уроці мені </a:t>
            </a:r>
            <a:r>
              <a:rPr lang="uk-UA" sz="2400" b="1" dirty="0" err="1" smtClean="0"/>
              <a:t>допомогали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287" y="4247768"/>
            <a:ext cx="1944766" cy="846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Цікава інформація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786" y="4263307"/>
            <a:ext cx="1974175" cy="13537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 усім впорався</a:t>
            </a:r>
          </a:p>
          <a:p>
            <a:pPr algn="ctr"/>
            <a:r>
              <a:rPr lang="uk-UA" sz="2400" b="1" dirty="0" smtClean="0"/>
              <a:t>(впоралась)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280788"/>
            <a:ext cx="1695246" cy="8137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було просто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1987336"/>
            <a:ext cx="195222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004346"/>
            <a:ext cx="1642289" cy="21505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004346"/>
            <a:ext cx="299794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214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42799" y="1396277"/>
            <a:ext cx="5385010" cy="233752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До уроку! До уроку!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школі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дзвоник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кличе вас!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Поспішіть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місця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зайняти</a:t>
            </a: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,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Час урок </a:t>
            </a:r>
            <a:r>
              <a:rPr lang="ru-RU" altLang="ru-RU" sz="3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розпочинати</a:t>
            </a: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-48" r="634" b="10150"/>
          <a:stretch/>
        </p:blipFill>
        <p:spPr>
          <a:xfrm>
            <a:off x="6401641" y="1396277"/>
            <a:ext cx="4841777" cy="378104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16631" y="494529"/>
            <a:ext cx="10226787" cy="757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6886" y="1327115"/>
            <a:ext cx="7249886" cy="9006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в чому твоя сила.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Погладь себе і промов уголос свою силу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51282" y="2385357"/>
            <a:ext cx="1695246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2385357"/>
            <a:ext cx="1764000" cy="21235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01738" y="4657920"/>
            <a:ext cx="2039312" cy="527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розумний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644318"/>
            <a:ext cx="1905000" cy="533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красивий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593" y="4661798"/>
            <a:ext cx="1792459" cy="585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добрий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5648" y="4644318"/>
            <a:ext cx="1859313" cy="569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веселий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661798"/>
            <a:ext cx="1695246" cy="563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сильний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2408404"/>
            <a:ext cx="195222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654543" y="2408404"/>
            <a:ext cx="1642289" cy="21505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392394"/>
            <a:ext cx="299794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908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711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81741" y="582240"/>
            <a:ext cx="10375530" cy="6805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65" y="1335022"/>
            <a:ext cx="2396604" cy="359202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661297" y="1335022"/>
            <a:ext cx="3927532" cy="30410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 defTabSz="1905000">
              <a:buFont typeface="Wingdings" panose="05000000000000000000" pitchFamily="2" charset="2"/>
              <a:buChar char="§"/>
            </a:pPr>
            <a:r>
              <a:rPr lang="ru-RU" sz="2400" b="1" dirty="0"/>
              <a:t>У них </a:t>
            </a:r>
            <a:r>
              <a:rPr lang="ru-RU" sz="2400" b="1" dirty="0" err="1"/>
              <a:t>знижуються</a:t>
            </a:r>
            <a:r>
              <a:rPr lang="ru-RU" sz="2400" b="1" dirty="0"/>
              <a:t> </a:t>
            </a:r>
            <a:r>
              <a:rPr lang="ru-RU" sz="2400" b="1" dirty="0" err="1"/>
              <a:t>всі</a:t>
            </a:r>
            <a:r>
              <a:rPr lang="ru-RU" sz="2400" b="1" dirty="0"/>
              <a:t> </a:t>
            </a:r>
            <a:r>
              <a:rPr lang="ru-RU" sz="2400" b="1" dirty="0" err="1"/>
              <a:t>життєві</a:t>
            </a:r>
            <a:r>
              <a:rPr lang="ru-RU" sz="2400" b="1" dirty="0"/>
              <a:t> </a:t>
            </a:r>
            <a:r>
              <a:rPr lang="ru-RU" sz="2400" b="1" dirty="0" err="1" smtClean="0"/>
              <a:t>процеси</a:t>
            </a:r>
            <a:r>
              <a:rPr lang="ru-RU" sz="2400" b="1" dirty="0" smtClean="0"/>
              <a:t>. </a:t>
            </a:r>
          </a:p>
          <a:p>
            <a:pPr marL="271463" indent="-271463" defTabSz="19050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Більшість</a:t>
            </a:r>
            <a:r>
              <a:rPr lang="ru-RU" sz="2400" b="1" dirty="0" smtClean="0"/>
              <a:t> </a:t>
            </a:r>
            <a:r>
              <a:rPr lang="ru-RU" sz="2400" b="1" dirty="0" err="1"/>
              <a:t>риб</a:t>
            </a:r>
            <a:r>
              <a:rPr lang="ru-RU" sz="2400" b="1" dirty="0"/>
              <a:t> </a:t>
            </a:r>
            <a:r>
              <a:rPr lang="ru-RU" sz="2400" b="1" dirty="0" err="1"/>
              <a:t>перестає</a:t>
            </a:r>
            <a:r>
              <a:rPr lang="ru-RU" sz="2400" b="1" dirty="0"/>
              <a:t> </a:t>
            </a:r>
            <a:r>
              <a:rPr lang="ru-RU" sz="2400" b="1" dirty="0" err="1"/>
              <a:t>харчуватися</a:t>
            </a:r>
            <a:r>
              <a:rPr lang="ru-RU" sz="2400" b="1" dirty="0"/>
              <a:t> та </a:t>
            </a:r>
            <a:r>
              <a:rPr lang="ru-RU" sz="2400" b="1" dirty="0" err="1"/>
              <a:t>живе</a:t>
            </a:r>
            <a:r>
              <a:rPr lang="ru-RU" sz="2400" b="1" dirty="0"/>
              <a:t> </a:t>
            </a:r>
            <a:r>
              <a:rPr lang="ru-RU" sz="2400" b="1" dirty="0" smtClean="0"/>
              <a:t>за </a:t>
            </a:r>
            <a:r>
              <a:rPr lang="ru-RU" sz="2400" b="1" dirty="0" err="1" smtClean="0"/>
              <a:t>рахунок</a:t>
            </a:r>
            <a:r>
              <a:rPr lang="ru-RU" sz="2400" b="1" dirty="0"/>
              <a:t> </a:t>
            </a:r>
            <a:r>
              <a:rPr lang="ru-RU" sz="2400" b="1" dirty="0" err="1" smtClean="0"/>
              <a:t>накопиченого</a:t>
            </a:r>
            <a:r>
              <a:rPr lang="ru-RU" sz="2400" b="1" dirty="0" smtClean="0"/>
              <a:t>  </a:t>
            </a:r>
            <a:r>
              <a:rPr lang="ru-RU" sz="2400" b="1" dirty="0" err="1"/>
              <a:t>влітку</a:t>
            </a:r>
            <a:r>
              <a:rPr lang="ru-RU" sz="2400" b="1" dirty="0"/>
              <a:t> жиру. </a:t>
            </a:r>
            <a:endParaRPr lang="ru-RU" sz="2400" b="1" dirty="0" smtClean="0"/>
          </a:p>
          <a:p>
            <a:pPr marL="271463" indent="-271463" defTabSz="19050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Вони </a:t>
            </a:r>
            <a:r>
              <a:rPr lang="ru-RU" sz="2400" b="1" dirty="0" err="1"/>
              <a:t>спускаються</a:t>
            </a:r>
            <a:r>
              <a:rPr lang="ru-RU" sz="2400" b="1" dirty="0"/>
              <a:t> </a:t>
            </a:r>
            <a:r>
              <a:rPr lang="ru-RU" sz="2400" b="1" dirty="0" err="1"/>
              <a:t>ближче</a:t>
            </a:r>
            <a:r>
              <a:rPr lang="ru-RU" sz="2400" b="1" dirty="0"/>
              <a:t> до дна.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77267" y="4397786"/>
            <a:ext cx="4878362" cy="18723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дізнаємось, як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зимують птахи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Пригадаємо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осілих, перелітних і зимуючих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птахів; обговоримо,  як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можна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їм допомогти.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1741" y="1360014"/>
            <a:ext cx="3616269" cy="935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 </a:t>
            </a:r>
            <a:r>
              <a:rPr lang="ru-RU" sz="2400" b="1" dirty="0" err="1" smtClean="0"/>
              <a:t>риби</a:t>
            </a:r>
            <a:r>
              <a:rPr lang="ru-RU" sz="2400" b="1" dirty="0" smtClean="0"/>
              <a:t> </a:t>
            </a:r>
            <a:r>
              <a:rPr lang="ru-RU" sz="2400" b="1" dirty="0" err="1"/>
              <a:t>переносять</a:t>
            </a:r>
            <a:r>
              <a:rPr lang="ru-RU" sz="2400" b="1" dirty="0"/>
              <a:t> </a:t>
            </a:r>
            <a:r>
              <a:rPr lang="ru-RU" sz="2400" b="1" dirty="0" smtClean="0"/>
              <a:t>зимовий </a:t>
            </a:r>
            <a:r>
              <a:rPr lang="ru-RU" sz="2400" b="1" dirty="0" err="1"/>
              <a:t>період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6759" y="3868524"/>
            <a:ext cx="3601251" cy="10585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зміни </a:t>
            </a:r>
            <a:r>
              <a:rPr lang="uk-UA" sz="2400" b="1" dirty="0" smtClean="0"/>
              <a:t>в неживій природі відбуваються </a:t>
            </a:r>
            <a:r>
              <a:rPr lang="uk-UA" sz="2400" b="1" dirty="0"/>
              <a:t>взимку?</a:t>
            </a:r>
            <a:endParaRPr lang="ru-RU" sz="24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27206" y="4973433"/>
            <a:ext cx="3734092" cy="526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змінився стан рослин?</a:t>
            </a:r>
            <a:endParaRPr lang="ru-RU" sz="2400" b="1" dirty="0"/>
          </a:p>
        </p:txBody>
      </p:sp>
      <p:pic>
        <p:nvPicPr>
          <p:cNvPr id="16" name="Picture 2" descr="Хто під кригою живе?🐟Розповідь про життя мешканців водойм взимку.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0" b="12799"/>
          <a:stretch/>
        </p:blipFill>
        <p:spPr bwMode="auto">
          <a:xfrm>
            <a:off x="927206" y="2370833"/>
            <a:ext cx="3525337" cy="1368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36171" y="5535909"/>
            <a:ext cx="3725127" cy="5060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зникли</a:t>
            </a:r>
            <a:r>
              <a:rPr lang="ru-RU" sz="2400" b="1" dirty="0"/>
              <a:t> </a:t>
            </a:r>
            <a:r>
              <a:rPr lang="ru-RU" sz="2400" b="1" dirty="0" err="1"/>
              <a:t>комахи</a:t>
            </a:r>
            <a:r>
              <a:rPr lang="ru-RU" sz="24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2510001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17" grpId="0" animBg="1"/>
      <p:bldP spid="2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8966" y="549547"/>
            <a:ext cx="10327748" cy="7567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Роздивись зображення птахів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3 Людина і природа взимку\№053 У чому полягають особливості зимового життя птахів\2025-01-11_1605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25817" r="2996" b="935"/>
          <a:stretch/>
        </p:blipFill>
        <p:spPr bwMode="auto">
          <a:xfrm>
            <a:off x="1862810" y="2496348"/>
            <a:ext cx="8327656" cy="34361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43023" y="1480845"/>
            <a:ext cx="5283616" cy="78377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Упізнай і порівняй їх за розмірами.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Який з них найбільший, найменший?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3023" y="3686618"/>
            <a:ext cx="1698171" cy="506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Синиця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324" y="5210344"/>
            <a:ext cx="1698171" cy="506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Сойка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81458" y="4355959"/>
            <a:ext cx="1698171" cy="506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Голуб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52999" y="5864263"/>
            <a:ext cx="1698171" cy="506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Снігур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89914" y="1306285"/>
            <a:ext cx="4876799" cy="113289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Яких з цих птахів тобі доводиться бачити і взимку, і влітку в місті або селі?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40828" y="2186159"/>
            <a:ext cx="1698171" cy="506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Горобець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06002" y="2422093"/>
            <a:ext cx="1698171" cy="506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Сорока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0232469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938" y="581614"/>
            <a:ext cx="10001175" cy="746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6938" y="1441969"/>
            <a:ext cx="6050184" cy="33368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З </a:t>
            </a:r>
            <a:r>
              <a:rPr lang="ru-RU" sz="2800" b="1" dirty="0" err="1"/>
              <a:t>настанням</a:t>
            </a:r>
            <a:r>
              <a:rPr lang="ru-RU" sz="2800" b="1" dirty="0"/>
              <a:t> </a:t>
            </a:r>
            <a:r>
              <a:rPr lang="ru-RU" sz="2800" b="1" dirty="0" err="1"/>
              <a:t>холодів</a:t>
            </a:r>
            <a:r>
              <a:rPr lang="ru-RU" sz="2800" b="1" dirty="0"/>
              <a:t> </a:t>
            </a:r>
            <a:r>
              <a:rPr lang="ru-RU" sz="2800" b="1" dirty="0" err="1"/>
              <a:t>відбуваються</a:t>
            </a:r>
            <a:r>
              <a:rPr lang="ru-RU" sz="2800" b="1" dirty="0"/>
              <a:t> </a:t>
            </a:r>
            <a:r>
              <a:rPr lang="ru-RU" sz="2800" b="1" dirty="0" err="1"/>
              <a:t>зміни</a:t>
            </a:r>
            <a:r>
              <a:rPr lang="ru-RU" sz="2800" b="1" dirty="0"/>
              <a:t> у </a:t>
            </a:r>
            <a:r>
              <a:rPr lang="ru-RU" sz="2800" b="1" dirty="0" err="1"/>
              <a:t>житті</a:t>
            </a:r>
            <a:r>
              <a:rPr lang="ru-RU" sz="2800" b="1" dirty="0"/>
              <a:t> птахів.</a:t>
            </a:r>
          </a:p>
          <a:p>
            <a:pPr algn="ctr"/>
            <a:r>
              <a:rPr lang="ru-RU" sz="2800" b="1" dirty="0" err="1"/>
              <a:t>Восени</a:t>
            </a:r>
            <a:r>
              <a:rPr lang="ru-RU" sz="2800" b="1" dirty="0"/>
              <a:t> </a:t>
            </a:r>
            <a:r>
              <a:rPr lang="ru-RU" sz="2800" b="1" dirty="0" err="1"/>
              <a:t>дні</a:t>
            </a:r>
            <a:r>
              <a:rPr lang="ru-RU" sz="2800" b="1" dirty="0"/>
              <a:t> </a:t>
            </a:r>
            <a:r>
              <a:rPr lang="ru-RU" sz="2800" b="1" dirty="0" err="1"/>
              <a:t>поступово</a:t>
            </a:r>
            <a:r>
              <a:rPr lang="ru-RU" sz="2800" b="1" dirty="0"/>
              <a:t> </a:t>
            </a:r>
            <a:r>
              <a:rPr lang="ru-RU" sz="2800" b="1" dirty="0" err="1"/>
              <a:t>стають</a:t>
            </a:r>
            <a:r>
              <a:rPr lang="ru-RU" sz="2800" b="1" dirty="0"/>
              <a:t> </a:t>
            </a:r>
            <a:r>
              <a:rPr lang="ru-RU" sz="2800" b="1" dirty="0" err="1"/>
              <a:t>коротшими</a:t>
            </a:r>
            <a:r>
              <a:rPr lang="ru-RU" sz="2800" b="1" dirty="0"/>
              <a:t>, а </a:t>
            </a:r>
            <a:r>
              <a:rPr lang="ru-RU" sz="2800" b="1" dirty="0" err="1"/>
              <a:t>ночі</a:t>
            </a:r>
            <a:r>
              <a:rPr lang="ru-RU" sz="2800" b="1" dirty="0"/>
              <a:t> — </a:t>
            </a:r>
            <a:r>
              <a:rPr lang="ru-RU" sz="2800" b="1" dirty="0" err="1"/>
              <a:t>довшими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Повітря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холодним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Зникають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комахи</a:t>
            </a:r>
            <a:r>
              <a:rPr lang="ru-RU" sz="2800" b="1" dirty="0" smtClean="0"/>
              <a:t>.  </a:t>
            </a:r>
            <a:r>
              <a:rPr lang="ru-RU" sz="2800" b="1" dirty="0"/>
              <a:t>Птахам </a:t>
            </a:r>
            <a:r>
              <a:rPr lang="ru-RU" sz="2800" b="1" dirty="0" err="1"/>
              <a:t>нічого</a:t>
            </a:r>
            <a:r>
              <a:rPr lang="ru-RU" sz="2800" b="1" dirty="0"/>
              <a:t> </a:t>
            </a:r>
            <a:r>
              <a:rPr lang="ru-RU" sz="2800" b="1" dirty="0" err="1"/>
              <a:t>їсти</a:t>
            </a:r>
            <a:r>
              <a:rPr lang="ru-RU" sz="2800" b="1" dirty="0"/>
              <a:t>, і </a:t>
            </a:r>
            <a:r>
              <a:rPr lang="ru-RU" sz="2800" b="1" dirty="0" err="1"/>
              <a:t>частина</a:t>
            </a:r>
            <a:r>
              <a:rPr lang="ru-RU" sz="2800" b="1" dirty="0"/>
              <a:t> птахів </a:t>
            </a:r>
            <a:r>
              <a:rPr lang="ru-RU" sz="2800" b="1" dirty="0" err="1"/>
              <a:t>відлітає</a:t>
            </a:r>
            <a:r>
              <a:rPr lang="ru-RU" sz="2800" b="1" dirty="0"/>
              <a:t> у </a:t>
            </a:r>
            <a:r>
              <a:rPr lang="ru-RU" sz="2800" b="1" dirty="0" err="1"/>
              <a:t>теплі</a:t>
            </a:r>
            <a:r>
              <a:rPr lang="ru-RU" sz="2800" b="1" dirty="0"/>
              <a:t> </a:t>
            </a:r>
            <a:r>
              <a:rPr lang="ru-RU" sz="2800" b="1" dirty="0" err="1"/>
              <a:t>краї</a:t>
            </a:r>
            <a:r>
              <a:rPr lang="ru-RU" sz="2800" b="1" dirty="0"/>
              <a:t>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9167" l="1124" r="96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50" y="1328057"/>
            <a:ext cx="4020834" cy="32528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90978" y="4907439"/>
            <a:ext cx="5519422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Птахи,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не </a:t>
            </a:r>
            <a:r>
              <a:rPr lang="ru-RU" sz="3200" b="1" dirty="0" err="1">
                <a:solidFill>
                  <a:srgbClr val="FF0000"/>
                </a:solidFill>
              </a:rPr>
              <a:t>відлітають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осілі</a:t>
            </a:r>
            <a:r>
              <a:rPr lang="ru-RU" sz="3200" b="1" dirty="0">
                <a:solidFill>
                  <a:srgbClr val="FF0000"/>
                </a:solidFill>
              </a:rPr>
              <a:t> пташки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34786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8710" y="494528"/>
            <a:ext cx="10001175" cy="729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Осілі пташки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0" y="1348964"/>
            <a:ext cx="2460586" cy="21371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3857" r="18877" b="1754"/>
          <a:stretch/>
        </p:blipFill>
        <p:spPr>
          <a:xfrm>
            <a:off x="4141733" y="1348964"/>
            <a:ext cx="3115802" cy="21371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45" y="1348964"/>
            <a:ext cx="3193740" cy="21371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58710" y="1341226"/>
            <a:ext cx="1423824" cy="5293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Сороки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9785" y="1341226"/>
            <a:ext cx="1482815" cy="5293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Ворони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79231" y="1348964"/>
            <a:ext cx="1480654" cy="5216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Горобці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t="2313" r="20449"/>
          <a:stretch/>
        </p:blipFill>
        <p:spPr>
          <a:xfrm>
            <a:off x="7933282" y="3693368"/>
            <a:ext cx="2428398" cy="19280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0" y="3693368"/>
            <a:ext cx="1570479" cy="23590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67" y="3693368"/>
            <a:ext cx="2309941" cy="23590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538846" y="5621397"/>
            <a:ext cx="1406387" cy="4874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Синиці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68858" y="5603963"/>
            <a:ext cx="995650" cy="4874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Сичі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9003" y="5603964"/>
            <a:ext cx="1417116" cy="4874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Дятли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420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45796" y="570729"/>
            <a:ext cx="9914090" cy="7029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Чим харчуються осілі птахи?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4282" y="4278086"/>
            <a:ext cx="5965372" cy="18364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Осілі</a:t>
            </a:r>
            <a:r>
              <a:rPr lang="ru-RU" sz="2800" b="1" dirty="0"/>
              <a:t> пташки </a:t>
            </a:r>
            <a:r>
              <a:rPr lang="ru-RU" sz="2800" b="1" dirty="0" err="1"/>
              <a:t>полюбляють</a:t>
            </a:r>
            <a:r>
              <a:rPr lang="ru-RU" sz="2800" b="1" dirty="0"/>
              <a:t> </a:t>
            </a:r>
            <a:r>
              <a:rPr lang="ru-RU" sz="2800" b="1" dirty="0" err="1"/>
              <a:t>насіння</a:t>
            </a:r>
            <a:r>
              <a:rPr lang="ru-RU" sz="2800" b="1" dirty="0"/>
              <a:t> </a:t>
            </a:r>
            <a:r>
              <a:rPr lang="ru-RU" sz="2800" b="1" dirty="0" err="1"/>
              <a:t>лободи</a:t>
            </a:r>
            <a:r>
              <a:rPr lang="ru-RU" sz="2800" b="1" dirty="0"/>
              <a:t>, подорожника, </a:t>
            </a:r>
            <a:r>
              <a:rPr lang="ru-RU" sz="2800" b="1" dirty="0" err="1"/>
              <a:t>живляться</a:t>
            </a:r>
            <a:r>
              <a:rPr lang="ru-RU" sz="2800" b="1" dirty="0"/>
              <a:t> </a:t>
            </a:r>
            <a:r>
              <a:rPr lang="ru-RU" sz="2800" b="1" dirty="0" err="1"/>
              <a:t>рештками</a:t>
            </a:r>
            <a:r>
              <a:rPr lang="ru-RU" sz="2800" b="1" dirty="0"/>
              <a:t> </a:t>
            </a:r>
            <a:r>
              <a:rPr lang="ru-RU" sz="2800" b="1" dirty="0" err="1"/>
              <a:t>рослин</a:t>
            </a:r>
            <a:r>
              <a:rPr lang="ru-RU" sz="2800" b="1" dirty="0"/>
              <a:t>, а от </a:t>
            </a:r>
            <a:r>
              <a:rPr lang="ru-RU" sz="2800" b="1" dirty="0" err="1"/>
              <a:t>синиці</a:t>
            </a:r>
            <a:r>
              <a:rPr lang="ru-RU" sz="2800" b="1" dirty="0"/>
              <a:t> </a:t>
            </a:r>
            <a:r>
              <a:rPr lang="ru-RU" sz="2800" b="1" dirty="0" err="1"/>
              <a:t>дуже</a:t>
            </a:r>
            <a:r>
              <a:rPr lang="ru-RU" sz="2800" b="1" dirty="0"/>
              <a:t> </a:t>
            </a:r>
            <a:r>
              <a:rPr lang="ru-RU" sz="2800" b="1" dirty="0" err="1"/>
              <a:t>люблять</a:t>
            </a:r>
            <a:r>
              <a:rPr lang="ru-RU" sz="2800" b="1" dirty="0"/>
              <a:t> </a:t>
            </a:r>
            <a:r>
              <a:rPr lang="ru-RU" sz="2800" b="1" dirty="0" err="1"/>
              <a:t>свіже</a:t>
            </a:r>
            <a:r>
              <a:rPr lang="ru-RU" sz="2800" b="1" dirty="0"/>
              <a:t> </a:t>
            </a:r>
            <a:r>
              <a:rPr lang="ru-RU" sz="2800" b="1" dirty="0" err="1"/>
              <a:t>несолоне</a:t>
            </a:r>
            <a:r>
              <a:rPr lang="ru-RU" sz="2800" b="1" dirty="0"/>
              <a:t> сало.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0" y="3345980"/>
            <a:ext cx="3691426" cy="276856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29201" y="1353921"/>
            <a:ext cx="6117771" cy="177846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Сороки, ворони, сизі голуби, горобці покидають ліси і поля, і переселяються поближче до людей, де можуть прогодуватися.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56" y="1318567"/>
            <a:ext cx="3796319" cy="284723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23710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0738" y="1453827"/>
            <a:ext cx="3698347" cy="13655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Розкажи, </a:t>
            </a:r>
            <a:r>
              <a:rPr lang="uk-UA" sz="2400" b="1" dirty="0" smtClean="0">
                <a:solidFill>
                  <a:schemeClr val="bg1"/>
                </a:solidFill>
              </a:rPr>
              <a:t>як </a:t>
            </a:r>
            <a:r>
              <a:rPr lang="uk-UA" sz="2400" b="1" dirty="0">
                <a:solidFill>
                  <a:schemeClr val="bg1"/>
                </a:solidFill>
              </a:rPr>
              <a:t>можна допомогти </a:t>
            </a:r>
            <a:r>
              <a:rPr lang="uk-UA" sz="2400" b="1" dirty="0" smtClean="0">
                <a:solidFill>
                  <a:schemeClr val="bg1"/>
                </a:solidFill>
              </a:rPr>
              <a:t>взимку осілим  птахам?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" b="4454"/>
          <a:stretch/>
        </p:blipFill>
        <p:spPr>
          <a:xfrm>
            <a:off x="4844143" y="1452444"/>
            <a:ext cx="6139541" cy="41925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60739" y="542062"/>
            <a:ext cx="10110032" cy="6553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ілюстрацію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0739" y="2981989"/>
            <a:ext cx="3698346" cy="20798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Разом із </a:t>
            </a:r>
            <a:r>
              <a:rPr lang="uk-UA" sz="2400" b="1" dirty="0">
                <a:solidFill>
                  <a:srgbClr val="0070C0"/>
                </a:solidFill>
              </a:rPr>
              <a:t>дорослими </a:t>
            </a:r>
            <a:r>
              <a:rPr lang="uk-UA" sz="2400" b="1" dirty="0" smtClean="0">
                <a:solidFill>
                  <a:srgbClr val="0070C0"/>
                </a:solidFill>
              </a:rPr>
              <a:t>змайструй </a:t>
            </a:r>
            <a:r>
              <a:rPr lang="uk-UA" sz="2400" b="1" dirty="0">
                <a:solidFill>
                  <a:srgbClr val="0070C0"/>
                </a:solidFill>
              </a:rPr>
              <a:t>годівничку для </a:t>
            </a:r>
            <a:r>
              <a:rPr lang="uk-UA" sz="2400" b="1" dirty="0" smtClean="0">
                <a:solidFill>
                  <a:srgbClr val="0070C0"/>
                </a:solidFill>
              </a:rPr>
              <a:t>птахів, прилаштуй її на дереві і щодня насипай туди корм.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744</Words>
  <Application>Microsoft Office PowerPoint</Application>
  <PresentationFormat>Произвольный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86</cp:revision>
  <dcterms:created xsi:type="dcterms:W3CDTF">2018-01-05T16:38:53Z</dcterms:created>
  <dcterms:modified xsi:type="dcterms:W3CDTF">2025-01-16T17:55:34Z</dcterms:modified>
</cp:coreProperties>
</file>