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318" r:id="rId3"/>
    <p:sldId id="316" r:id="rId4"/>
    <p:sldId id="317" r:id="rId5"/>
    <p:sldId id="287" r:id="rId6"/>
    <p:sldId id="302" r:id="rId7"/>
    <p:sldId id="290" r:id="rId8"/>
    <p:sldId id="306" r:id="rId9"/>
    <p:sldId id="293" r:id="rId10"/>
    <p:sldId id="307" r:id="rId11"/>
    <p:sldId id="296" r:id="rId12"/>
    <p:sldId id="308" r:id="rId13"/>
    <p:sldId id="309" r:id="rId14"/>
    <p:sldId id="311" r:id="rId15"/>
    <p:sldId id="320" r:id="rId16"/>
    <p:sldId id="321" r:id="rId17"/>
    <p:sldId id="32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5.jp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4258" y="3953028"/>
            <a:ext cx="9318172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Як звірі пристосувалися </a:t>
            </a:r>
            <a:endParaRPr lang="uk-UA" sz="4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accent6">
                    <a:lumMod val="75000"/>
                  </a:schemeClr>
                </a:solidFill>
              </a:rPr>
              <a:t>до </a:t>
            </a:r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життя взимку?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44" y="1147328"/>
            <a:ext cx="3646713" cy="230355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767622" y="1147328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взимку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54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: округлені кути 7">
            <a:extLst>
              <a:ext uri="{FF2B5EF4-FFF2-40B4-BE49-F238E27FC236}">
                <a16:creationId xmlns:a16="http://schemas.microsoft.com/office/drawing/2014/main" xmlns="" id="{8B3EF929-F316-4CFC-88BB-7E594392F1E6}"/>
              </a:ext>
            </a:extLst>
          </p:cNvPr>
          <p:cNvSpPr/>
          <p:nvPr/>
        </p:nvSpPr>
        <p:spPr>
          <a:xfrm>
            <a:off x="747851" y="1214270"/>
            <a:ext cx="6020609" cy="33621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>
                <a:solidFill>
                  <a:schemeClr val="bg1"/>
                </a:solidFill>
              </a:rPr>
              <a:t>Бурий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ведмідь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старанно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готує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барліг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під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корінням</a:t>
            </a:r>
            <a:r>
              <a:rPr lang="ru-RU" sz="2400" b="1" dirty="0">
                <a:solidFill>
                  <a:schemeClr val="bg1"/>
                </a:solidFill>
              </a:rPr>
              <a:t> дерев </a:t>
            </a:r>
            <a:r>
              <a:rPr lang="ru-RU" sz="2400" b="1" dirty="0" err="1">
                <a:solidFill>
                  <a:schemeClr val="bg1"/>
                </a:solidFill>
              </a:rPr>
              <a:t>або</a:t>
            </a:r>
            <a:r>
              <a:rPr lang="ru-RU" sz="2400" b="1" dirty="0">
                <a:solidFill>
                  <a:schemeClr val="bg1"/>
                </a:solidFill>
              </a:rPr>
              <a:t> в сушняку. </a:t>
            </a:r>
            <a:r>
              <a:rPr lang="ru-RU" sz="2400" b="1" dirty="0" err="1">
                <a:solidFill>
                  <a:schemeClr val="bg1"/>
                </a:solidFill>
              </a:rPr>
              <a:t>Ведмідь</a:t>
            </a:r>
            <a:r>
              <a:rPr lang="ru-RU" sz="2400" b="1" dirty="0">
                <a:solidFill>
                  <a:schemeClr val="bg1"/>
                </a:solidFill>
              </a:rPr>
              <a:t> - </a:t>
            </a:r>
            <a:r>
              <a:rPr lang="ru-RU" sz="2400" b="1" dirty="0" err="1">
                <a:solidFill>
                  <a:schemeClr val="bg1"/>
                </a:solidFill>
              </a:rPr>
              <a:t>всеїдна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тварина</a:t>
            </a:r>
            <a:r>
              <a:rPr lang="ru-RU" sz="2400" b="1" dirty="0">
                <a:solidFill>
                  <a:schemeClr val="bg1"/>
                </a:solidFill>
              </a:rPr>
              <a:t>. До </a:t>
            </a:r>
            <a:r>
              <a:rPr lang="ru-RU" sz="2400" b="1" dirty="0" err="1">
                <a:solidFill>
                  <a:schemeClr val="bg1"/>
                </a:solidFill>
              </a:rPr>
              <a:t>зими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>
                <a:solidFill>
                  <a:schemeClr val="bg1"/>
                </a:solidFill>
              </a:rPr>
              <a:t>ведмедів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відкладається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багато</a:t>
            </a:r>
            <a:r>
              <a:rPr lang="ru-RU" sz="2400" b="1" dirty="0">
                <a:solidFill>
                  <a:schemeClr val="bg1"/>
                </a:solidFill>
              </a:rPr>
              <a:t> жиру </a:t>
            </a:r>
            <a:r>
              <a:rPr lang="ru-RU" sz="2400" b="1" dirty="0" err="1">
                <a:solidFill>
                  <a:schemeClr val="bg1"/>
                </a:solidFill>
              </a:rPr>
              <a:t>під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шкірою</a:t>
            </a:r>
            <a:r>
              <a:rPr lang="ru-RU" sz="2400" b="1" dirty="0">
                <a:solidFill>
                  <a:schemeClr val="bg1"/>
                </a:solidFill>
              </a:rPr>
              <a:t>, і вони </a:t>
            </a:r>
            <a:r>
              <a:rPr lang="ru-RU" sz="2400" b="1" dirty="0" err="1">
                <a:solidFill>
                  <a:schemeClr val="bg1"/>
                </a:solidFill>
              </a:rPr>
              <a:t>залягають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>
                <a:solidFill>
                  <a:schemeClr val="bg1"/>
                </a:solidFill>
              </a:rPr>
              <a:t>зимову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сплячку</a:t>
            </a:r>
            <a:r>
              <a:rPr lang="ru-RU" sz="2400" b="1" dirty="0">
                <a:solidFill>
                  <a:schemeClr val="bg1"/>
                </a:solidFill>
              </a:rPr>
              <a:t>. В </a:t>
            </a:r>
            <a:r>
              <a:rPr lang="ru-RU" sz="2400" b="1" dirty="0" err="1">
                <a:solidFill>
                  <a:schemeClr val="bg1"/>
                </a:solidFill>
              </a:rPr>
              <a:t>січні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або</a:t>
            </a:r>
            <a:r>
              <a:rPr lang="ru-RU" sz="2400" b="1" dirty="0">
                <a:solidFill>
                  <a:schemeClr val="bg1"/>
                </a:solidFill>
              </a:rPr>
              <a:t> в лютому у </a:t>
            </a:r>
            <a:r>
              <a:rPr lang="ru-RU" sz="2400" b="1" dirty="0" err="1">
                <a:solidFill>
                  <a:schemeClr val="bg1"/>
                </a:solidFill>
              </a:rPr>
              <a:t>ведмедиці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з’являються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ведмежата</a:t>
            </a:r>
            <a:r>
              <a:rPr lang="ru-RU" sz="2400" b="1" dirty="0">
                <a:solidFill>
                  <a:schemeClr val="bg1"/>
                </a:solidFill>
              </a:rPr>
              <a:t>. Вона </a:t>
            </a:r>
            <a:r>
              <a:rPr lang="ru-RU" sz="2400" b="1" dirty="0" err="1">
                <a:solidFill>
                  <a:schemeClr val="bg1"/>
                </a:solidFill>
              </a:rPr>
              <a:t>годує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їх</a:t>
            </a:r>
            <a:r>
              <a:rPr lang="ru-RU" sz="2400" b="1" dirty="0">
                <a:solidFill>
                  <a:schemeClr val="bg1"/>
                </a:solidFill>
              </a:rPr>
              <a:t> молоком, а коли </a:t>
            </a:r>
            <a:r>
              <a:rPr lang="ru-RU" sz="2400" b="1" dirty="0" err="1">
                <a:solidFill>
                  <a:schemeClr val="bg1"/>
                </a:solidFill>
              </a:rPr>
              <a:t>пригріє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сонечко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виведе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малюків</a:t>
            </a:r>
            <a:r>
              <a:rPr lang="ru-RU" sz="2400" b="1" dirty="0">
                <a:solidFill>
                  <a:schemeClr val="bg1"/>
                </a:solidFill>
              </a:rPr>
              <a:t> з </a:t>
            </a:r>
            <a:r>
              <a:rPr lang="ru-RU" sz="2400" b="1" dirty="0" err="1">
                <a:solidFill>
                  <a:schemeClr val="bg1"/>
                </a:solidFill>
              </a:rPr>
              <a:t>барлогу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" r="12294" b="-1"/>
          <a:stretch/>
        </p:blipFill>
        <p:spPr>
          <a:xfrm>
            <a:off x="6833776" y="1225156"/>
            <a:ext cx="4408714" cy="330776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04734" y="494529"/>
            <a:ext cx="10429323" cy="670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Деякі звірі </a:t>
            </a:r>
            <a:r>
              <a:rPr lang="uk-UA" sz="4000" b="1" dirty="0" smtClean="0"/>
              <a:t>на </a:t>
            </a:r>
            <a:r>
              <a:rPr lang="uk-UA" sz="4000" b="1" dirty="0"/>
              <a:t>зиму залягають спати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7851" y="4620007"/>
            <a:ext cx="10543087" cy="150864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ведмедя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борсука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сон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чутливий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вони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можуть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прокидатися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Під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час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зимової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сплячки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серце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цих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тварин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б’ється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повільно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мляво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дихання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ледь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помітне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температура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тіла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знижується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Організм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живиться за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рахунок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жиру,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який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накопичився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восени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05875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828" y="494529"/>
            <a:ext cx="10221685" cy="7137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Деякі</a:t>
            </a:r>
            <a:r>
              <a:rPr lang="ru-RU" sz="4000" b="1" dirty="0"/>
              <a:t> </a:t>
            </a:r>
            <a:r>
              <a:rPr lang="ru-RU" sz="4000" b="1" dirty="0" err="1"/>
              <a:t>звірі</a:t>
            </a:r>
            <a:r>
              <a:rPr lang="ru-RU" sz="4000" b="1" dirty="0"/>
              <a:t> </a:t>
            </a:r>
            <a:r>
              <a:rPr lang="ru-RU" sz="4000" b="1" dirty="0" err="1"/>
              <a:t>роблять</a:t>
            </a:r>
            <a:r>
              <a:rPr lang="ru-RU" sz="4000" b="1" dirty="0"/>
              <a:t> запаси корму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8331" y="1339401"/>
            <a:ext cx="5417500" cy="10989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Лісові миші збирають жолуді, насіння різних рослин і ховають в </a:t>
            </a:r>
            <a:r>
              <a:rPr lang="uk-UA" sz="2400" b="1" dirty="0" err="1"/>
              <a:t>нори</a:t>
            </a:r>
            <a:r>
              <a:rPr lang="uk-UA" sz="2400" b="1" dirty="0"/>
              <a:t>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1339402"/>
            <a:ext cx="3886200" cy="25490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170214" y="4024075"/>
            <a:ext cx="3483429" cy="121603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Кроти і хом’яки риють зимові комори і заповнюють їх зерном.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14" y="2513078"/>
            <a:ext cx="3732817" cy="248663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73" y="4024075"/>
            <a:ext cx="3241538" cy="243115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6313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6658" y="1218740"/>
            <a:ext cx="8732066" cy="80600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Козулі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, лосі,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олені, дикі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кабани,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вовки, лиси 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ведуть активний спосіб життя, невтомно вишукуючи поживу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34" y="2090060"/>
            <a:ext cx="3194753" cy="239074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5236" r="7318" b="2958"/>
          <a:stretch/>
        </p:blipFill>
        <p:spPr>
          <a:xfrm>
            <a:off x="4370728" y="2090060"/>
            <a:ext cx="2723925" cy="232691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26" y="4397779"/>
            <a:ext cx="3487322" cy="176282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16" y="2116221"/>
            <a:ext cx="3741467" cy="233841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04734" y="494529"/>
            <a:ext cx="10429323" cy="670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Ведуть активний спосіб життя взимку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Спостереження за лисицею взимку. - YouTub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4" t="13661" r="1045" b="12903"/>
          <a:stretch/>
        </p:blipFill>
        <p:spPr bwMode="auto">
          <a:xfrm>
            <a:off x="6281057" y="4397779"/>
            <a:ext cx="3676153" cy="175612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43278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0480" y="494529"/>
            <a:ext cx="9968519" cy="7308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>
                <a:solidFill>
                  <a:schemeClr val="bg1"/>
                </a:solidFill>
              </a:rPr>
              <a:t>Обери</a:t>
            </a:r>
            <a:r>
              <a:rPr lang="uk-UA" sz="3600" b="1" dirty="0">
                <a:solidFill>
                  <a:schemeClr val="bg1"/>
                </a:solidFill>
              </a:rPr>
              <a:t> того, хто </a:t>
            </a:r>
            <a:r>
              <a:rPr lang="uk-UA" sz="3600" b="1" dirty="0" smtClean="0">
                <a:solidFill>
                  <a:schemeClr val="bg1"/>
                </a:solidFill>
              </a:rPr>
              <a:t>взимку не </a:t>
            </a:r>
            <a:r>
              <a:rPr lang="uk-UA" sz="3600" b="1" dirty="0">
                <a:solidFill>
                  <a:schemeClr val="bg1"/>
                </a:solidFill>
              </a:rPr>
              <a:t>змінює своє хутро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6828632-F70E-48D1-B6C9-C71BEB0B7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20" y="1328486"/>
            <a:ext cx="2189293" cy="21892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66" y="3268387"/>
            <a:ext cx="1981372" cy="28287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10" y="3565379"/>
            <a:ext cx="3124225" cy="26382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74" y="1515781"/>
            <a:ext cx="2177645" cy="1814704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182831" y="1231623"/>
            <a:ext cx="2415672" cy="23830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4" b="7793"/>
          <a:stretch/>
        </p:blipFill>
        <p:spPr>
          <a:xfrm>
            <a:off x="8383068" y="1466007"/>
            <a:ext cx="1691859" cy="18644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28" y="3501989"/>
            <a:ext cx="3383304" cy="257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390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0858" y="494529"/>
            <a:ext cx="10149080" cy="7064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Обери звірів, які взимку впадають у сплячку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6828632-F70E-48D1-B6C9-C71BEB0B7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43" y="1421655"/>
            <a:ext cx="1864253" cy="1864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06" y="1252846"/>
            <a:ext cx="1981372" cy="28287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5" r="6338"/>
          <a:stretch/>
        </p:blipFill>
        <p:spPr>
          <a:xfrm>
            <a:off x="8355900" y="1421655"/>
            <a:ext cx="1649699" cy="21756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02" y="4081635"/>
            <a:ext cx="2552191" cy="21268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F114B06-D466-4B7C-A781-53A2F11BA3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74" y="4456079"/>
            <a:ext cx="2516008" cy="1484445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273629" y="1252846"/>
            <a:ext cx="2220685" cy="22088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42258" y="3638724"/>
            <a:ext cx="3556440" cy="26589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11" y="3989377"/>
            <a:ext cx="2619720" cy="2037560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301099" y="4061828"/>
            <a:ext cx="2831694" cy="23882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51520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68829" y="534325"/>
            <a:ext cx="10172606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046887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08467" y="1297353"/>
            <a:ext cx="8451219" cy="153293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4. Чи погоджуєшся ти з думкою, що …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Хутро звірів узимку стає густішим, теплішим і набуває світлішого забарвлення, щоб краще пристосуватися до зими?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ТАК                 НІ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8467" y="3048001"/>
            <a:ext cx="4225609" cy="119742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5. Про якого зайця кажуть: «Улітку – сірий, а взимку – білий»? Прочитай повідомлення пана Лісника й підпиши назви біля зображень.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59495" y="2287528"/>
            <a:ext cx="461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34333" y="2400493"/>
            <a:ext cx="332718" cy="35884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04268" y="2400494"/>
            <a:ext cx="332718" cy="35884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2 клас\4 ЯДС\1 Грущинська\3 Людина і природа взимку\№054 Як звірі пристосувалися до життя взимку\2025-01-16_2044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t="25888" r="1667" b="366"/>
          <a:stretch/>
        </p:blipFill>
        <p:spPr bwMode="auto">
          <a:xfrm>
            <a:off x="5323114" y="2958049"/>
            <a:ext cx="6204512" cy="308086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95992" y="4820105"/>
            <a:ext cx="2490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ea typeface="Cambria"/>
              </a:rPr>
              <a:t>Заєць - русак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48392" y="5346660"/>
            <a:ext cx="2490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ea typeface="Cambria"/>
              </a:rPr>
              <a:t>Заєць - біляк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7583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774" y="494529"/>
            <a:ext cx="10302405" cy="7991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Вибери шляпу і дай відповіді </a:t>
            </a:r>
            <a:r>
              <a:rPr lang="uk-UA" sz="4000" b="1" smtClean="0">
                <a:solidFill>
                  <a:schemeClr val="bg1"/>
                </a:solidFill>
              </a:rPr>
              <a:t>на запитання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14A516-FB75-49CA-95E3-442F769DD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74" y="1041771"/>
            <a:ext cx="1781088" cy="12358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E4D4094-B189-4FBA-9745-56BFD4340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16" y="4597139"/>
            <a:ext cx="1781088" cy="1235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74EC39F-82A3-4502-85F3-AD5733CC5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9" y="2882168"/>
            <a:ext cx="1845500" cy="1280551"/>
          </a:xfrm>
          <a:prstGeom prst="rect">
            <a:avLst/>
          </a:prstGeom>
        </p:spPr>
      </p:pic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xmlns="" id="{ED019465-BD69-45B9-B8C1-2C70C95BF8C4}"/>
              </a:ext>
            </a:extLst>
          </p:cNvPr>
          <p:cNvSpPr/>
          <p:nvPr/>
        </p:nvSpPr>
        <p:spPr>
          <a:xfrm>
            <a:off x="3439885" y="1329584"/>
            <a:ext cx="7889293" cy="52593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</a:rPr>
              <a:t>Інформація.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Які звірі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взимку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залягають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спати?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xmlns="" id="{955B1453-4A4A-4079-A27A-ADD674F6D60E}"/>
              </a:ext>
            </a:extLst>
          </p:cNvPr>
          <p:cNvSpPr/>
          <p:nvPr/>
        </p:nvSpPr>
        <p:spPr>
          <a:xfrm>
            <a:off x="3439885" y="1944536"/>
            <a:ext cx="7889294" cy="861433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</a:rPr>
              <a:t>Логічний позитив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Пригадай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казки й мультфільми про зимове життя звірів. </a:t>
            </a:r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xmlns="" id="{58EAC579-E7B1-4B7F-8029-651ED2E5A699}"/>
              </a:ext>
            </a:extLst>
          </p:cNvPr>
          <p:cNvSpPr/>
          <p:nvPr/>
        </p:nvSpPr>
        <p:spPr>
          <a:xfrm>
            <a:off x="3439884" y="2882168"/>
            <a:ext cx="7889293" cy="75970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Критика</a:t>
            </a:r>
            <a:r>
              <a:rPr lang="uk-UA" sz="2400" b="1" i="1" dirty="0" smtClean="0">
                <a:solidFill>
                  <a:schemeClr val="bg1"/>
                </a:solidFill>
              </a:rPr>
              <a:t>. </a:t>
            </a:r>
            <a:r>
              <a:rPr lang="uk-UA" sz="2400" b="1" dirty="0" smtClean="0">
                <a:solidFill>
                  <a:schemeClr val="bg1"/>
                </a:solidFill>
              </a:rPr>
              <a:t>Чому звірі змінюють </a:t>
            </a:r>
            <a:r>
              <a:rPr lang="uk-UA" sz="2400" b="1" dirty="0">
                <a:solidFill>
                  <a:schemeClr val="bg1"/>
                </a:solidFill>
              </a:rPr>
              <a:t>свою шубку взимку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22">
            <a:extLst>
              <a:ext uri="{FF2B5EF4-FFF2-40B4-BE49-F238E27FC236}">
                <a16:creationId xmlns:a16="http://schemas.microsoft.com/office/drawing/2014/main" xmlns="" id="{350C9390-787E-45A1-9F98-E1835B8D44FD}"/>
              </a:ext>
            </a:extLst>
          </p:cNvPr>
          <p:cNvSpPr/>
          <p:nvPr/>
        </p:nvSpPr>
        <p:spPr>
          <a:xfrm>
            <a:off x="3439885" y="3702145"/>
            <a:ext cx="7889292" cy="826310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Почуття та інтуїція. </a:t>
            </a:r>
            <a:r>
              <a:rPr lang="uk-UA" sz="2400" b="1" dirty="0">
                <a:solidFill>
                  <a:schemeClr val="bg1"/>
                </a:solidFill>
              </a:rPr>
              <a:t>Що в</a:t>
            </a:r>
            <a:r>
              <a:rPr lang="uk-UA" sz="2400" b="1" dirty="0" smtClean="0">
                <a:solidFill>
                  <a:schemeClr val="bg1"/>
                </a:solidFill>
              </a:rPr>
              <a:t>и </a:t>
            </a:r>
            <a:r>
              <a:rPr lang="uk-UA" sz="2400" b="1" dirty="0">
                <a:solidFill>
                  <a:schemeClr val="bg1"/>
                </a:solidFill>
              </a:rPr>
              <a:t>відчували сьогодні на уроці?</a:t>
            </a:r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xmlns="" id="{787203FF-F7D3-4E5A-9E28-E1FAB9AB44EA}"/>
              </a:ext>
            </a:extLst>
          </p:cNvPr>
          <p:cNvSpPr/>
          <p:nvPr/>
        </p:nvSpPr>
        <p:spPr>
          <a:xfrm>
            <a:off x="3439883" y="4597139"/>
            <a:ext cx="7889295" cy="847417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Креативність</a:t>
            </a:r>
            <a:r>
              <a:rPr lang="uk-UA" sz="2400" b="1" dirty="0">
                <a:solidFill>
                  <a:schemeClr val="bg1"/>
                </a:solidFill>
              </a:rPr>
              <a:t>.  Які </a:t>
            </a:r>
            <a:r>
              <a:rPr lang="uk-UA" sz="2400" b="1" dirty="0" smtClean="0">
                <a:solidFill>
                  <a:schemeClr val="bg1"/>
                </a:solidFill>
              </a:rPr>
              <a:t>види </a:t>
            </a:r>
            <a:r>
              <a:rPr lang="uk-UA" sz="2400" b="1" dirty="0">
                <a:solidFill>
                  <a:schemeClr val="bg1"/>
                </a:solidFill>
              </a:rPr>
              <a:t>допомоги можете запропонувати </a:t>
            </a:r>
            <a:r>
              <a:rPr lang="uk-UA" sz="2400" b="1" dirty="0" smtClean="0">
                <a:solidFill>
                  <a:schemeClr val="bg1"/>
                </a:solidFill>
              </a:rPr>
              <a:t>тваринам </a:t>
            </a:r>
            <a:r>
              <a:rPr lang="uk-UA" sz="2400" b="1" dirty="0">
                <a:solidFill>
                  <a:schemeClr val="bg1"/>
                </a:solidFill>
              </a:rPr>
              <a:t>узимку?</a:t>
            </a:r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xmlns="" id="{B4626061-E0C7-485C-BA2B-9E8A93908F81}"/>
              </a:ext>
            </a:extLst>
          </p:cNvPr>
          <p:cNvSpPr/>
          <p:nvPr/>
        </p:nvSpPr>
        <p:spPr>
          <a:xfrm>
            <a:off x="3439885" y="5522000"/>
            <a:ext cx="7889294" cy="8134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Управління процесом. </a:t>
            </a:r>
            <a:r>
              <a:rPr lang="uk-UA" sz="2400" b="1" dirty="0"/>
              <a:t>Навіщо потрібні знання, здобуті сьогодні на уроці</a:t>
            </a:r>
            <a:r>
              <a:rPr lang="uk-UA" sz="24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4DA4189-56A1-4CE6-8D06-24B0B6AB4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10" y="1855518"/>
            <a:ext cx="1781088" cy="12358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5D7E3A2-4BF0-4499-BD4B-C92B12395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70" y="3571140"/>
            <a:ext cx="1781088" cy="12358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13E6E7D-F7D2-441F-A66F-352E32A835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10" y="5310814"/>
            <a:ext cx="1781088" cy="12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0447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5654" y="494529"/>
            <a:ext cx="8732066" cy="75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7574" y="1369857"/>
            <a:ext cx="8048226" cy="51495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уроці одним із висловів звіряток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детские  картинки\3 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15718"/>
          <a:stretch/>
        </p:blipFill>
        <p:spPr bwMode="auto">
          <a:xfrm>
            <a:off x="4707738" y="1997309"/>
            <a:ext cx="1695246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детские  картинки\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r="12096"/>
          <a:stretch/>
        </p:blipFill>
        <p:spPr bwMode="auto">
          <a:xfrm>
            <a:off x="2800961" y="1997309"/>
            <a:ext cx="1764000" cy="21235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621486" y="4276910"/>
            <a:ext cx="2798880" cy="13401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готовий </a:t>
            </a:r>
          </a:p>
          <a:p>
            <a:pPr algn="ctr"/>
            <a:r>
              <a:rPr lang="uk-UA" sz="2400" b="1" dirty="0" smtClean="0"/>
              <a:t>(готова) </a:t>
            </a:r>
            <a:r>
              <a:rPr lang="uk-UA" sz="2400" b="1" dirty="0"/>
              <a:t>до </a:t>
            </a:r>
            <a:r>
              <a:rPr lang="uk-UA" sz="2400" b="1" dirty="0" smtClean="0"/>
              <a:t>наступного уроку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02984" y="4263308"/>
            <a:ext cx="2076526" cy="13537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 уроці мені </a:t>
            </a:r>
            <a:r>
              <a:rPr lang="uk-UA" sz="2400" b="1" dirty="0" err="1" smtClean="0"/>
              <a:t>допомогали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4287" y="4247768"/>
            <a:ext cx="1944766" cy="8467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Цікава інформація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90786" y="4263307"/>
            <a:ext cx="1974175" cy="13537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 усім впорався</a:t>
            </a:r>
          </a:p>
          <a:p>
            <a:pPr algn="ctr"/>
            <a:r>
              <a:rPr lang="uk-UA" sz="2400" b="1" dirty="0" smtClean="0"/>
              <a:t>(впоралась)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07738" y="4280788"/>
            <a:ext cx="1695246" cy="8137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Це було просто</a:t>
            </a:r>
            <a:endParaRPr lang="ru-RU" sz="2400" b="1" dirty="0"/>
          </a:p>
        </p:txBody>
      </p:sp>
      <p:pic>
        <p:nvPicPr>
          <p:cNvPr id="1028" name="Picture 4" descr="D:\Картинки до тестів\детские  картинки\4 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r="7976"/>
          <a:stretch/>
        </p:blipFill>
        <p:spPr bwMode="auto">
          <a:xfrm>
            <a:off x="638561" y="1987336"/>
            <a:ext cx="1952225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детские  картинки\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0" r="135"/>
          <a:stretch/>
        </p:blipFill>
        <p:spPr bwMode="auto">
          <a:xfrm>
            <a:off x="6544960" y="2004346"/>
            <a:ext cx="1642289" cy="215056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детские  картинки\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21" y="2004346"/>
            <a:ext cx="2997945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13113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942799" y="1396277"/>
            <a:ext cx="5385010" cy="233752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До уроку! До уроку!</a:t>
            </a:r>
            <a:endParaRPr lang="ru-RU" alt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В </a:t>
            </a:r>
            <a:r>
              <a:rPr lang="ru-RU" altLang="ru-RU" sz="3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школі</a:t>
            </a: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дзвоник</a:t>
            </a: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кличе вас!</a:t>
            </a:r>
            <a:endParaRPr lang="ru-RU" alt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Поспішіть</a:t>
            </a: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місця</a:t>
            </a: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зайняти</a:t>
            </a: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,</a:t>
            </a:r>
            <a:endParaRPr lang="ru-RU" alt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Час урок </a:t>
            </a:r>
            <a:r>
              <a:rPr lang="ru-RU" altLang="ru-RU" sz="3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розпочинати</a:t>
            </a: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ru-RU" alt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-48" r="634" b="10150"/>
          <a:stretch/>
        </p:blipFill>
        <p:spPr>
          <a:xfrm>
            <a:off x="6401641" y="1396277"/>
            <a:ext cx="4841777" cy="378104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016631" y="494529"/>
            <a:ext cx="10226787" cy="7573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96886" y="1327115"/>
            <a:ext cx="7249886" cy="9006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Поміркуй, в чому твоя сила.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Погладь себе і промов уголос свою силу 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детские  картинки\3 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15718"/>
          <a:stretch/>
        </p:blipFill>
        <p:spPr bwMode="auto">
          <a:xfrm>
            <a:off x="4751282" y="2385357"/>
            <a:ext cx="1695246" cy="21435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детские  картинки\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r="12096"/>
          <a:stretch/>
        </p:blipFill>
        <p:spPr bwMode="auto">
          <a:xfrm>
            <a:off x="2800961" y="2385357"/>
            <a:ext cx="1764000" cy="212358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901738" y="4657920"/>
            <a:ext cx="2039312" cy="5272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розумний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44960" y="4644318"/>
            <a:ext cx="1905000" cy="5330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красивий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6593" y="4661798"/>
            <a:ext cx="1792459" cy="5854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добрий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05648" y="4644318"/>
            <a:ext cx="1859313" cy="569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веселий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07738" y="4661798"/>
            <a:ext cx="1695246" cy="5632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сильний</a:t>
            </a:r>
            <a:endParaRPr lang="ru-RU" sz="2400" b="1" dirty="0"/>
          </a:p>
        </p:txBody>
      </p:sp>
      <p:pic>
        <p:nvPicPr>
          <p:cNvPr id="1028" name="Picture 4" descr="D:\Картинки до тестів\детские  картинки\4 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r="7976"/>
          <a:stretch/>
        </p:blipFill>
        <p:spPr bwMode="auto">
          <a:xfrm>
            <a:off x="638561" y="2408404"/>
            <a:ext cx="1952225" cy="21435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детские  картинки\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0" r="135"/>
          <a:stretch/>
        </p:blipFill>
        <p:spPr bwMode="auto">
          <a:xfrm>
            <a:off x="6654543" y="2408404"/>
            <a:ext cx="1642289" cy="215056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детские  картинки\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21" y="2392394"/>
            <a:ext cx="2997945" cy="21435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8744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\4 ЯДС\1 Грущинська\3 Людина і природа взимку\№037 Яку форму має Земля\2024-11-29_122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49134"/>
            <a:ext cx="8676894" cy="35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997" y="2442881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51" y="265292"/>
            <a:ext cx="3860570" cy="2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98632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81741" y="582240"/>
            <a:ext cx="10375530" cy="6805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667" y="1335022"/>
            <a:ext cx="2396604" cy="359202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214257" y="1978491"/>
            <a:ext cx="3494314" cy="16699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Яких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птахів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називають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перелітними</a:t>
            </a:r>
            <a:r>
              <a:rPr lang="ru-RU" sz="2400" b="1" dirty="0" smtClean="0"/>
              <a:t>? </a:t>
            </a:r>
          </a:p>
          <a:p>
            <a:pPr algn="ctr"/>
            <a:r>
              <a:rPr lang="ru-RU" sz="2400" b="1" dirty="0" err="1" smtClean="0"/>
              <a:t>Яких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осілими</a:t>
            </a:r>
            <a:r>
              <a:rPr lang="ru-RU" sz="2400" b="1" dirty="0" smtClean="0"/>
              <a:t>? </a:t>
            </a:r>
          </a:p>
          <a:p>
            <a:pPr algn="ctr"/>
            <a:r>
              <a:rPr lang="ru-RU" sz="2400" b="1" dirty="0" err="1" smtClean="0"/>
              <a:t>Яких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зимуючими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55048" y="4783438"/>
            <a:ext cx="4062078" cy="120370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дізнаємось, як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змінюється життя тварин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взимку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1740" y="1335022"/>
            <a:ext cx="6520545" cy="5373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Які зміни настають в житті птахів взимку?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55047" y="3834897"/>
            <a:ext cx="4062078" cy="8675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Яких осілих птахів тобі доводиться бачити </a:t>
            </a:r>
            <a:r>
              <a:rPr lang="uk-UA" sz="2400" b="1" dirty="0" smtClean="0">
                <a:solidFill>
                  <a:schemeClr val="bg1"/>
                </a:solidFill>
              </a:rPr>
              <a:t>взимку</a:t>
            </a:r>
            <a:r>
              <a:rPr lang="uk-UA" sz="2400" b="1" dirty="0">
                <a:solidFill>
                  <a:schemeClr val="bg1"/>
                </a:solidFill>
              </a:rPr>
              <a:t>?</a:t>
            </a:r>
            <a:r>
              <a:rPr lang="uk-UA" sz="2400" b="1" i="1" dirty="0">
                <a:solidFill>
                  <a:schemeClr val="bg1"/>
                </a:solidFill>
              </a:rPr>
              <a:t> 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38519" y="4005939"/>
            <a:ext cx="3893181" cy="2188028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звірі восени готуються до </a:t>
            </a:r>
            <a:r>
              <a:rPr lang="uk-UA" sz="2400" b="1" dirty="0" smtClean="0"/>
              <a:t>зими</a:t>
            </a:r>
            <a:r>
              <a:rPr lang="ru-RU" sz="2400" b="1" dirty="0" smtClean="0"/>
              <a:t>? </a:t>
            </a:r>
            <a:r>
              <a:rPr lang="uk-UA" sz="2400" b="1" dirty="0" smtClean="0"/>
              <a:t>Чому </a:t>
            </a:r>
            <a:r>
              <a:rPr lang="uk-UA" sz="2400" b="1" dirty="0"/>
              <a:t>вони намагаються накопичити якомога більші жирові запаси?</a:t>
            </a:r>
            <a:endParaRPr lang="ru-RU" sz="2400" b="1" dirty="0"/>
          </a:p>
        </p:txBody>
      </p:sp>
      <p:pic>
        <p:nvPicPr>
          <p:cNvPr id="13" name="Picture 2" descr="D:\2 клас\4 ЯДС\1 Грущинська\3 Людина і природа взимку\№053 У чому полягають особливості зимового життя птахів\2025-01-11_1605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25817" r="2996" b="935"/>
          <a:stretch/>
        </p:blipFill>
        <p:spPr bwMode="auto">
          <a:xfrm>
            <a:off x="810129" y="1967606"/>
            <a:ext cx="4246565" cy="195590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8347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17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3525" r="2426" b="2651"/>
          <a:stretch/>
        </p:blipFill>
        <p:spPr>
          <a:xfrm>
            <a:off x="5475514" y="1574930"/>
            <a:ext cx="5828645" cy="381011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1741" y="563244"/>
            <a:ext cx="10192418" cy="7625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4000" b="1" dirty="0" err="1" smtClean="0"/>
              <a:t>Життя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звірів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взимку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51153" y="1325772"/>
            <a:ext cx="4270883" cy="28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Хутро</a:t>
            </a:r>
            <a:r>
              <a:rPr lang="ru-RU" sz="2800" b="1" dirty="0"/>
              <a:t> у </a:t>
            </a:r>
            <a:r>
              <a:rPr lang="ru-RU" sz="2800" b="1" dirty="0" err="1"/>
              <a:t>звірів</a:t>
            </a:r>
            <a:r>
              <a:rPr lang="ru-RU" sz="2800" b="1" dirty="0"/>
              <a:t> </a:t>
            </a:r>
            <a:r>
              <a:rPr lang="ru-RU" sz="2800" b="1" dirty="0" err="1"/>
              <a:t>узимку</a:t>
            </a:r>
            <a:r>
              <a:rPr lang="ru-RU" sz="2800" b="1" dirty="0"/>
              <a:t> </a:t>
            </a:r>
            <a:r>
              <a:rPr lang="ru-RU" sz="2800" b="1" dirty="0" err="1"/>
              <a:t>стає</a:t>
            </a:r>
            <a:r>
              <a:rPr lang="ru-RU" sz="2800" b="1" dirty="0"/>
              <a:t> </a:t>
            </a:r>
            <a:r>
              <a:rPr lang="ru-RU" sz="2800" b="1" dirty="0" err="1"/>
              <a:t>густішим</a:t>
            </a:r>
            <a:r>
              <a:rPr lang="ru-RU" sz="2800" b="1" dirty="0"/>
              <a:t>, </a:t>
            </a:r>
            <a:r>
              <a:rPr lang="ru-RU" sz="2800" b="1" dirty="0" err="1"/>
              <a:t>теплішим</a:t>
            </a:r>
            <a:r>
              <a:rPr lang="ru-RU" sz="2800" b="1" dirty="0"/>
              <a:t> і </a:t>
            </a:r>
            <a:r>
              <a:rPr lang="ru-RU" sz="2800" b="1" dirty="0" err="1"/>
              <a:t>набуває</a:t>
            </a:r>
            <a:r>
              <a:rPr lang="ru-RU" sz="2800" b="1" dirty="0"/>
              <a:t> </a:t>
            </a:r>
            <a:r>
              <a:rPr lang="ru-RU" sz="2800" b="1" dirty="0" err="1"/>
              <a:t>світлішого</a:t>
            </a:r>
            <a:r>
              <a:rPr lang="ru-RU" sz="2800" b="1" dirty="0"/>
              <a:t> </a:t>
            </a:r>
            <a:r>
              <a:rPr lang="ru-RU" sz="2800" b="1" dirty="0" err="1"/>
              <a:t>забарвлення</a:t>
            </a:r>
            <a:r>
              <a:rPr lang="ru-RU" sz="2800" b="1" dirty="0"/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щоб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краще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пристосуватися</a:t>
            </a:r>
            <a:r>
              <a:rPr lang="ru-RU" sz="2800" b="1" dirty="0">
                <a:solidFill>
                  <a:srgbClr val="FFFF00"/>
                </a:solidFill>
              </a:rPr>
              <a:t> до </a:t>
            </a:r>
            <a:r>
              <a:rPr lang="ru-RU" sz="2800" b="1" dirty="0" err="1">
                <a:solidFill>
                  <a:srgbClr val="FFFF00"/>
                </a:solidFill>
              </a:rPr>
              <a:t>зими</a:t>
            </a:r>
            <a:r>
              <a:rPr lang="ru-RU" sz="28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153" y="4304088"/>
            <a:ext cx="4270883" cy="153233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Зміна забарвлення і густоти хутра у тварин – називається </a:t>
            </a:r>
            <a:r>
              <a:rPr lang="uk-UA" sz="2800" b="1" dirty="0">
                <a:solidFill>
                  <a:srgbClr val="FF0000"/>
                </a:solidFill>
              </a:rPr>
              <a:t>линянням.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0839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746" y="625157"/>
            <a:ext cx="10244225" cy="6593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Деякі звірі змінюють хутро взимку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7">
            <a:extLst>
              <a:ext uri="{FF2B5EF4-FFF2-40B4-BE49-F238E27FC236}">
                <a16:creationId xmlns:a16="http://schemas.microsoft.com/office/drawing/2014/main" xmlns="" id="{8B3EF929-F316-4CFC-88BB-7E594392F1E6}"/>
              </a:ext>
            </a:extLst>
          </p:cNvPr>
          <p:cNvSpPr/>
          <p:nvPr/>
        </p:nvSpPr>
        <p:spPr>
          <a:xfrm>
            <a:off x="3056893" y="2396005"/>
            <a:ext cx="5194480" cy="2085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/>
              <a:t>Заєць</a:t>
            </a:r>
            <a:r>
              <a:rPr lang="ru-RU" sz="2400" b="1" dirty="0"/>
              <a:t> </a:t>
            </a:r>
            <a:r>
              <a:rPr lang="ru-RU" sz="2400" b="1" dirty="0" err="1"/>
              <a:t>дуже</a:t>
            </a:r>
            <a:r>
              <a:rPr lang="ru-RU" sz="2400" b="1" dirty="0"/>
              <a:t> </a:t>
            </a:r>
            <a:r>
              <a:rPr lang="ru-RU" sz="2400" b="1" dirty="0" err="1"/>
              <a:t>обережний</a:t>
            </a:r>
            <a:r>
              <a:rPr lang="ru-RU" sz="2400" b="1" dirty="0"/>
              <a:t>. Перед сном (спить вдень) </a:t>
            </a:r>
            <a:r>
              <a:rPr lang="ru-RU" sz="2400" b="1" dirty="0" err="1"/>
              <a:t>він</a:t>
            </a:r>
            <a:r>
              <a:rPr lang="ru-RU" sz="2400" b="1" dirty="0"/>
              <a:t> </a:t>
            </a:r>
            <a:r>
              <a:rPr lang="ru-RU" sz="2400" b="1" dirty="0" err="1"/>
              <a:t>наробить</a:t>
            </a:r>
            <a:r>
              <a:rPr lang="ru-RU" sz="2400" b="1" dirty="0"/>
              <a:t> </a:t>
            </a:r>
            <a:r>
              <a:rPr lang="ru-RU" sz="2400" b="1" dirty="0" err="1"/>
              <a:t>стільки</a:t>
            </a:r>
            <a:r>
              <a:rPr lang="ru-RU" sz="2400" b="1" dirty="0"/>
              <a:t> </a:t>
            </a:r>
            <a:r>
              <a:rPr lang="ru-RU" sz="2400" b="1" dirty="0" err="1"/>
              <a:t>слідів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не </a:t>
            </a:r>
            <a:r>
              <a:rPr lang="ru-RU" sz="2400" b="1" dirty="0" err="1"/>
              <a:t>кожний</a:t>
            </a:r>
            <a:r>
              <a:rPr lang="ru-RU" sz="2400" b="1" dirty="0"/>
              <a:t> з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ворогів</a:t>
            </a:r>
            <a:r>
              <a:rPr lang="ru-RU" sz="2400" b="1" dirty="0"/>
              <a:t> </a:t>
            </a:r>
            <a:r>
              <a:rPr lang="ru-RU" sz="2400" b="1" dirty="0" err="1"/>
              <a:t>розбереться</a:t>
            </a:r>
            <a:r>
              <a:rPr lang="ru-RU" sz="2400" b="1" dirty="0"/>
              <a:t>. </a:t>
            </a:r>
            <a:r>
              <a:rPr lang="ru-RU" sz="2400" b="1" dirty="0" err="1"/>
              <a:t>Потім</a:t>
            </a:r>
            <a:r>
              <a:rPr lang="ru-RU" sz="2400" b="1" dirty="0"/>
              <a:t> з </a:t>
            </a:r>
            <a:r>
              <a:rPr lang="ru-RU" sz="2400" b="1" dirty="0" err="1"/>
              <a:t>розгону</a:t>
            </a:r>
            <a:r>
              <a:rPr lang="ru-RU" sz="2400" b="1" dirty="0"/>
              <a:t> </a:t>
            </a:r>
            <a:r>
              <a:rPr lang="ru-RU" sz="2400" b="1" dirty="0" err="1"/>
              <a:t>стрибає</a:t>
            </a:r>
            <a:r>
              <a:rPr lang="ru-RU" sz="2400" b="1" dirty="0"/>
              <a:t> </a:t>
            </a:r>
            <a:r>
              <a:rPr lang="ru-RU" sz="2400" b="1" dirty="0" err="1"/>
              <a:t>вбік</a:t>
            </a:r>
            <a:r>
              <a:rPr lang="ru-RU" sz="2400" b="1" dirty="0"/>
              <a:t> і там спить. 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2746" y="1349828"/>
            <a:ext cx="6270940" cy="9917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Заєць-біляк</a:t>
            </a:r>
            <a:r>
              <a:rPr lang="ru-RU" sz="2400" b="1" dirty="0"/>
              <a:t> «</a:t>
            </a:r>
            <a:r>
              <a:rPr lang="ru-RU" sz="2400" b="1" dirty="0" err="1"/>
              <a:t>переодягається</a:t>
            </a:r>
            <a:r>
              <a:rPr lang="ru-RU" sz="2400" b="1" dirty="0"/>
              <a:t>» в </a:t>
            </a:r>
            <a:r>
              <a:rPr lang="ru-RU" sz="2400" b="1" dirty="0" err="1"/>
              <a:t>білу</a:t>
            </a:r>
            <a:r>
              <a:rPr lang="ru-RU" sz="2400" b="1" dirty="0"/>
              <a:t> шубу,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в </a:t>
            </a:r>
            <a:r>
              <a:rPr lang="ru-RU" sz="2400" b="1" dirty="0" err="1"/>
              <a:t>ній</a:t>
            </a:r>
            <a:r>
              <a:rPr lang="ru-RU" sz="2400" b="1" dirty="0"/>
              <a:t> </a:t>
            </a:r>
            <a:r>
              <a:rPr lang="ru-RU" sz="2400" b="1" dirty="0" err="1"/>
              <a:t>він</a:t>
            </a:r>
            <a:r>
              <a:rPr lang="ru-RU" sz="2400" b="1" dirty="0"/>
              <a:t> </a:t>
            </a:r>
            <a:r>
              <a:rPr lang="ru-RU" sz="2400" b="1" dirty="0" err="1"/>
              <a:t>майже</a:t>
            </a:r>
            <a:r>
              <a:rPr lang="ru-RU" sz="2400" b="1" dirty="0"/>
              <a:t> </a:t>
            </a:r>
            <a:r>
              <a:rPr lang="ru-RU" sz="2400" b="1" dirty="0" err="1"/>
              <a:t>непомітний</a:t>
            </a:r>
            <a:r>
              <a:rPr lang="ru-RU" sz="2400" b="1" dirty="0"/>
              <a:t> на </a:t>
            </a:r>
            <a:r>
              <a:rPr lang="ru-RU" sz="2400" b="1" dirty="0" err="1"/>
              <a:t>білому</a:t>
            </a:r>
            <a:r>
              <a:rPr lang="ru-RU" sz="2400" b="1" dirty="0"/>
              <a:t> </a:t>
            </a:r>
            <a:r>
              <a:rPr lang="ru-RU" sz="2400" b="1" dirty="0" err="1"/>
              <a:t>снігу</a:t>
            </a:r>
            <a:r>
              <a:rPr lang="ru-RU" sz="2400" b="1" dirty="0"/>
              <a:t>.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8B3EF929-F316-4CFC-88BB-7E594392F1E6}"/>
              </a:ext>
            </a:extLst>
          </p:cNvPr>
          <p:cNvSpPr/>
          <p:nvPr/>
        </p:nvSpPr>
        <p:spPr>
          <a:xfrm>
            <a:off x="3056892" y="4496112"/>
            <a:ext cx="7132137" cy="14160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>
                <a:solidFill>
                  <a:schemeClr val="bg1"/>
                </a:solidFill>
              </a:rPr>
              <a:t>Живиться заєць </a:t>
            </a:r>
            <a:r>
              <a:rPr lang="uk-UA" sz="2400" b="1" dirty="0" smtClean="0">
                <a:solidFill>
                  <a:schemeClr val="bg1"/>
                </a:solidFill>
              </a:rPr>
              <a:t>взимку корою</a:t>
            </a:r>
            <a:r>
              <a:rPr lang="uk-UA" sz="2400" b="1" dirty="0">
                <a:solidFill>
                  <a:schemeClr val="bg1"/>
                </a:solidFill>
              </a:rPr>
              <a:t>, пагонами молодих дерев. </a:t>
            </a:r>
            <a:r>
              <a:rPr lang="uk-UA" sz="2400" b="1" dirty="0" smtClean="0">
                <a:solidFill>
                  <a:schemeClr val="bg1"/>
                </a:solidFill>
              </a:rPr>
              <a:t>Знаходить </a:t>
            </a:r>
            <a:r>
              <a:rPr lang="uk-UA" sz="2400" b="1" dirty="0">
                <a:solidFill>
                  <a:schemeClr val="bg1"/>
                </a:solidFill>
              </a:rPr>
              <a:t>копиці сіна, може забігти в сад, щоб поласувати корою фруктових дерев.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46" y="3438670"/>
            <a:ext cx="2146504" cy="246245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5" y="1404258"/>
            <a:ext cx="2873826" cy="215537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6116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5" t="-14" r="7628" b="342"/>
          <a:stretch/>
        </p:blipFill>
        <p:spPr>
          <a:xfrm>
            <a:off x="8798238" y="3755601"/>
            <a:ext cx="2448000" cy="227505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965114" y="1330584"/>
            <a:ext cx="4801812" cy="16984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Білочка</a:t>
            </a:r>
            <a:r>
              <a:rPr lang="ru-RU" sz="2400" b="1" dirty="0"/>
              <a:t> </a:t>
            </a:r>
            <a:r>
              <a:rPr lang="ru-RU" sz="2400" b="1" dirty="0" err="1"/>
              <a:t>змінює</a:t>
            </a:r>
            <a:r>
              <a:rPr lang="ru-RU" sz="2400" b="1" dirty="0"/>
              <a:t> руду шубу на </a:t>
            </a:r>
            <a:r>
              <a:rPr lang="ru-RU" sz="2400" b="1" dirty="0" err="1"/>
              <a:t>сіру</a:t>
            </a:r>
            <a:r>
              <a:rPr lang="ru-RU" sz="2400" b="1" dirty="0"/>
              <a:t> — </a:t>
            </a:r>
            <a:r>
              <a:rPr lang="ru-RU" sz="2400" b="1" dirty="0" err="1"/>
              <a:t>теплішу</a:t>
            </a:r>
            <a:r>
              <a:rPr lang="ru-RU" sz="2400" b="1" dirty="0"/>
              <a:t>, </a:t>
            </a:r>
            <a:r>
              <a:rPr lang="ru-RU" sz="2400" b="1" dirty="0" err="1"/>
              <a:t>пухнастішу</a:t>
            </a:r>
            <a:r>
              <a:rPr lang="ru-RU" sz="2400" b="1" dirty="0"/>
              <a:t>, </a:t>
            </a:r>
            <a:r>
              <a:rPr lang="ru-RU" sz="2400" b="1" dirty="0" err="1" smtClean="0"/>
              <a:t>м’якішу</a:t>
            </a:r>
            <a:r>
              <a:rPr lang="ru-RU" sz="2400" b="1" dirty="0"/>
              <a:t>, так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майже</a:t>
            </a:r>
            <a:r>
              <a:rPr lang="ru-RU" sz="2400" b="1" dirty="0"/>
              <a:t> не </a:t>
            </a:r>
            <a:r>
              <a:rPr lang="ru-RU" sz="2400" b="1" dirty="0" err="1"/>
              <a:t>помітно</a:t>
            </a:r>
            <a:r>
              <a:rPr lang="ru-RU" sz="2400" b="1" dirty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</a:t>
            </a:r>
            <a:r>
              <a:rPr lang="ru-RU" sz="2400" b="1" dirty="0" err="1"/>
              <a:t>стовбурами</a:t>
            </a:r>
            <a:r>
              <a:rPr lang="ru-RU" sz="2400" b="1" dirty="0"/>
              <a:t> дерев.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6"/>
          <a:stretch/>
        </p:blipFill>
        <p:spPr>
          <a:xfrm>
            <a:off x="902746" y="1403970"/>
            <a:ext cx="1944000" cy="324050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5" r="11204"/>
          <a:stretch/>
        </p:blipFill>
        <p:spPr>
          <a:xfrm>
            <a:off x="8798238" y="1363241"/>
            <a:ext cx="2322000" cy="220134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кутник: округлені кути 7">
            <a:extLst>
              <a:ext uri="{FF2B5EF4-FFF2-40B4-BE49-F238E27FC236}">
                <a16:creationId xmlns:a16="http://schemas.microsoft.com/office/drawing/2014/main" xmlns="" id="{8B3EF929-F316-4CFC-88BB-7E594392F1E6}"/>
              </a:ext>
            </a:extLst>
          </p:cNvPr>
          <p:cNvSpPr/>
          <p:nvPr/>
        </p:nvSpPr>
        <p:spPr>
          <a:xfrm>
            <a:off x="1142230" y="5061631"/>
            <a:ext cx="7526994" cy="9690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>
                <a:solidFill>
                  <a:schemeClr val="bg1"/>
                </a:solidFill>
              </a:rPr>
              <a:t>Білка до свого гнізда наближається перескакуючи з дерева на дерево, щоб не залишати сліди на снігу.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7">
            <a:extLst>
              <a:ext uri="{FF2B5EF4-FFF2-40B4-BE49-F238E27FC236}">
                <a16:creationId xmlns:a16="http://schemas.microsoft.com/office/drawing/2014/main" xmlns="" id="{8B3EF929-F316-4CFC-88BB-7E594392F1E6}"/>
              </a:ext>
            </a:extLst>
          </p:cNvPr>
          <p:cNvSpPr/>
          <p:nvPr/>
        </p:nvSpPr>
        <p:spPr>
          <a:xfrm>
            <a:off x="2938369" y="3024224"/>
            <a:ext cx="5730854" cy="20161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/>
              <a:t>Хоч</a:t>
            </a:r>
            <a:r>
              <a:rPr lang="ru-RU" sz="2400" b="1" dirty="0"/>
              <a:t> і </a:t>
            </a:r>
            <a:r>
              <a:rPr lang="ru-RU" sz="2400" b="1" dirty="0" err="1"/>
              <a:t>немає</a:t>
            </a:r>
            <a:r>
              <a:rPr lang="ru-RU" sz="2400" b="1" dirty="0"/>
              <a:t> в </a:t>
            </a:r>
            <a:r>
              <a:rPr lang="ru-RU" sz="2400" b="1" dirty="0" err="1"/>
              <a:t>лісі</a:t>
            </a:r>
            <a:r>
              <a:rPr lang="ru-RU" sz="2400" b="1" dirty="0"/>
              <a:t> </a:t>
            </a:r>
            <a:r>
              <a:rPr lang="ru-RU" sz="2400" b="1" dirty="0" err="1"/>
              <a:t>ні</a:t>
            </a:r>
            <a:r>
              <a:rPr lang="ru-RU" sz="2400" b="1" dirty="0"/>
              <a:t> </a:t>
            </a:r>
            <a:r>
              <a:rPr lang="ru-RU" sz="2400" b="1" dirty="0" err="1"/>
              <a:t>горіхів</a:t>
            </a:r>
            <a:r>
              <a:rPr lang="ru-RU" sz="2400" b="1" dirty="0"/>
              <a:t>, </a:t>
            </a:r>
            <a:r>
              <a:rPr lang="ru-RU" sz="2400" b="1" dirty="0" err="1"/>
              <a:t>ні</a:t>
            </a:r>
            <a:r>
              <a:rPr lang="ru-RU" sz="2400" b="1" dirty="0"/>
              <a:t> </a:t>
            </a:r>
            <a:r>
              <a:rPr lang="ru-RU" sz="2400" b="1" dirty="0" err="1"/>
              <a:t>грибів</a:t>
            </a:r>
            <a:r>
              <a:rPr lang="ru-RU" sz="2400" b="1" dirty="0"/>
              <a:t>, але </a:t>
            </a:r>
            <a:r>
              <a:rPr lang="ru-RU" sz="2400" b="1" dirty="0" err="1"/>
              <a:t>білка</a:t>
            </a:r>
            <a:r>
              <a:rPr lang="ru-RU" sz="2400" b="1" dirty="0"/>
              <a:t> </a:t>
            </a:r>
            <a:r>
              <a:rPr lang="ru-RU" sz="2400" b="1" dirty="0" err="1"/>
              <a:t>зробила</a:t>
            </a:r>
            <a:r>
              <a:rPr lang="ru-RU" sz="2400" b="1" dirty="0"/>
              <a:t> запаси </a:t>
            </a:r>
            <a:r>
              <a:rPr lang="ru-RU" sz="2400" b="1" dirty="0" err="1"/>
              <a:t>ще</a:t>
            </a:r>
            <a:r>
              <a:rPr lang="ru-RU" sz="2400" b="1" dirty="0"/>
              <a:t> </a:t>
            </a:r>
            <a:r>
              <a:rPr lang="ru-RU" sz="2400" b="1" dirty="0" err="1"/>
              <a:t>влітку</a:t>
            </a:r>
            <a:r>
              <a:rPr lang="ru-RU" sz="2400" b="1" dirty="0"/>
              <a:t> і </a:t>
            </a:r>
            <a:r>
              <a:rPr lang="ru-RU" sz="2400" b="1" dirty="0" err="1"/>
              <a:t>восени</a:t>
            </a:r>
            <a:r>
              <a:rPr lang="ru-RU" sz="2400" b="1" dirty="0"/>
              <a:t>. А </a:t>
            </a:r>
            <a:r>
              <a:rPr lang="ru-RU" sz="2400" b="1" dirty="0" err="1"/>
              <a:t>тепер</a:t>
            </a:r>
            <a:r>
              <a:rPr lang="ru-RU" sz="2400" b="1" dirty="0"/>
              <a:t> </a:t>
            </a:r>
            <a:r>
              <a:rPr lang="ru-RU" sz="2400" b="1" dirty="0" err="1"/>
              <a:t>відшукує</a:t>
            </a:r>
            <a:r>
              <a:rPr lang="ru-RU" sz="2400" b="1" dirty="0"/>
              <a:t> </a:t>
            </a:r>
            <a:r>
              <a:rPr lang="ru-RU" sz="2400" b="1" dirty="0" err="1"/>
              <a:t>свої</a:t>
            </a:r>
            <a:r>
              <a:rPr lang="ru-RU" sz="2400" b="1" dirty="0"/>
              <a:t> </a:t>
            </a:r>
            <a:r>
              <a:rPr lang="ru-RU" sz="2400" b="1" dirty="0" err="1"/>
              <a:t>комори</a:t>
            </a:r>
            <a:r>
              <a:rPr lang="ru-RU" sz="2400" b="1" dirty="0"/>
              <a:t> за запахом. </a:t>
            </a:r>
            <a:r>
              <a:rPr lang="ru-RU" sz="2400" b="1" dirty="0" err="1"/>
              <a:t>Окрім</a:t>
            </a:r>
            <a:r>
              <a:rPr lang="ru-RU" sz="2400" b="1" dirty="0"/>
              <a:t> </a:t>
            </a:r>
            <a:r>
              <a:rPr lang="ru-RU" sz="2400" b="1" dirty="0" err="1"/>
              <a:t>запасів</a:t>
            </a:r>
            <a:r>
              <a:rPr lang="ru-RU" sz="2400" b="1" dirty="0"/>
              <a:t> </a:t>
            </a:r>
            <a:r>
              <a:rPr lang="ru-RU" sz="2400" b="1" dirty="0" err="1"/>
              <a:t>білка</a:t>
            </a:r>
            <a:r>
              <a:rPr lang="ru-RU" sz="2400" b="1" dirty="0"/>
              <a:t> </a:t>
            </a:r>
            <a:r>
              <a:rPr lang="ru-RU" sz="2400" b="1" dirty="0" err="1"/>
              <a:t>їсть</a:t>
            </a:r>
            <a:r>
              <a:rPr lang="ru-RU" sz="2400" b="1" dirty="0"/>
              <a:t>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задоволенням</a:t>
            </a:r>
            <a:r>
              <a:rPr lang="ru-RU" sz="2400" b="1" dirty="0"/>
              <a:t> </a:t>
            </a:r>
            <a:r>
              <a:rPr lang="ru-RU" sz="2400" b="1" dirty="0" err="1"/>
              <a:t>насіння</a:t>
            </a:r>
            <a:r>
              <a:rPr lang="ru-RU" sz="2400" b="1" dirty="0"/>
              <a:t> </a:t>
            </a:r>
            <a:r>
              <a:rPr lang="ru-RU" sz="2400" b="1" dirty="0" err="1"/>
              <a:t>ялинових</a:t>
            </a:r>
            <a:r>
              <a:rPr lang="ru-RU" sz="2400" b="1" dirty="0"/>
              <a:t> </a:t>
            </a:r>
            <a:r>
              <a:rPr lang="ru-RU" sz="2400" b="1" dirty="0" err="1"/>
              <a:t>шишок</a:t>
            </a:r>
            <a:r>
              <a:rPr lang="ru-RU" sz="2400" b="1" dirty="0"/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2746" y="603385"/>
            <a:ext cx="10343492" cy="6593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Деякі звірі змінюють хутро взимку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7240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914" y="494529"/>
            <a:ext cx="10178143" cy="670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Деякі звірі змінюють хутро взимку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7">
            <a:extLst>
              <a:ext uri="{FF2B5EF4-FFF2-40B4-BE49-F238E27FC236}">
                <a16:creationId xmlns:a16="http://schemas.microsoft.com/office/drawing/2014/main" xmlns="" id="{8B3EF929-F316-4CFC-88BB-7E594392F1E6}"/>
              </a:ext>
            </a:extLst>
          </p:cNvPr>
          <p:cNvSpPr/>
          <p:nvPr/>
        </p:nvSpPr>
        <p:spPr>
          <a:xfrm>
            <a:off x="4767942" y="1300300"/>
            <a:ext cx="6466115" cy="2628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>
                <a:solidFill>
                  <a:schemeClr val="bg1"/>
                </a:solidFill>
              </a:rPr>
              <a:t>На зиму в лисиці відростає густа шуба, яка рятує її від морозів. Нора лисиці – це невелика яма. Полює лисиця в полі, де вітер здуває сніг. Ретельно обнюхує сніг, знаходить нірки </a:t>
            </a:r>
            <a:r>
              <a:rPr lang="uk-UA" sz="2400" b="1" dirty="0" err="1">
                <a:solidFill>
                  <a:schemeClr val="bg1"/>
                </a:solidFill>
              </a:rPr>
              <a:t>мишей</a:t>
            </a:r>
            <a:r>
              <a:rPr lang="uk-UA" sz="2400" b="1" dirty="0">
                <a:solidFill>
                  <a:schemeClr val="bg1"/>
                </a:solidFill>
              </a:rPr>
              <a:t> і ними живиться. Ще лисиця полює на зайців, пташок, а може заглянути в курник.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3" t="6066" r="23372" b="9210"/>
          <a:stretch/>
        </p:blipFill>
        <p:spPr>
          <a:xfrm>
            <a:off x="1138543" y="1300300"/>
            <a:ext cx="3348000" cy="262800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86" y="3958499"/>
            <a:ext cx="2646044" cy="222848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253335" y="4159546"/>
            <a:ext cx="3233208" cy="152279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Поміркуй, чому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горностай змінює свою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шубку взимку?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4022873"/>
            <a:ext cx="3148036" cy="209974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232461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44144" y="1300766"/>
            <a:ext cx="6389914" cy="21717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Борсук</a:t>
            </a:r>
            <a:r>
              <a:rPr lang="ru-RU" sz="2400" b="1" dirty="0"/>
              <a:t> не </a:t>
            </a:r>
            <a:r>
              <a:rPr lang="ru-RU" sz="2400" b="1" dirty="0" err="1"/>
              <a:t>тільки</a:t>
            </a:r>
            <a:r>
              <a:rPr lang="ru-RU" sz="2400" b="1" dirty="0"/>
              <a:t> </a:t>
            </a:r>
            <a:r>
              <a:rPr lang="ru-RU" sz="2400" b="1" dirty="0" err="1"/>
              <a:t>від’їдається</a:t>
            </a:r>
            <a:r>
              <a:rPr lang="ru-RU" sz="2400" b="1" dirty="0"/>
              <a:t> </a:t>
            </a:r>
            <a:r>
              <a:rPr lang="ru-RU" sz="2400" b="1" dirty="0" err="1"/>
              <a:t>жолудями</a:t>
            </a:r>
            <a:r>
              <a:rPr lang="ru-RU" sz="2400" b="1" dirty="0"/>
              <a:t>, а й </a:t>
            </a:r>
            <a:r>
              <a:rPr lang="ru-RU" sz="2400" b="1" dirty="0" err="1"/>
              <a:t>робить</a:t>
            </a:r>
            <a:r>
              <a:rPr lang="ru-RU" sz="2400" b="1" dirty="0"/>
              <a:t> запаси. У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нірках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знайти</a:t>
            </a:r>
            <a:r>
              <a:rPr lang="ru-RU" sz="2400" b="1" dirty="0"/>
              <a:t> </a:t>
            </a:r>
            <a:r>
              <a:rPr lang="ru-RU" sz="2400" b="1" dirty="0" err="1"/>
              <a:t>сушених</a:t>
            </a:r>
            <a:r>
              <a:rPr lang="ru-RU" sz="2400" b="1" dirty="0"/>
              <a:t> жаб, </a:t>
            </a:r>
            <a:r>
              <a:rPr lang="ru-RU" sz="2400" b="1" dirty="0" err="1"/>
              <a:t>жуків</a:t>
            </a:r>
            <a:r>
              <a:rPr lang="ru-RU" sz="2400" b="1" dirty="0"/>
              <a:t> і </a:t>
            </a:r>
            <a:r>
              <a:rPr lang="ru-RU" sz="2400" b="1" dirty="0" err="1"/>
              <a:t>навіть</a:t>
            </a:r>
            <a:r>
              <a:rPr lang="ru-RU" sz="2400" b="1" dirty="0"/>
              <a:t> </a:t>
            </a:r>
            <a:r>
              <a:rPr lang="ru-RU" sz="2400" b="1" dirty="0" err="1"/>
              <a:t>гриби</a:t>
            </a:r>
            <a:r>
              <a:rPr lang="ru-RU" sz="2400" b="1" dirty="0"/>
              <a:t>. А </a:t>
            </a:r>
            <a:r>
              <a:rPr lang="ru-RU" sz="2400" b="1" dirty="0" err="1"/>
              <a:t>нірку</a:t>
            </a:r>
            <a:r>
              <a:rPr lang="ru-RU" sz="2400" b="1" dirty="0"/>
              <a:t>, де </a:t>
            </a:r>
            <a:r>
              <a:rPr lang="ru-RU" sz="2400" b="1" dirty="0" err="1"/>
              <a:t>він</a:t>
            </a:r>
            <a:r>
              <a:rPr lang="ru-RU" sz="2400" b="1" dirty="0"/>
              <a:t> спить, </a:t>
            </a:r>
            <a:r>
              <a:rPr lang="ru-RU" sz="2400" b="1" dirty="0" err="1"/>
              <a:t>борсук</a:t>
            </a:r>
            <a:r>
              <a:rPr lang="ru-RU" sz="2400" b="1" dirty="0"/>
              <a:t> </a:t>
            </a:r>
            <a:r>
              <a:rPr lang="ru-RU" sz="2400" b="1" dirty="0" err="1"/>
              <a:t>утеплює</a:t>
            </a:r>
            <a:r>
              <a:rPr lang="ru-RU" sz="2400" b="1" dirty="0"/>
              <a:t> </a:t>
            </a:r>
            <a:r>
              <a:rPr lang="ru-RU" sz="2400" b="1" dirty="0" err="1"/>
              <a:t>листям</a:t>
            </a:r>
            <a:r>
              <a:rPr lang="ru-RU" sz="2400" b="1" dirty="0"/>
              <a:t>, </a:t>
            </a:r>
            <a:r>
              <a:rPr lang="ru-RU" sz="2400" b="1" dirty="0" err="1"/>
              <a:t>старанно</a:t>
            </a:r>
            <a:r>
              <a:rPr lang="ru-RU" sz="2400" b="1" dirty="0"/>
              <a:t> </a:t>
            </a:r>
            <a:r>
              <a:rPr lang="ru-RU" sz="2400" b="1" dirty="0" err="1"/>
              <a:t>вичищає</a:t>
            </a:r>
            <a:r>
              <a:rPr lang="ru-RU" sz="2400" b="1" dirty="0"/>
              <a:t>.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дуже</a:t>
            </a:r>
            <a:r>
              <a:rPr lang="ru-RU" sz="2400" b="1" dirty="0"/>
              <a:t> </a:t>
            </a:r>
            <a:r>
              <a:rPr lang="ru-RU" sz="2400" b="1" dirty="0" err="1"/>
              <a:t>охайний</a:t>
            </a:r>
            <a:r>
              <a:rPr lang="ru-RU" sz="2400" b="1" dirty="0"/>
              <a:t> </a:t>
            </a:r>
            <a:r>
              <a:rPr lang="ru-RU" sz="2400" b="1" dirty="0" err="1"/>
              <a:t>звір</a:t>
            </a:r>
            <a:r>
              <a:rPr lang="ru-RU" sz="2400" b="1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" t="5071" r="3991" b="5915"/>
          <a:stretch/>
        </p:blipFill>
        <p:spPr>
          <a:xfrm>
            <a:off x="956579" y="1300766"/>
            <a:ext cx="3887564" cy="281759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55914" y="494529"/>
            <a:ext cx="10178143" cy="670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Деякі звірі на </a:t>
            </a:r>
            <a:r>
              <a:rPr lang="uk-UA" sz="4000" b="1" dirty="0"/>
              <a:t>зиму залягають спати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2893" y="4533048"/>
            <a:ext cx="5553078" cy="125646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Їжак</a:t>
            </a:r>
            <a:r>
              <a:rPr lang="ru-RU" sz="2400" b="1" dirty="0"/>
              <a:t> </a:t>
            </a:r>
            <a:r>
              <a:rPr lang="ru-RU" sz="2400" b="1" dirty="0" err="1"/>
              <a:t>запасів</a:t>
            </a:r>
            <a:r>
              <a:rPr lang="ru-RU" sz="2400" b="1" dirty="0"/>
              <a:t> на зиму не </a:t>
            </a:r>
            <a:r>
              <a:rPr lang="ru-RU" sz="2400" b="1" dirty="0" err="1"/>
              <a:t>робить</a:t>
            </a:r>
            <a:r>
              <a:rPr lang="ru-RU" sz="2400" b="1" dirty="0"/>
              <a:t>.</a:t>
            </a:r>
          </a:p>
          <a:p>
            <a:pPr algn="ctr"/>
            <a:r>
              <a:rPr lang="ru-RU" sz="2400" b="1" dirty="0"/>
              <a:t> </a:t>
            </a:r>
            <a:r>
              <a:rPr lang="ru-RU" sz="2400" b="1" dirty="0" err="1"/>
              <a:t>Тваринка</a:t>
            </a:r>
            <a:r>
              <a:rPr lang="ru-RU" sz="2400" b="1" dirty="0"/>
              <a:t> </a:t>
            </a:r>
            <a:r>
              <a:rPr lang="ru-RU" sz="2400" b="1" dirty="0" err="1"/>
              <a:t>взимку</a:t>
            </a:r>
            <a:r>
              <a:rPr lang="ru-RU" sz="2400" b="1" dirty="0"/>
              <a:t> спить, і </a:t>
            </a:r>
            <a:r>
              <a:rPr lang="ru-RU" sz="2400" b="1" dirty="0" err="1"/>
              <a:t>їжа</a:t>
            </a:r>
            <a:r>
              <a:rPr lang="ru-RU" sz="2400" b="1" dirty="0"/>
              <a:t> </a:t>
            </a:r>
            <a:r>
              <a:rPr lang="ru-RU" sz="2400" b="1" dirty="0" err="1"/>
              <a:t>їй</a:t>
            </a:r>
            <a:r>
              <a:rPr lang="ru-RU" sz="2400" b="1" dirty="0"/>
              <a:t> не </a:t>
            </a:r>
            <a:r>
              <a:rPr lang="ru-RU" sz="2400" b="1" dirty="0" err="1"/>
              <a:t>потрібна</a:t>
            </a:r>
            <a:r>
              <a:rPr lang="ru-RU" sz="2400" b="1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2" y="3382535"/>
            <a:ext cx="4185185" cy="278797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31772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592</TotalTime>
  <Words>831</Words>
  <Application>Microsoft Office PowerPoint</Application>
  <PresentationFormat>Произвольный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83</cp:revision>
  <dcterms:created xsi:type="dcterms:W3CDTF">2018-01-05T16:38:53Z</dcterms:created>
  <dcterms:modified xsi:type="dcterms:W3CDTF">2025-01-16T19:59:58Z</dcterms:modified>
</cp:coreProperties>
</file>