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337" r:id="rId3"/>
    <p:sldId id="332" r:id="rId4"/>
    <p:sldId id="333" r:id="rId5"/>
    <p:sldId id="317" r:id="rId6"/>
    <p:sldId id="310" r:id="rId7"/>
    <p:sldId id="285" r:id="rId8"/>
    <p:sldId id="309" r:id="rId9"/>
    <p:sldId id="328" r:id="rId10"/>
    <p:sldId id="336" r:id="rId11"/>
    <p:sldId id="341" r:id="rId12"/>
    <p:sldId id="318" r:id="rId13"/>
    <p:sldId id="334" r:id="rId14"/>
    <p:sldId id="335" r:id="rId15"/>
    <p:sldId id="34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FFFF00"/>
    <a:srgbClr val="FFB441"/>
    <a:srgbClr val="2F3242"/>
    <a:srgbClr val="722651"/>
    <a:srgbClr val="DED231"/>
    <a:srgbClr val="C31D58"/>
    <a:srgbClr val="27C268"/>
    <a:srgbClr val="FF3131"/>
    <a:srgbClr val="1694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26.01.2025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26.01.2025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26.01.2025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microsoft.com/office/2007/relationships/hdphoto" Target="../media/hdphoto1.wdp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28057" y="4065509"/>
            <a:ext cx="9525000" cy="173664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accent6">
                    <a:lumMod val="75000"/>
                  </a:schemeClr>
                </a:solidFill>
              </a:rPr>
              <a:t>Чому люди повинні піклуватися про рослини й тварин узимку? </a:t>
            </a:r>
            <a:endParaRPr lang="ru-RU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58" y="1064216"/>
            <a:ext cx="3505200" cy="2691648"/>
          </a:xfrm>
          <a:prstGeom prst="round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952679" y="1147328"/>
            <a:ext cx="2900378" cy="214526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Я досліджую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світ</a:t>
            </a:r>
          </a:p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клас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Людина і природа взимку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Урок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66796" y="494528"/>
            <a:ext cx="9906004" cy="6811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Розглянь фото </a:t>
            </a:r>
            <a:r>
              <a:rPr lang="uk-UA" sz="4000" b="1" dirty="0" smtClean="0">
                <a:solidFill>
                  <a:schemeClr val="bg1"/>
                </a:solidFill>
              </a:rPr>
              <a:t>і розкажи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6796" y="1281538"/>
            <a:ext cx="3175310" cy="9211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 </a:t>
            </a:r>
            <a:r>
              <a:rPr lang="uk-UA" sz="2400" b="1" dirty="0">
                <a:solidFill>
                  <a:schemeClr val="bg1"/>
                </a:solidFill>
              </a:rPr>
              <a:t>люди піклуються про </a:t>
            </a:r>
            <a:r>
              <a:rPr lang="uk-UA" sz="2400" b="1" dirty="0" smtClean="0">
                <a:solidFill>
                  <a:schemeClr val="bg1"/>
                </a:solidFill>
              </a:rPr>
              <a:t>диких тварин</a:t>
            </a:r>
            <a:r>
              <a:rPr lang="uk-UA" sz="24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434">
            <a:off x="7928165" y="1383405"/>
            <a:ext cx="3545839" cy="265938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ПІДГОДІВЛЯ ДИКИХ ТВАРИН – ЗАПОРУКА ЇХ ЗБЕРЕЖЕННЯ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673" y="1227684"/>
            <a:ext cx="3374557" cy="252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5989">
            <a:off x="1066796" y="2334043"/>
            <a:ext cx="3336877" cy="250265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ПІДГОДІВЛЯ ДИКИХ ТВАРИН – ЗАПОРУКА ЇХ ЗБЕРЕЖЕННЯ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260" y="3755346"/>
            <a:ext cx="3131970" cy="219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У столичних лісах триває годівля тварин - Рідний Киї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155" y="4073293"/>
            <a:ext cx="3588784" cy="197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Хижаків на Волині стало більше: Шацький національний парк провів зимовий  облік тварин — Cуспільне Луцьк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020" y="4549662"/>
            <a:ext cx="2988530" cy="168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Допомога лісовим мешканцям взимку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260" y="3094901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22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19968" y="494529"/>
            <a:ext cx="9587518" cy="6702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Фізкультхвилинка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8522" y="1240971"/>
            <a:ext cx="8398736" cy="472428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81901" y="6313697"/>
            <a:ext cx="120381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Взято з каналу «</a:t>
            </a:r>
            <a:r>
              <a:rPr lang="ru-RU" sz="1600" dirty="0" err="1"/>
              <a:t>Creative</a:t>
            </a:r>
            <a:r>
              <a:rPr lang="ru-RU" sz="1600" dirty="0"/>
              <a:t> </a:t>
            </a:r>
            <a:r>
              <a:rPr lang="ru-RU" sz="1600" dirty="0" err="1"/>
              <a:t>Teacher</a:t>
            </a:r>
            <a:r>
              <a:rPr lang="ru-RU" sz="1600" dirty="0"/>
              <a:t>». </a:t>
            </a:r>
            <a:r>
              <a:rPr lang="ru-RU" sz="1600" dirty="0" err="1"/>
              <a:t>Оригінальне</a:t>
            </a:r>
            <a:r>
              <a:rPr lang="ru-RU" sz="1600" dirty="0"/>
              <a:t> </a:t>
            </a:r>
            <a:r>
              <a:rPr lang="ru-RU" sz="1600" dirty="0" err="1"/>
              <a:t>посилання</a:t>
            </a:r>
            <a:r>
              <a:rPr lang="ru-RU" sz="1600" dirty="0"/>
              <a:t> https://www.youtube.com/channel/UCUWpvLEcrLrkA69qf5IDHIg</a:t>
            </a:r>
          </a:p>
        </p:txBody>
      </p:sp>
    </p:spTree>
    <p:extLst>
      <p:ext uri="{BB962C8B-B14F-4D97-AF65-F5344CB8AC3E}">
        <p14:creationId xmlns:p14="http://schemas.microsoft.com/office/powerpoint/2010/main" val="162529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98196" y="494529"/>
            <a:ext cx="9750804" cy="7682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Поміркуй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0513" y="1302919"/>
            <a:ext cx="5625525" cy="184204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Чи </a:t>
            </a:r>
            <a:r>
              <a:rPr lang="ru-RU" sz="2800" b="1" dirty="0" err="1"/>
              <a:t>можуть</a:t>
            </a:r>
            <a:r>
              <a:rPr lang="ru-RU" sz="2800" b="1" dirty="0"/>
              <a:t> </a:t>
            </a:r>
            <a:r>
              <a:rPr lang="ru-RU" sz="2800" b="1" dirty="0" err="1"/>
              <a:t>глибокий</a:t>
            </a:r>
            <a:r>
              <a:rPr lang="ru-RU" sz="2800" b="1" dirty="0"/>
              <a:t> </a:t>
            </a:r>
            <a:r>
              <a:rPr lang="ru-RU" sz="2800" b="1" dirty="0" err="1"/>
              <a:t>сніг</a:t>
            </a:r>
            <a:r>
              <a:rPr lang="ru-RU" sz="2800" b="1" dirty="0"/>
              <a:t> і </a:t>
            </a:r>
            <a:r>
              <a:rPr lang="ru-RU" sz="2800" b="1" dirty="0" err="1"/>
              <a:t>ожеледиця</a:t>
            </a:r>
            <a:r>
              <a:rPr lang="ru-RU" sz="2800" b="1" dirty="0"/>
              <a:t>, коли все </a:t>
            </a:r>
            <a:r>
              <a:rPr lang="ru-RU" sz="2800" b="1" dirty="0" err="1"/>
              <a:t>довкола</a:t>
            </a:r>
            <a:r>
              <a:rPr lang="ru-RU" sz="2800" b="1" dirty="0"/>
              <a:t> </a:t>
            </a:r>
            <a:r>
              <a:rPr lang="ru-RU" sz="2800" b="1" dirty="0" err="1"/>
              <a:t>вкривається</a:t>
            </a:r>
            <a:r>
              <a:rPr lang="ru-RU" sz="2800" b="1" dirty="0"/>
              <a:t> </a:t>
            </a:r>
            <a:r>
              <a:rPr lang="ru-RU" sz="2800" b="1" dirty="0" err="1"/>
              <a:t>льодом</a:t>
            </a:r>
            <a:r>
              <a:rPr lang="ru-RU" sz="2800" b="1" dirty="0"/>
              <a:t>, </a:t>
            </a:r>
            <a:r>
              <a:rPr lang="ru-RU" sz="2800" b="1" dirty="0" err="1"/>
              <a:t>створювати</a:t>
            </a:r>
            <a:r>
              <a:rPr lang="ru-RU" sz="2800" b="1" dirty="0"/>
              <a:t> </a:t>
            </a:r>
            <a:r>
              <a:rPr lang="ru-RU" sz="2800" b="1" dirty="0" err="1"/>
              <a:t>небезпеку</a:t>
            </a:r>
            <a:r>
              <a:rPr lang="ru-RU" sz="2800" b="1" dirty="0"/>
              <a:t> </a:t>
            </a:r>
            <a:r>
              <a:rPr lang="ru-RU" sz="2800" b="1" dirty="0" err="1"/>
              <a:t>тваринам</a:t>
            </a:r>
            <a:r>
              <a:rPr lang="ru-RU" sz="2800" b="1" dirty="0"/>
              <a:t>?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820936"/>
            <a:ext cx="1070517" cy="1037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26268" y="3312434"/>
            <a:ext cx="5625525" cy="11827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Чому</a:t>
            </a:r>
            <a:r>
              <a:rPr lang="ru-RU" sz="2800" b="1" dirty="0"/>
              <a:t> </a:t>
            </a:r>
            <a:r>
              <a:rPr lang="ru-RU" sz="2800" b="1" dirty="0" err="1"/>
              <a:t>кажуть</a:t>
            </a:r>
            <a:r>
              <a:rPr lang="ru-RU" sz="2800" b="1" dirty="0"/>
              <a:t>, що </a:t>
            </a:r>
            <a:r>
              <a:rPr lang="ru-RU" sz="2800" b="1" dirty="0" err="1"/>
              <a:t>сніг</a:t>
            </a:r>
            <a:r>
              <a:rPr lang="ru-RU" sz="2800" b="1" dirty="0"/>
              <a:t> — </a:t>
            </a:r>
            <a:r>
              <a:rPr lang="ru-RU" sz="2800" b="1" dirty="0" err="1"/>
              <a:t>це</a:t>
            </a:r>
            <a:r>
              <a:rPr lang="ru-RU" sz="2800" b="1" dirty="0"/>
              <a:t> зимовий </a:t>
            </a:r>
            <a:r>
              <a:rPr lang="ru-RU" sz="2800" b="1" dirty="0" err="1"/>
              <a:t>оберіг</a:t>
            </a:r>
            <a:r>
              <a:rPr lang="ru-RU" sz="2800" b="1" dirty="0"/>
              <a:t> </a:t>
            </a:r>
            <a:r>
              <a:rPr lang="ru-RU" sz="2800" b="1" dirty="0" err="1"/>
              <a:t>рослин</a:t>
            </a:r>
            <a:r>
              <a:rPr lang="ru-RU" sz="2800" b="1" dirty="0"/>
              <a:t>?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24944" y="4648821"/>
            <a:ext cx="5625525" cy="12326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Які</a:t>
            </a:r>
            <a:r>
              <a:rPr lang="ru-RU" sz="2800" b="1" dirty="0"/>
              <a:t> </a:t>
            </a:r>
            <a:r>
              <a:rPr lang="ru-RU" sz="2800" b="1" dirty="0" err="1"/>
              <a:t>несподіванки</a:t>
            </a:r>
            <a:r>
              <a:rPr lang="ru-RU" sz="2800" b="1" dirty="0"/>
              <a:t> </a:t>
            </a:r>
            <a:r>
              <a:rPr lang="ru-RU" sz="2800" b="1" dirty="0" err="1"/>
              <a:t>чатують</a:t>
            </a:r>
            <a:r>
              <a:rPr lang="ru-RU" sz="2800" b="1" dirty="0"/>
              <a:t> на </a:t>
            </a:r>
            <a:r>
              <a:rPr lang="ru-RU" sz="2800" b="1" dirty="0" err="1"/>
              <a:t>тварин</a:t>
            </a:r>
            <a:r>
              <a:rPr lang="ru-RU" sz="2800" b="1" dirty="0"/>
              <a:t> </a:t>
            </a:r>
            <a:r>
              <a:rPr lang="ru-RU" sz="2800" b="1" dirty="0" err="1"/>
              <a:t>узимку</a:t>
            </a:r>
            <a:r>
              <a:rPr lang="ru-RU" sz="2800" b="1" dirty="0"/>
              <a:t>?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910" y="1401893"/>
            <a:ext cx="2619375" cy="1743075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 descr="Хижаків на Волині стало більше: Шацький національний парк провів зимовий  облік тварин — Cуспільне Луць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69" y="2322918"/>
            <a:ext cx="2810458" cy="1580882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Зима — Вікіпеді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053" y="3738297"/>
            <a:ext cx="3228975" cy="214312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20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2 клас\4 ЯДС\1 Грущинська\3 Людина і природа взимку\№055 Чому піклуватися про росл й тварин узимку\2025-01-22_1545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t="29051" r="1059" b="881"/>
          <a:stretch/>
        </p:blipFill>
        <p:spPr bwMode="auto">
          <a:xfrm>
            <a:off x="5431971" y="3439254"/>
            <a:ext cx="5774786" cy="288739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2 клас\4 ЯДС\1 Грущинська\3 Людина і природа взимку\№055 Чому піклуватися про росл й тварин узимку\2025-01-22_1528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99" b="216"/>
          <a:stretch/>
        </p:blipFill>
        <p:spPr bwMode="auto">
          <a:xfrm>
            <a:off x="5094514" y="1297352"/>
            <a:ext cx="6081430" cy="200839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68828" y="534325"/>
            <a:ext cx="10207113" cy="6371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9027" y="5926238"/>
            <a:ext cx="1046887" cy="9317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3" name="AutoShape 4" descr="Ластівка сільська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Суперзірка Ярослав Мудрий. День пам'яті великого правителя - Главком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Ярослава Магучіх завоювала «золото» Олімпіади для України - Букв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008469" y="1297352"/>
            <a:ext cx="3944532" cy="227316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1. Познач  </a:t>
            </a:r>
            <a:r>
              <a:rPr lang="uk-UA" sz="2400" b="1" dirty="0" smtClean="0">
                <a:solidFill>
                  <a:srgbClr val="FF0000"/>
                </a:solidFill>
                <a:ea typeface="Cambria"/>
              </a:rPr>
              <a:t>𝑽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  <a:ea typeface="Cambria"/>
              </a:rPr>
              <a:t>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рослини, що залишаються взимку зеленими під сніговою «ковдрою». Рослину, ягоди якої достигають узимку, обведи.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02469" y="3780873"/>
            <a:ext cx="4629502" cy="1781728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2. Зіграти хочеться мені </a:t>
            </a:r>
          </a:p>
          <a:p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з тобою, друже, в «ТАК» чи «НІ».</a:t>
            </a:r>
          </a:p>
          <a:p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Відповідай, коли мастак,</a:t>
            </a:r>
          </a:p>
          <a:p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Єдиним словом «НІ» чи «ТАК».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33481" y="1286467"/>
            <a:ext cx="4138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latin typeface="Cambria"/>
                <a:ea typeface="Cambria"/>
              </a:rPr>
              <a:t>𝑽</a:t>
            </a: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033444" y="3619081"/>
            <a:ext cx="8119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  <a:ea typeface="Cambria"/>
              </a:rPr>
              <a:t>Так</a:t>
            </a:r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201742" y="5463252"/>
            <a:ext cx="6070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  <a:ea typeface="Cambria"/>
              </a:rPr>
              <a:t>Ні</a:t>
            </a:r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719076" y="1791326"/>
            <a:ext cx="4138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latin typeface="Cambria"/>
                <a:ea typeface="Cambria"/>
              </a:rPr>
              <a:t>𝑽</a:t>
            </a:r>
            <a:endParaRPr lang="ru-RU" sz="28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9274389" y="1319125"/>
            <a:ext cx="4138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latin typeface="Cambria"/>
                <a:ea typeface="Cambria"/>
              </a:rPr>
              <a:t>𝑽</a:t>
            </a:r>
            <a:endParaRPr lang="ru-RU" sz="28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751164" y="1780440"/>
            <a:ext cx="4138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latin typeface="Cambria"/>
                <a:ea typeface="Cambria"/>
              </a:rPr>
              <a:t>𝑽</a:t>
            </a:r>
            <a:endParaRPr lang="ru-RU" sz="2800" dirty="0"/>
          </a:p>
        </p:txBody>
      </p:sp>
      <p:sp>
        <p:nvSpPr>
          <p:cNvPr id="5" name="Овал 4"/>
          <p:cNvSpPr/>
          <p:nvPr/>
        </p:nvSpPr>
        <p:spPr>
          <a:xfrm>
            <a:off x="9786258" y="1548077"/>
            <a:ext cx="1491341" cy="14346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0099303" y="4547018"/>
            <a:ext cx="8119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  <a:ea typeface="Cambria"/>
              </a:rPr>
              <a:t>Так</a:t>
            </a:r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6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/>
      <p:bldP spid="20" grpId="0"/>
      <p:bldP spid="16" grpId="0"/>
      <p:bldP spid="17" grpId="0"/>
      <p:bldP spid="18" grpId="0"/>
      <p:bldP spid="5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2 клас\4 ЯДС\1 Грущинська\3 Людина і природа взимку\№055 Чому піклуватися про росл й тварин узимку\2025-01-22_16155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9" r="1464" b="526"/>
          <a:stretch/>
        </p:blipFill>
        <p:spPr bwMode="auto">
          <a:xfrm>
            <a:off x="650067" y="2048178"/>
            <a:ext cx="5462407" cy="365416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2 клас\4 ЯДС\1 Грущинська\3 Людина і природа взимку\№055 Чому піклуватися про росл й тварин узимку\2025-01-22_15542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" t="26384" r="97" b="3251"/>
          <a:stretch/>
        </p:blipFill>
        <p:spPr bwMode="auto">
          <a:xfrm>
            <a:off x="6168743" y="1294149"/>
            <a:ext cx="5170488" cy="150805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49086" y="534325"/>
            <a:ext cx="10490145" cy="6371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9027" y="5926238"/>
            <a:ext cx="1046887" cy="9317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3" name="AutoShape 4" descr="Ластівка сільська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Суперзірка Ярослав Мудрий. День пам'яті великого правителя - Главком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Ярослава Магучіх завоювала «золото» Олімпіади для України - Букв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856068" y="1253809"/>
            <a:ext cx="3988075" cy="73827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3. Вибери правильне твердження. Напиши стисло своє міркування.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12474" y="3676749"/>
            <a:ext cx="5226757" cy="130604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4. Які корми потрібно покласти в годівничку для птахів, а які – на годувальний майданчик для лісових звірів? З’єднай лініями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6971" y="2845752"/>
            <a:ext cx="5210128" cy="83099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0070C0"/>
                </a:solidFill>
                <a:ea typeface="Cambria"/>
              </a:rPr>
              <a:t>Захистити коріння від морозів і забезпечити вологу навесні  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112474" y="1789836"/>
            <a:ext cx="354250" cy="4044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2558143" y="2194334"/>
            <a:ext cx="957943" cy="223615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2558143" y="2558673"/>
            <a:ext cx="957943" cy="223615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2569031" y="2988991"/>
            <a:ext cx="947056" cy="199379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2525489" y="3418114"/>
            <a:ext cx="1001486" cy="190058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2569031" y="3690086"/>
            <a:ext cx="957944" cy="177454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2558143" y="4155967"/>
            <a:ext cx="968833" cy="13086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 flipV="1">
            <a:off x="2558143" y="2558673"/>
            <a:ext cx="957944" cy="201868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 flipV="1">
            <a:off x="2525489" y="2988991"/>
            <a:ext cx="990598" cy="199379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 flipV="1">
            <a:off x="2525489" y="3418114"/>
            <a:ext cx="1001488" cy="204651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2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28057" y="541338"/>
            <a:ext cx="9481457" cy="7694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/>
              <a:t>Підсумок уроку. Рефлексія</a:t>
            </a:r>
            <a:endParaRPr lang="ru-RU" sz="4000" b="1" dirty="0"/>
          </a:p>
        </p:txBody>
      </p:sp>
      <p:sp>
        <p:nvSpPr>
          <p:cNvPr id="2" name="AutoShape 10" descr="data:image/jpeg;base64,/9j/4AAQSkZJRgABAQAAAQABAAD/2wCEAAoHCBYWFRgWFhUZGBgaHBweGhocGh4cHBwaIRwaHBwcIR4eIS4lHyErHxoYJjgnKy8xNTU1HCQ7QDs0Py40NTEBDAwMEA8QHxISHzQrJSs0NDQ0NDQ0NDQ0NDY2NDQ0NDQ2NDQ0NDQ0NDQ0NDQ0NDY0NDQ0NDQ0NDQ0NDQ0NDQ0NP/AABEIALQBGQMBIgACEQEDEQH/xAAbAAACAwEBAQAAAAAAAAAAAAAEBQIDBgABB//EAD0QAAIBAgUCAwYFAwQBAwUAAAECEQAhAwQSMUEFUSJhcRMygZGhwQZCsdHwFFLhFWJy8SOTorIWM1OCkv/EABkBAAMBAQEAAAAAAAAAAAAAAAECAwQABf/EACcRAAICAgIBBAEFAQAAAAAAAAABAhEDIRIxQQQiUWETMkJxgaEU/9oADAMBAAIRAxEAPwDEuhBvNCPDEyYFGYiz52oNjBNYY7L1R4gC7E1Yhlo+JqsgkcxVmVkSfLama8gsLw83BGkeGfiDRf8AWqyn+WpWuJG9ufQ1VhPJvx9aVxtHdMJx8eJ3/SasyeakRqNyJjcxQ2KwPpG9U4Z0kRftQ43EZPZptBOoAtvMwTt9qExMN9XvNtzb6Cuy2dK3Igc72+9cc0HsSRPED51GMWhpuyOVxGVgDztAn9aaO+0ifMm0+nNI0w7ySSdwZgR2tTPBzYB06pHff5VWt2RYQqdhJ4j71YHgkWI5+9/XmqFBN5m9Wapiw/f1pkBoOTFRlAKkRtB5/ajAhkETfzvHaluWckjaBxTZNRmLkDjt/OaZq0BaK8dyWiduPP8AxQ6mCYE/UegokeV+9Ks05BJ9f+qnVMYO/qVUzaP1oNs17QsBYfzaqsDLtiuq6ogeVh+9QOXUgqhZWJYECwBUbMfSlcknRphhbin/ACVZl9Bj3u/c0PlyGaQIA48qVY+YKsZOxv2pxkWJ8W2ranqkTkt9A2MLwOb/AB9ahlxPeSTbijc6unmZBHxO1V4SaCJ37z87U37RPJUcC5ngCfWJNW4SEnUbbmOQF4+tQgmTuJ03+lWYGGSSknVML2vcn5CggtBBwwGAKkkXHcze9WvjYrmApa9iBbz8qaZLo+I0u4ZRZQQN5Ejnai8XKaAXbF0qI0qYAB/zSTnWiuLDy29IzbZkp4XTfvvv51VmsZTLabzFoFhx51f1Jw7C5kWkD6STJFLdLB1Cg8AD70Yq1Yk1xk4p2goODcdrCO+/pS7FOoyd/htWkzOFhoALsxAJ/n3rPZnDuY2O1GL2K+jzLflHcfe9NQi6CRJnZRvHck0qRgxFrRf17Uw9onhUG5IsBaP4KEwx0eZbDF5Gx/nwqzxf2j6fvVOUxvHLNYzIje9Mv6RO/wD7qSQyM46aQaAxd7c0xxm+Nopc1r9qshC1zYCajrgE89zUC83+FQ9p+tFIDON5vzxUsOATE1WjX9amWpqFLXiP815l2AJMehqEk1wUixPzBihXgO+ya4524q1XJIgD7/Ojuk6JmxfUAJgqOQRyDPwp91HoJ0FgFD/7Rpk9o2+NLJpOiixuUbTMsibXMzYefnROAwKwd5Mm0/CqXJNmsV34IIqVyR4bxx2rmvBIOyONNjO/amOntS3JYfOw9aYAnkiPL9aR9h8FmA178UTgZ8uWCXc+FMNSQW5kxsLc96GwWKtIN7/oaZfggJ42KTiI5luDruAPMAU8nUbHww5ToMw/w8qpfHjMHxEKxKqD+XT2pBnnY60eCyOBK21CJ2rRdVy6rq0u2vFdVFzCgSWUEe7PNZDpWG3tMRmAEeEXJHMwSb1OEnK7LZcaguiWXzZTFWYUNAkzaSL2+U1pShDuhi8kFR4QItJ5JrM5rA1+E97U0yL4ow9BbUpOkWMx2DfSKnmikrL+my1qhP1PKbgXXUCYE27WqzLzCEbbX86c5ZUQ+NlEG41D4jzPFqy/Uc8faNpWEtCgwI/euxS5e1C5oX7hvnoKEgqWBFgRO9CuJ0RPy5P1maGdFUkqQoYSCBYztTjo2XYuG3C3B84kX53qqeicsNOrBsvknKHUDZxvwSYkxt8ad5fIojhi+rUVWZ8IAF/O8xNB5fOoxUGwckNEyGmQwI57jyqwYhdijnaRIEm/ut5iR8Kfj9km0tpaT38m3zwYqwRlRdSsWJGmAsfIVi+qHDkeLU8+JpJsfd/2j4UBnuo4oQ4FwjEaxvMbDyBqrAwCpBLW5BEybWHAG9K0o7fZzbek9BH9ONS7mOR58UsxXOtpfQVJVRvHc0/6w4VFdBKgbdja1ZjEfU4O8/P9K6Pu2LLWg1HJ3kk31GZIvaPOqHCwPLva/ai8NWZSxaD7osYt2ttFDjLuQdoB4+tuLVyF2DOviid7ni+01dpBIUQAdrGRG9ePh6cQS99IIjaPOh8zj+L0vPqRRavoaydgQDwTBP38q9kf3r8jVKHUW5uTPlRsn+5flStBUhUlr996HxaH/qTEC0Vcr2v8apTQpUGMelQjz/6qarNzsa9dYvTXs5xbVkWPHFRBE3J+5qLPf9fOvI/WnSJ2EJntPuJ6lr1PGzmI4BIVRQ+WQsdMSeOL08fJhAGZQYFxG1Sm4xfWzXiUpRe6Qmy+pnmwjeK1vResFSFclkNiDeBwRWbGDEwd+B+lWoLjiuklJUyDk4ytG+z/AOHUxyHVtLGJI2YfvHNKsx+G3RiNY0yLsNl72sfOnf4XZmwVIvEggm+9o/ai+tYgZNB5NwZ+3HepJtPi9l1BTqSMQ+A6+8sSTHw3ipofpvTvJZRXLOzBwtmUCyyZ1DyMWI3q7/RsNmBR1CksYZiNMCSY3gTT1TohKPwLcs5GxA2kETI3+VaH8K5ecHEZVglwR2JC3qfTegI5LMxZLhYGnX3PfT271osHLhFCoNKjYDap5ZKuJbDB9mN6tmdTnw6CohiOZ7R+ppc6qigWAHeL+p71p8/0NXcsrMH5M8dopNjZLDUDXqO5UgAiQ2kkiJHHzoQaSKzhKbqxMmFqePFBUmBaSDf6Uxw8LUNCuVG4I/MP1BpXnMRkcOGUaTaZjzB4vVGW6uQ/5YJlY2nkHyrpvkteAxxPG6fnyNM/hqhVE5EgG+3vH60BmcFT4WFxdTH8sajiZss6sSJ0sB2AJBqxsfWoncW9RWeUmpKSNuLHGUHFiXFa2gzC/wDxptlsbEXDGjEIG4AAiBuYoLOYYMkRq+370Z0Qhw2GWgxK+Y/Mv3rUpKUbMOWEoOmUnWcLSLtr1g7XF4H1q7DOKxQlwC27c/tV+VjQw0zpJ+UGolDpS9gB+van5U6ION7YVh5bSwJJcm529KKyDgkoRefDItPPoasyy+YE2abSP8CmmTwEklbmNrRHeealKV9jRVdC3qmFCIgvMl9yJikHTcFQ972O2/1rbZwLoaBEDf8AWsv01CXcxNufpt6UY9MElsuxVdjJOlQLDv2FBI8GTaTY89pp6iEbx9YpT1Z1C/l3FhFGPwJJUBdRxNGIrSGMFSQsA80nRpV3O5G3nxTX8QXw8NubT3NqDy+WlwjAgABiObC1UukBIu6Kq6WDXKrHx3orQvf6UHk00Y5UT3Fr+sVP2v8Au+jftU5PYyRmMNJNX6rwKrwmIBtPeoqW+ZrQ9i9MPwMJYEyBtb71Vm8IrYEkedF5V/CIiDdvI+vaiM3gqUkmSe1Q5NSNDinEzp9atwASbCarzOCUMU26XgeDVeT2itEpJRszQg3KizKIEGl1DBt/I8EH0ofNZ3EEgOSm4BuYq/MNEDcC3Y+UjiKFzD6YYbb/AANiPnUoPk9lpRpOi3XrGoG/8371FMQzB4oHLYukmPdPFM8rhB2FoG96o1xM/Zpfwr1B8N4LKqmPe3vtA5rV9Wz+GylGieQCQWBHB859K+dFThkNMgNt5eVOcPruHoLFAHU/+OZIHMt39Kmqex5XB0i/K5r+lxBa53VtinA8zB3piM7g4gIA0uIieQebet6yma6i+YIbEILifFEWrzK4gVxJ+sGKaSvZNS3s+nYXUGCqowztyYkC09h6dqvTP4zjSuBJFjBtvxO9qVdGzAdQpPiXad2W0H/NPMLHYDzNhUXGJoU318AX+mYka8bE9mrH3R7wHmaV9bwwroEhRLKo4MrEGe8i9d+LOpeIpMCL32Rbn5n9ayWD1jGceKGSNWk7i02PBj9KKx2vaNizVJOXQ/boZKK8B1M6lBIuDBIPBnjmhE6VhoHTSFIbUdQkgcLPw4on8O/iBWjCYEIWLLtKkmSGng0Q7LiYjr7yDUQwJBA5+GwoyVL7KY8ilJpvS6M3m8sjvrQaOdJ2iPoSePOh8EwSp3BrZdD6QjqXedXF9qR/iDpGJg4xxDLo598D3fJu3rWaVSj9m3FNKVeBRj4d5E1RlnCYqPJADQ3lNqZZvCi4Mr3pBmvC3lMEfzzo4W3o71cVVmpZwDigT7pv3vb6V5AbERV2UCedhUOhsHwcQ7sqie8XvRPQwGLPFwANptN/0qjfZ5tNUhjglQAGXV3NpBP70zyqqgsD6ED7c1Rl8oNZf5QfPYirM1nwlmUx8BUuWyijaso/EOL/AOMqq2MSdopJ0J2AYkXJ+UVdn+qLiSANOkG0yT2mkqZsoCAatHapom9PTGnXc2RhkKxk2MdvtSh8iCirIJ4gWPlPJozNJOGzreQN+3pvQOVzBSBHmQKW3Je3wW4qLqT7KupYg0YandSJPlXuWxtWKHYDxzEi0Cw9KozRGJiO0lVXneT2H1qCP40E2WarVxM8tOy98QDG1GxmJ4vHFF+0X+5PmaX5lbi0kGh/YH+CupVsRp+AJF4+NejKuZIWY3+FH9GwFfEAm3PoBNG51P7RvYeh5j965zp1RoWPlGxNhC2kG/PpROA4hR6/wUJiYRRiPLf7VPKMCb8bV0las5adF+PhBhBHoaj03GMaDErbaf8ANQxcUwb0L09iMQf7q6KuDsRupqg7qBO/8/ehs2fAfJhHof4aP6gJXbbzmlmbgoDzIrse0g5Htg2GL/EU9y7lF1f7Qb7HiKQ4XvUXi4jGJaR24q0029EoySTtBeZzAe4GmI53NUa5qBcRHNW5PLs7BVBJOwFckTlTLss5F/nWn6PkihWVAbdibm+yqPLn1q/p34SsPaE3/Ku/xPFaZsumD4BpBAE32tPvGpzTkqGxyUHdb8C98LFEPhKJUkEkSYIsPQG8Cn/Tn1AOSNQW42vtqHrequi5tHZtLTYTx8hVWf6cqqXVmD3N28JPFvtStKLopyckn/pifxPjM7tH5m0//qN/rQ/9GBgtpe5Bt6D7xUsdGYHWsmTB2AJIvQedzD4alblDMNEr2mapB7oScGoqXyCZXFMTzE32719L6Ui46I8hdaeKLFStipM3E3r5Rh4sCK0X4e64uGPZ4ikpcgg3ViQfQgkUJaZ0Y3G/JrMLIPhyExDF7G+3bmoH8TFG0YyBgd9PHqppJ1XrbPGjFG8+EXEefAnik/tiz6mJJJuTz61nycfHZv8AT45S3Lo3OYyGWxlLojkxdEhSO1jWN6t0rRJnwgxDeF49OfhTUYzrDoTPkOOx7il/U+ta9SaT8YN/KpQfwaskHHT2hRksRkJKkx7p/Y1rvwtiA6vDwLgbVlMuo8c7GPhvTLp2b9mSQTJEWMTVX7riYskeKUjZdQxxhoX1kEi029JFfPs/nXOo6mYk3af0FPcyRiDxGed/vSrFQAAQDvf4/QUYw4/ZOM1LvQLkDB9VJ86Y5DLh2M/AcmlGbY6pXiw4sPtTfoiM7CTHeO0fz5U8hEqdjTBwfCVdoDC3pxekOZRcPXJlgsA8Geac5/A0z+YcH4bGs3n8MjDLHcyfQTS41T/k6UuXa6J9HwSyAk+9JM7AbT/O9Pst0gMuorq8QgglT57i9VdKybDTK20d+CBVuazbiNN2WAGufCO45psqk17R8TinUkHDpWEToS2LJhGaziJBmIAEHehv6JuyfT96oy3WkJZ8TxuAVCgQt/4bmhf9ZX/8H1pVj17jpZqftQs0FNBG6m8fvTbKqHvAiZJ86X5wBhHa8+f7V7kNB8IJ1Dv9qk/dG32aVUZUugfrOTOuVEigEBTcVqGw7Xj1pL1R0aFUgwbn7VXE3KokMyUbYszDSxjap5fClge1eHCK8SKKwx7oHG/qePlVpXFURg1LYShDWPmTbgUs6jhyBG0T/PSmWBsxHpUcZANA9TUoOpFZq47EeCviFMky5cFVWTxHlVGLhANMk960n4fymnx4ga4AVRYkE3PoBWmUvKMqXyLU6QqBWxWbxEjSi3kcEnatXlsXCwUHsMOHdVKGJO/i1E32ojM4D+zDYeEFkDSTBHm3rFX5bpogu4knwiBE+dqXvsR/KA36jiaGBc3JiN4PE1TlMu+K4DMTJEkngXJ+FX5jKy4RBPAP6mna5EJhkLaFlj3HPzig9dBVtjDo+GiOqpYENHmLQTU+p4eoqJ8Np84MH9aE6bieIEGSyWjifCB8BR6qWxIJBCoD8Zk/pU33sp4M31Lpwcsq+EA/LVtSjN5Y4fgcEqSVjkECZ9OxFbnOZYLiMYsVWRzGxpb1DpQxAUfw6QwVjwvn3EfSaeNAlKTpPwfPM904aiIgjkCPmPvtSjPYLJAYRzP6Vtsr0d3QYbkKwkYeIlwB/aSdwex2pati2DjrIBIINo81PFNWzoy0IspAEzemGVYd5ruo9GbAIIOpHujfY9jS7ZjWbJC2z0vT5aiqNTi5Z3RWkkRtMf8AdIs0qq5kGSBHkdoNdhEkTqPzNQzieHzqUFxlRqyz5RuipcQGxPIJ5onVaZ90xelmQUsWHMfemqpqXE24+lXdRlowSfKDs72xIgE+dXZeGdb7zHrFAZfDvf1j7UzwiJUjft8KeXwjNFeQbETViaQLnen+BlRh+M+JoFuIoXp+EGcmPL4c02z+Iqox7A77km01KTdjWqAMTqwI1YiQrWleP2pP1rMI+HpQkiDuNzRHUMPSAJtYkfrSvMJ4Dbc/SnilaYkpaocYON7VUKNACrqE8gQY8qPGEoQbkydp0lolb7xSXo2HpRCGEsGPmADHyo7Gx2w2aL2AAncmRtRyRbXtGxSSfuEOaYjELEKpJkgbATVntfKmIyAA1P75JnsvMHzuKp/oD5/OgpIaUbZdn0REKyNVrc0uyuHMkGDxG9LsXMEsxYkmDfvRHS81oYFr770jxuMXRWOSMpbPc4jjckj6VUQRpJWxv6itn7EMBEeJZBAne/P8tSzO5dk90ykXjjzjg0kM/wC19jSw/uQFm8CD4TK2IJ7b0oxcVlJng8cj96YYmYBQgSYMSO//AFSzGQgXrRBtr3Geaj3EKy2YFuxqvO5qTK7AR63oLBMfy1e69+Kf8aTsT8japhqMWIAF7TzHf1r6RkOmL7KSsSgBE2Fxtz4q+f8A4ZziYeIGdNfbyYmAZPavqODjK0HVIK6Z78j1G4mmquiM5X2Twk0gBbJpAAG38mpYqx4bT3+wNeukKqyNhHxvXuJAFoLHtwO5oPexQbK5cBi0WFh9zV3U304GIZ8TgIv1n9aIZQqKBu36UP1VNQwk38Dt8dhS+R0qIdEQBwv+whb3kQJA7X/Wni4OnENI+jYuGuYU6yS/hCkGAdoBi958q0fUFKsT/NqD2xukFqoYBuRY+dKs1hSrhiAwm5sNP7RTHLHUs/Ajzobq2B4QQN1hh5cHzodAZkul4Ka3ZNak3ZG91r2de21R/FnRxiIuNhjxrGteSvf4GRRyOFxVcudARho0xJEX+F4mm2ZeEBABAAknlG2IHkYNOnsn0YfomIuIpwcQSjWE8H7VlOq5F8DEKODHBPbitVmMqcLEYX3kHuJmjfxRlVxMv7QQYAaeQTYilasrDI4u0YnJGx7URiYGoefH3oTKmCQTB48xR0+frWbJFxlZ6+GcckRZkMuRrm3H1q4YukQBPrt6VZmVg+XahV38ot/OKvF8lyPOzpxlx+DsTHIYhbbSYorCc2j0PegXkGTerE3Hl/BTNIipM1XT8wqJ/uPxtzVefxwy6QZ8V/tSVc0b39BO9TGMTEz9N6nxG5DLql48hvSXqeNCCN2/6opsQjUN+1L8zDlUmLgEmnihWXZeQEknYDb5CRx+9McyBrQsQSNwOLz8qHzCIEBD6WA90nxQLfWuCgprJva03iuctBSph+cxVOJYkhomdpq3+nP9xpDiY0tYXsR9qN/1dv7/AP2ik4lPyCE4RkTAnf8Aai8HLgL67/tXZhB7wN/5tVuWdQASD6TsOTXSk2rRSEUnTDMt1B0HhuBxx/N6eZfC9swYjSDBYCDA+87Vm80FMFY94XHNaDp6gIlzJAO9tRvMcRWWfGK5NGmKk3Segfq3QUBLYTaInhiNPnvesk+GPMz/ADatrnepvpMMQbA9vWBWezmSLOXUAarldo7x3B3rRhy32zPnxJPQnOD2PwqBFqKdDJEQRVeIkieRvWutGNPZ2FsCN7RX1DpzMmCCYVidQ7hTB0n49q+VZF7jyIMHb419F6VmlxMMswllgGWmD3tuK56BNcuh/gY6tY9r8rH2qeGJM7Tt/wARzS7IAk6ZsTJg8elNcACSfgPhQYqL8XDMqRsBA+tDdRs+F/xAPoZpnjJIB4FLs6up17aLeoNhU09la0V5bC0YiO/ih9OGq+HSLzfkzxWs6nhBl1elY7qynQHR9Onxg8qwBkg9+PjWh6Dm3xcuC5lmWQYie9jz51zXkX6Csi1yO9F4yAqJ/wAfSgcI3Ebjj96s6hj6IA37nuRzQq3o5ujLde6fDsuohoPs99MmJEcmNqcdHw9eAFLE/C4AMwZqefAKa8RD4VAGkkyZsRyDSH8K9SLNiYQZiA5aSATc+6SP5amp0wNqki/OZTXdT4ixInsTF6E67li2WZEBLal8I3ABk+tMM67o5EErxHHy3qOM8kBBdrkmRfiaaid0fLsbDKOJEEEzOw7A/Gp47sU1gadJgi/yk/Oi88hfGYRu8ekHf0qjM4a6iJkYZgrPvjggc80zipaZbHklD3IFdpQ2G0gx96GS49avx8uEJQEgEWg2IO1UOpUkG/b/ABU4wcbRXNmWVppFZG5g7VEvAmb17r/xVTtNMjOWpig2FEYeIJpeljardcChKIUw98fbjk+lB6xrDC5mf2rhySbRHmahhJf+WrkqQ1hOPmGf3oN7GL+k16MabjgfE8fpVLpMDtXlhQpHJk1czMRIip6fSqQ9W+1P9orqDY0w8QLYLq9bT6c1B8EkmU0ncDkj03PwrSNkkV8J1EKreL0g39aY5vKJioG5F1YT/Iry36qMWnWmes8DapswRwZ8KDeDHmN48/KneRzaqioWhuZ4J3A84FH42Wj8ssPeH93+4RcN580M2WSzKfPS3f15oyzRmqfQscbi7XZYqhpIKsO1to5pbn0ZLC6T4e48vSaKxMrYuoKMP7SL/Zh5Gl2Nmy58YHYlB8bqbijii27jteULllqn2CdWw5AxF5ADdgaX4bnk70Xm38OhWlWE+VtvrQKNavTxXxpnm5V7rQOE0vHypx0rNaTGxP5pO3aKXYwlpHrRvR8vrxEHEy3oKo1YqZ9E6USuHO7Ec9uPnTTLCdJMTuRSjEACwZIaPdO0GQPQ046Via/F67eVRbtsXi9X5GJf8vBoHEw//KPJIPxo7DILQfX1obMmHLf7vpxS+Si6A8zkw84RBuZEGPFv8ZjanHRGfQ8xKPtMwsAR5C21K+vodAZGgiIO0GN5oHp+PiB1xFsMRgoMQDqET2m3NFnUqZrccaHV48LEbdqH6iAb7id/58KNWHwoQmfFEiDO2x4pBmMQgKpMyeLwY2imirJt0MsJycJrifymO2wFfO85ngublMTS4kGLfMDvNazMdVOEiAEXcayR+Tv5VmMXIhw+OgChi74Y0htYDRfssjbtTpUraBpurHY6jmdehwG0ke5bUp90zyIimmT63lsTEKMwGIpKgHbVBi+3+ax7dc0uS6Ee6krGkemrcC9uKsx+p5Y62RA2K9ghWJMRqJFgBveu7Oca0xN1TFfBd1fDZXN1IIgoxuATShMQiWMA/wA286P6jm2dyX1OU8Ex4UBvv3J70pZziMoBhQDtvI70zpK2Mk26QbmcqwwkLkXBKiRIE2BoVwWSeRzXuKvczVmSxAfA1j+tK5WHjQuZqoMxtTHP5TQ20A7VQyDiusVoowcMnyq9cEc3PzFeoL71ZpHalcjkRdwdhP6VAIeaI0zxVyp5UOQ1WC4eCT/1Uzl7bz60RqN/KoajQthpFIXyFR0CrCtdo8qY43SYgKlRM+8s+V4+N6knUDqXVdeItHa3NLMpj6lBvtII5JtXahqif+q8H8e2me7GXJWEYmKdZvz4fTsfKvcvgmYYb9x+kVHwxJ37AcVaueZragqjtu3x7Ud1pCtfINmMUK5UCwME9+49KT9VykHwibSsbkeXmKPzIu19jx2qp8QsAOVrRjfFpr+zNkqSpmYxmiG3DfAdpjgjmqcIxRnVcPSx7G47TzQQPi7yK9WDuNnmy06LGanvRBoRsQTqvAAnbuP2pE1F5XqLpA/LEERPx9aeSbWgKvJqUxHfRiggMSSLSBh3uV21bxWoyWaCMpAkEz4YuCNyPtWcyWeTG04KYzJqhQY0mR+UyIM9qYI5xEdC41I2oeEhwoGkqZ/NI+VQmnWuxovdPo0/SXOIxJb3TyOTsKuz2GpYrG4N9rjalGVzuJh2ddYsA8gFmI5Udtp7VZmM7iezKKpdtIjVYgExrEXgzFGr6ZylXaJ5nMFUC6lXT/8Ac1DVK8R29b0rzOZQYbISF1g+zxHWTqmW1aTAWIAq/A6c5xU1kEL7wXfQV8SkH3ln70i/EGWQ4pfDeUYqqhZIkWMg7wbQL2oxi72zrVdbGXQus4iDFwW1FwrBcT8qsRIA5iNqJ6NmdKkT428MkRJJEG9yeKMwunIrEOoZzGtxaWIAUwL7Vey4WCvtG0quoluWLCw0je/3ou+X0KuNff8Ahlc107ExQ7OTpDQwBvJmV0+UXPnRnVkAyyBDoZEHs76VUyW+IAFMMpj4SYOLiYrFPbB1BiYuWEed96xXVOue1/8AGhhAIUkeI95nYztRbegxirbXZf17qZbElAIQAatIbUxALsAbCT5cVnExVElQSTeT504ywBTSZn9aWYOV96ZsSN6LaS0GPdS8EBjuEKlzDEFx/cRsTUUtcWkbeXNeM6jeTUDiHgUtN9lHPVRR7iNN4qkuauGrvXaB8fOiqRKh7kFTGwjhuTqB8LfDz7UhzOEyOUJBK2MX9DRWVxSSEBiZBM3jtFUY+CEYyfSOaEZbphcNWipFJq4WrzCeN6sbEEbVzewKJbgC16taKFXE86mMQUrQUehfWuCdq9RqbdPySMjtiFxKn2YUXJHM8D1rnKuwxi5aQpQGdq99m3cfOneX6QrKjByRGtzyqwIBA2k7c1qf/ovD7D5Gj2LJOLo+bfh3qjKSh8QIkA9x2rUYQVxKgqw4PFptNfNsHEKkEWIpvh9RYxLN/wD1H6VL1HpeUuUdGnD6rjHizYYpIPi0pI3uVY+YiV+FROIAsSvqCDaszh5wmzMdPA1Mb/C9S9pYxsYmUFvITes3/M1pst+e+hhmc+qkhIfv/aPjQQzDMTLE/wDHwr89zVDDv9YA+Qr1W8Q7kWtJ+C1eMIpaISk29lWOhIO3e0kn40AWgimTCN/qTPyFLc2sNFacb8GeR6+IOK8bEHxqgEivQtVoSxhg5+4kbcix8jWz6R1xFdXZwfCxZSPE7ER86wC1fhYxWIsanKKvRTlcWmfXuldZwyNY0kC2wYxyIpzj5rDIGpkRAB7Maoa+xEXAmvjeR6iMMals8i8TA5vTRuvYWiGVi5Zm1b/8AQexk0HFCqzc9bzTaUfAYM4k2JEr+cybW3mhct0QM6NiBXEI869OptvEduR6xWTyv4s0oVZfFsGGyjsE2uJ+dG4v4x1MBh4KgW98kk/AGBegotDOqNf1vKuWGh9IKwZUbz89qxfV+ouMVXdJUMFKmF1KlrLwL1T1P8RZmA2srM7AD9ZrOZjNu7FnZmY7sxkn40YxFaGnWesvjQsaVEQPdAteAP13pPrioNi1EPT8dBUmOegePHTUbXBntTT8RZI4ahxdG94ja3IrMYOYKEMhgjkVocLq4dGDuoYC02DCLgjuDU3af0Mku7M67gkn6D/NcMQVVmEKn3gwOxBkenlVNUUReQW2N51HWKHIqaJ50eKBbCsrmArhjtsfQ81Zns0rv4fdGxiJPJoELVgSlcVdhUnVEva16HNVhKmKJx7qq7Dk1SRTv8N9O9pijwyq3bz7CgwoO6X+H3dQ7kIkTJ7em9aTA6cFwxhlTDIVDc3uf8V2cxEQHxG1h/y7DvFVI2sh8UON/BqIBI5ngeVSlFSVMtBONNE8PCwsBThILEanJi4WJnzJHwinn+qt/t+n71mequoWAoJ0gW8yJVR9KH/ocb+w/wDqJ+9PGkuycoyu6Pl3NTQ11dWhmdBuVxDMTajCY4G/N/1rq6ss+zRD9JdhiSeL8WqJ98AWncjf511dU49seXgi58egWHlv86GzqCAea6uqsO0SfQCKkN66uq7JokKmu9eV1Ixz0717XV1E4kKswPeHqK6urjjT/iLAUIIHCn4kXrKNXV1Lj6OydkK9FdXVQU9qTOYrq6lCVipAV1dXM4noFTKCurqACSivYrq6lCe16dq6urgksFBPxFbzpOGMLCOgbkSTc11dRXYGV4mGDiaSPCoJA86Y4L6sVgbBUsBYCwrq6kXb/o1S/TH+WLcdzOI3KwV8ibfQbUNp8zXV1BAy+D//2Q==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405805" y="1451069"/>
            <a:ext cx="7899013" cy="91940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—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Які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зимові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явища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впливають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на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життя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рослин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і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тварин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—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Що нового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дізналися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5806" y="1451070"/>
            <a:ext cx="7340396" cy="91940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Намалюй знайому тобі хмарку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кольором, 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що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відповідає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твоїй роботі на уроці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28820" y="2511989"/>
            <a:ext cx="4297337" cy="1055608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Все </a:t>
            </a:r>
            <a:r>
              <a:rPr lang="ru-RU" sz="2800" b="1" dirty="0" err="1">
                <a:solidFill>
                  <a:schemeClr val="bg1"/>
                </a:solidFill>
              </a:rPr>
              <a:t>вийшло</a:t>
            </a:r>
            <a:r>
              <a:rPr lang="ru-RU" sz="2800" b="1" dirty="0">
                <a:solidFill>
                  <a:schemeClr val="bg1"/>
                </a:solidFill>
              </a:rPr>
              <a:t>! Уроком </a:t>
            </a:r>
            <a:r>
              <a:rPr lang="ru-RU" sz="2800" b="1" dirty="0" err="1">
                <a:solidFill>
                  <a:schemeClr val="bg1"/>
                </a:solidFill>
              </a:rPr>
              <a:t>задоволений</a:t>
            </a:r>
            <a:r>
              <a:rPr lang="ru-RU" sz="2800" b="1" dirty="0">
                <a:solidFill>
                  <a:schemeClr val="bg1"/>
                </a:solidFill>
              </a:rPr>
              <a:t>(на)!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28820" y="3633558"/>
            <a:ext cx="4297338" cy="10556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Не </a:t>
            </a:r>
            <a:r>
              <a:rPr lang="ru-RU" sz="2800" b="1" dirty="0" err="1">
                <a:solidFill>
                  <a:schemeClr val="bg1"/>
                </a:solidFill>
              </a:rPr>
              <a:t>зовсім</a:t>
            </a:r>
            <a:r>
              <a:rPr lang="ru-RU" sz="2800" b="1" dirty="0">
                <a:solidFill>
                  <a:schemeClr val="bg1"/>
                </a:solidFill>
              </a:rPr>
              <a:t> все </a:t>
            </a:r>
            <a:r>
              <a:rPr lang="ru-RU" sz="2800" b="1" dirty="0" err="1">
                <a:solidFill>
                  <a:schemeClr val="bg1"/>
                </a:solidFill>
              </a:rPr>
              <a:t>виходило</a:t>
            </a:r>
            <a:r>
              <a:rPr lang="ru-RU" sz="2800" b="1" dirty="0">
                <a:solidFill>
                  <a:schemeClr val="bg1"/>
                </a:solidFill>
              </a:rPr>
              <a:t>, але я </a:t>
            </a:r>
            <a:r>
              <a:rPr lang="ru-RU" sz="2800" b="1" dirty="0" err="1" smtClean="0">
                <a:solidFill>
                  <a:schemeClr val="bg1"/>
                </a:solidFill>
              </a:rPr>
              <a:t>старав</a:t>
            </a:r>
            <a:r>
              <a:rPr lang="ru-RU" sz="2800" b="1" dirty="0" smtClean="0">
                <a:solidFill>
                  <a:schemeClr val="bg1"/>
                </a:solidFill>
              </a:rPr>
              <a:t>(ла)</a:t>
            </a:r>
            <a:r>
              <a:rPr lang="ru-RU" sz="2800" b="1" dirty="0" err="1" smtClean="0">
                <a:solidFill>
                  <a:schemeClr val="bg1"/>
                </a:solidFill>
              </a:rPr>
              <a:t>ся</a:t>
            </a:r>
            <a:r>
              <a:rPr lang="ru-RU" sz="2800" b="1" dirty="0" smtClean="0">
                <a:solidFill>
                  <a:schemeClr val="bg1"/>
                </a:solidFill>
              </a:rPr>
              <a:t>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05806" y="4843198"/>
            <a:ext cx="4320351" cy="10556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Мало </a:t>
            </a:r>
            <a:r>
              <a:rPr lang="ru-RU" sz="2800" b="1" dirty="0">
                <a:solidFill>
                  <a:schemeClr val="bg1"/>
                </a:solidFill>
              </a:rPr>
              <a:t>що </a:t>
            </a:r>
            <a:r>
              <a:rPr lang="ru-RU" sz="2800" b="1" dirty="0" err="1">
                <a:solidFill>
                  <a:schemeClr val="bg1"/>
                </a:solidFill>
              </a:rPr>
              <a:t>вийшло</a:t>
            </a:r>
            <a:r>
              <a:rPr lang="ru-RU" sz="2800" b="1" dirty="0">
                <a:solidFill>
                  <a:schemeClr val="bg1"/>
                </a:solidFill>
              </a:rPr>
              <a:t>, не </a:t>
            </a:r>
            <a:r>
              <a:rPr lang="ru-RU" sz="2800" b="1" dirty="0" err="1">
                <a:solidFill>
                  <a:schemeClr val="bg1"/>
                </a:solidFill>
              </a:rPr>
              <a:t>розумів</a:t>
            </a:r>
            <a:r>
              <a:rPr lang="ru-RU" sz="2800" b="1" dirty="0">
                <a:solidFill>
                  <a:schemeClr val="bg1"/>
                </a:solidFill>
              </a:rPr>
              <a:t>(ла).</a:t>
            </a:r>
          </a:p>
        </p:txBody>
      </p:sp>
      <p:pic>
        <p:nvPicPr>
          <p:cNvPr id="13" name="Picture 2" descr="https://rozmalovky.com.ua/wp-content/uploads/154612103541534676841354111_2739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263" y="2738011"/>
            <a:ext cx="3551877" cy="2193217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20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5" grpId="0" animBg="1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391477" y="1417969"/>
            <a:ext cx="5597152" cy="228147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Ось дзвінок сигнал подав —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До роботи час настав.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Тож 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і ми часу не гаймо,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А урок свій починаймо.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942" y="1207335"/>
            <a:ext cx="2711057" cy="4745833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1857" y="437508"/>
            <a:ext cx="9742715" cy="68372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</a:t>
            </a:r>
            <a:r>
              <a:rPr lang="uk-UA" sz="4000" b="1" dirty="0" smtClean="0">
                <a:solidFill>
                  <a:schemeClr val="bg1"/>
                </a:solidFill>
              </a:rPr>
              <a:t>урок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219199" y="1360967"/>
            <a:ext cx="6336803" cy="1351372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Уяви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себе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чарівником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і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розмалюй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хмарку таким кольором, який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тобі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зараз найбільше до вподоби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. Який колір ти вибираєш?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68075" y="7146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dirty="0" smtClean="0"/>
              <a:t> </a:t>
            </a:r>
            <a:endParaRPr lang="ru-RU" dirty="0"/>
          </a:p>
          <a:p>
            <a:r>
              <a:rPr lang="uk-UA" dirty="0"/>
              <a:t> </a:t>
            </a:r>
            <a:endParaRPr lang="ru-RU" dirty="0"/>
          </a:p>
        </p:txBody>
      </p:sp>
      <p:sp>
        <p:nvSpPr>
          <p:cNvPr id="16" name="Заголовок 3"/>
          <p:cNvSpPr txBox="1">
            <a:spLocks/>
          </p:cNvSpPr>
          <p:nvPr/>
        </p:nvSpPr>
        <p:spPr>
          <a:xfrm>
            <a:off x="1077686" y="3124659"/>
            <a:ext cx="7119256" cy="30526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400" b="1" dirty="0">
                <a:solidFill>
                  <a:srgbClr val="7030A0"/>
                </a:solidFill>
              </a:rPr>
              <a:t>Фіолетовий – пасивний, байдужий.</a:t>
            </a:r>
          </a:p>
          <a:p>
            <a:pPr algn="l"/>
            <a:r>
              <a:rPr lang="uk-UA" sz="2400" b="1" dirty="0" smtClean="0">
                <a:solidFill>
                  <a:srgbClr val="0070C0"/>
                </a:solidFill>
              </a:rPr>
              <a:t>Синій </a:t>
            </a:r>
            <a:r>
              <a:rPr lang="uk-UA" sz="2400" b="1" dirty="0">
                <a:solidFill>
                  <a:srgbClr val="0070C0"/>
                </a:solidFill>
              </a:rPr>
              <a:t>– </a:t>
            </a:r>
            <a:r>
              <a:rPr lang="uk-UA" sz="2400" b="1" dirty="0" smtClean="0">
                <a:solidFill>
                  <a:srgbClr val="0070C0"/>
                </a:solidFill>
              </a:rPr>
              <a:t>розслаблений</a:t>
            </a:r>
            <a:r>
              <a:rPr lang="uk-UA" sz="2400" b="1" dirty="0">
                <a:solidFill>
                  <a:srgbClr val="0070C0"/>
                </a:solidFill>
              </a:rPr>
              <a:t>, спокійний.</a:t>
            </a:r>
            <a:endParaRPr lang="ru-RU" sz="2400" b="1" dirty="0">
              <a:solidFill>
                <a:srgbClr val="0070C0"/>
              </a:solidFill>
            </a:endParaRPr>
          </a:p>
          <a:p>
            <a:pPr algn="l"/>
            <a:r>
              <a:rPr lang="uk-UA" sz="2400" b="1" dirty="0">
                <a:solidFill>
                  <a:srgbClr val="295FFF"/>
                </a:solidFill>
              </a:rPr>
              <a:t>Блакитний – чутливий, розслаблений. </a:t>
            </a:r>
            <a:endParaRPr lang="uk-UA" sz="2400" b="1" dirty="0" smtClean="0">
              <a:solidFill>
                <a:srgbClr val="295FFF"/>
              </a:solidFill>
            </a:endParaRPr>
          </a:p>
          <a:p>
            <a:pPr algn="l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Зелений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– самостійний, наполегливий.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uk-UA" sz="2400" b="1" dirty="0">
                <a:solidFill>
                  <a:srgbClr val="FFC000"/>
                </a:solidFill>
              </a:rPr>
              <a:t>Жовтий – активний, веселий</a:t>
            </a:r>
            <a:r>
              <a:rPr lang="uk-UA" sz="2400" b="1" dirty="0" smtClean="0">
                <a:solidFill>
                  <a:srgbClr val="FFC000"/>
                </a:solidFill>
              </a:rPr>
              <a:t>.</a:t>
            </a:r>
            <a:endParaRPr lang="uk-UA" sz="2400" b="1" dirty="0" smtClean="0">
              <a:solidFill>
                <a:srgbClr val="FF0000"/>
              </a:solidFill>
            </a:endParaRPr>
          </a:p>
          <a:p>
            <a:pPr algn="l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Помаранчевий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– доброзичливий, впевнений.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r>
              <a:rPr lang="uk-UA" sz="2400" b="1" dirty="0" smtClean="0">
                <a:solidFill>
                  <a:srgbClr val="FF0000"/>
                </a:solidFill>
              </a:rPr>
              <a:t>Червоний </a:t>
            </a:r>
            <a:r>
              <a:rPr lang="uk-UA" sz="2400" b="1" dirty="0">
                <a:solidFill>
                  <a:srgbClr val="FF0000"/>
                </a:solidFill>
              </a:rPr>
              <a:t>– </a:t>
            </a:r>
            <a:r>
              <a:rPr lang="uk-UA" sz="2400" b="1" dirty="0" smtClean="0">
                <a:solidFill>
                  <a:srgbClr val="FF0000"/>
                </a:solidFill>
              </a:rPr>
              <a:t>енергійний</a:t>
            </a:r>
            <a:r>
              <a:rPr lang="uk-UA" sz="2400" b="1" dirty="0">
                <a:solidFill>
                  <a:srgbClr val="FF0000"/>
                </a:solidFill>
              </a:rPr>
              <a:t>, </a:t>
            </a:r>
            <a:r>
              <a:rPr lang="uk-UA" sz="2400" b="1" dirty="0" err="1">
                <a:solidFill>
                  <a:srgbClr val="FF0000"/>
                </a:solidFill>
              </a:rPr>
              <a:t>емоційно</a:t>
            </a:r>
            <a:r>
              <a:rPr lang="uk-UA" sz="2400" b="1" dirty="0">
                <a:solidFill>
                  <a:srgbClr val="FF0000"/>
                </a:solidFill>
              </a:rPr>
              <a:t> напружений</a:t>
            </a:r>
            <a:r>
              <a:rPr lang="uk-UA" sz="2400" b="1" dirty="0" smtClean="0">
                <a:solidFill>
                  <a:srgbClr val="FF0000"/>
                </a:solidFill>
              </a:rPr>
              <a:t>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rozmalovky.com.ua/wp-content/uploads/154612103541534676841354111_27399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t="4009" r="4730" b="3555"/>
          <a:stretch/>
        </p:blipFill>
        <p:spPr bwMode="auto">
          <a:xfrm>
            <a:off x="7961227" y="1342692"/>
            <a:ext cx="2916000" cy="1728000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.goodhouse.com.ua/images-jpg/14428/1442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72201" y="3468809"/>
            <a:ext cx="3160538" cy="2364304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49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 клас\4 ЯДС\1 Грущинська\3 Людина і природа взимку\№037 Яку форму має Земля\2024-11-29_122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989" y="2849134"/>
            <a:ext cx="8676894" cy="359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820936"/>
            <a:ext cx="1070517" cy="1037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60-61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36997" y="2442881"/>
            <a:ext cx="1984992" cy="213640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uk-UA" sz="2000" b="1" dirty="0" err="1" smtClean="0">
                <a:solidFill>
                  <a:schemeClr val="accent6">
                    <a:lumMod val="75000"/>
                  </a:schemeClr>
                </a:solidFill>
              </a:rPr>
              <a:t>Запиши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 свої спостереження за неживою природою у календар спостережень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49089" y="495119"/>
            <a:ext cx="6466112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49087" y="1321530"/>
            <a:ext cx="3122072" cy="52179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49087" y="1888511"/>
            <a:ext cx="3122072" cy="5267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94796" y="1310135"/>
            <a:ext cx="2920405" cy="526797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95732" y="1887186"/>
            <a:ext cx="2919469" cy="5274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9218" name="Picture 2" descr="Набір карток для фенологічних спостережень &quot;Календар природ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851" y="265292"/>
            <a:ext cx="3860570" cy="267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51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881741" y="582240"/>
            <a:ext cx="10375530" cy="6805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667" y="1335022"/>
            <a:ext cx="2396604" cy="359202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5386941" y="2144486"/>
            <a:ext cx="3254829" cy="72663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Чому звірі змінюють свою шубку взимку?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212771" y="4739895"/>
            <a:ext cx="5932412" cy="1203705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Сьогодні на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уроці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поглибимо знання про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зміни в неживій і живій природі та їхній вплив на життя тварин і рослин узимку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76801" y="1359502"/>
            <a:ext cx="3264969" cy="7523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Які звірі взимку залягають спати? 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376800" y="2900996"/>
            <a:ext cx="3254829" cy="816459"/>
          </a:xfrm>
          <a:prstGeom prst="roundRect">
            <a:avLst/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Пригадай природні зимові </a:t>
            </a:r>
            <a:r>
              <a:rPr lang="uk-UA" sz="2400" b="1" dirty="0" smtClean="0"/>
              <a:t>явища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23525" r="2426" b="2651"/>
          <a:stretch/>
        </p:blipFill>
        <p:spPr>
          <a:xfrm>
            <a:off x="881740" y="1380379"/>
            <a:ext cx="4349589" cy="2843277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0" y="4345289"/>
            <a:ext cx="3213327" cy="1576539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кутник: округлені кути 1">
            <a:extLst>
              <a:ext uri="{FF2B5EF4-FFF2-40B4-BE49-F238E27FC236}">
                <a16:creationId xmlns="" xmlns:a16="http://schemas.microsoft.com/office/drawing/2014/main" id="{F5664960-3E6E-4954-81E4-700AF885D58B}"/>
              </a:ext>
            </a:extLst>
          </p:cNvPr>
          <p:cNvSpPr/>
          <p:nvPr/>
        </p:nvSpPr>
        <p:spPr>
          <a:xfrm>
            <a:off x="5386942" y="3807281"/>
            <a:ext cx="3244688" cy="797376"/>
          </a:xfrm>
          <a:prstGeom prst="roundRect">
            <a:avLst/>
          </a:prstGeom>
          <a:solidFill>
            <a:srgbClr val="00B0F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Що робить зиму такою неповторною?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61345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5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83771" y="527776"/>
            <a:ext cx="10591800" cy="8002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Вибери природні явища, які </a:t>
            </a:r>
            <a:r>
              <a:rPr lang="uk-UA" sz="3600" b="1" dirty="0">
                <a:solidFill>
                  <a:schemeClr val="bg1"/>
                </a:solidFill>
              </a:rPr>
              <a:t>бувають тільки взимку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A167B4D-7299-4FE0-95F7-E158E2399D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72" b="4426"/>
          <a:stretch/>
        </p:blipFill>
        <p:spPr>
          <a:xfrm>
            <a:off x="854208" y="1464239"/>
            <a:ext cx="2634343" cy="201768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388" y="3651019"/>
            <a:ext cx="1660721" cy="23162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668" y="3597350"/>
            <a:ext cx="2595376" cy="247425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00" y="1464238"/>
            <a:ext cx="2541224" cy="196713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2" r="3232" b="3109"/>
          <a:stretch/>
        </p:blipFill>
        <p:spPr>
          <a:xfrm>
            <a:off x="8545660" y="1464238"/>
            <a:ext cx="2732516" cy="196713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83" y="3597350"/>
            <a:ext cx="1834332" cy="24922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71577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7684" y="538071"/>
            <a:ext cx="9938657" cy="6069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Українська зима </a:t>
            </a:r>
            <a:endParaRPr lang="ru-RU" sz="4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7685" y="1198481"/>
            <a:ext cx="6313715" cy="16944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Українська зима порівняно м’яка, з частими відлигами.</a:t>
            </a:r>
            <a:r>
              <a:rPr lang="ru-RU" sz="2400" b="1" dirty="0"/>
              <a:t> </a:t>
            </a:r>
            <a:r>
              <a:rPr lang="ru-RU" sz="2400" b="1" dirty="0" err="1"/>
              <a:t>Проте</a:t>
            </a:r>
            <a:r>
              <a:rPr lang="ru-RU" sz="2400" b="1" dirty="0"/>
              <a:t> </a:t>
            </a:r>
            <a:r>
              <a:rPr lang="ru-RU" sz="2400" b="1" dirty="0" err="1"/>
              <a:t>інколи</a:t>
            </a:r>
            <a:r>
              <a:rPr lang="ru-RU" sz="2400" b="1" dirty="0"/>
              <a:t> </a:t>
            </a:r>
            <a:r>
              <a:rPr lang="ru-RU" sz="2400" b="1" dirty="0" err="1"/>
              <a:t>бувають</a:t>
            </a:r>
            <a:r>
              <a:rPr lang="ru-RU" sz="2400" b="1" dirty="0"/>
              <a:t> </a:t>
            </a:r>
            <a:r>
              <a:rPr lang="ru-RU" sz="2400" b="1" dirty="0" err="1"/>
              <a:t>сильні</a:t>
            </a:r>
            <a:r>
              <a:rPr lang="ru-RU" sz="2400" b="1" dirty="0"/>
              <a:t> </a:t>
            </a:r>
            <a:r>
              <a:rPr lang="ru-RU" sz="2400" b="1" dirty="0" err="1"/>
              <a:t>снігопади</a:t>
            </a:r>
            <a:r>
              <a:rPr lang="ru-RU" sz="2400" b="1" dirty="0"/>
              <a:t>, </a:t>
            </a:r>
            <a:r>
              <a:rPr lang="ru-RU" sz="2400" b="1" dirty="0" err="1"/>
              <a:t>хуртовини</a:t>
            </a:r>
            <a:r>
              <a:rPr lang="ru-RU" sz="2400" b="1" dirty="0"/>
              <a:t>, ожеледь, </a:t>
            </a:r>
            <a:r>
              <a:rPr lang="ru-RU" sz="2400" b="1" dirty="0" err="1"/>
              <a:t>тумани</a:t>
            </a:r>
            <a:r>
              <a:rPr lang="ru-RU" sz="2400" b="1" dirty="0"/>
              <a:t>, у горах </a:t>
            </a:r>
            <a:r>
              <a:rPr lang="ru-RU" sz="2400" b="1" dirty="0" err="1"/>
              <a:t>можуть</a:t>
            </a:r>
            <a:r>
              <a:rPr lang="ru-RU" sz="2400" b="1" dirty="0"/>
              <a:t> </a:t>
            </a:r>
            <a:r>
              <a:rPr lang="ru-RU" sz="2400" b="1" dirty="0" err="1"/>
              <a:t>сходити</a:t>
            </a:r>
            <a:r>
              <a:rPr lang="ru-RU" sz="2400" b="1" dirty="0"/>
              <a:t> </a:t>
            </a:r>
            <a:r>
              <a:rPr lang="ru-RU" sz="2400" b="1" dirty="0" err="1"/>
              <a:t>снігові</a:t>
            </a:r>
            <a:r>
              <a:rPr lang="ru-RU" sz="2400" b="1" dirty="0"/>
              <a:t> </a:t>
            </a:r>
            <a:r>
              <a:rPr lang="ru-RU" sz="2400" b="1" dirty="0" err="1"/>
              <a:t>лавини</a:t>
            </a:r>
            <a:r>
              <a:rPr lang="ru-RU" sz="2400" b="1" dirty="0"/>
              <a:t>. </a:t>
            </a:r>
            <a:r>
              <a:rPr lang="uk-UA" sz="2400" b="1" dirty="0" smtClean="0"/>
              <a:t> </a:t>
            </a:r>
            <a:endParaRPr lang="ru-RU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2115">
            <a:off x="720617" y="3056793"/>
            <a:ext cx="2699376" cy="202453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991" y="4200925"/>
            <a:ext cx="2925025" cy="195001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хуртовина | Sobit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735" y="1265769"/>
            <a:ext cx="3397337" cy="204545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ильний туман перетворив українські міста на &quot;Сайлент-хілл&quot; — Укрaїн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651" y="2892909"/>
            <a:ext cx="3181805" cy="199016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" b="7537"/>
          <a:stretch/>
        </p:blipFill>
        <p:spPr>
          <a:xfrm rot="209956">
            <a:off x="6261068" y="4015597"/>
            <a:ext cx="2309140" cy="232067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Найстрашніші снігові лавини: небезпечна для життя краса - Tochka.n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530" y="3474516"/>
            <a:ext cx="3245312" cy="236022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34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0516" y="494529"/>
            <a:ext cx="9956713" cy="62593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Роздивись світлини і поміркуй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45" y="2655352"/>
            <a:ext cx="4585724" cy="307437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343" y="2650587"/>
            <a:ext cx="3921689" cy="307913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820936"/>
            <a:ext cx="1070517" cy="1037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91343" y="1204962"/>
            <a:ext cx="9231086" cy="132882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Як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впливає сніговий покрив на життя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рослин? 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Коли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краще перезимують рослини — у безсніжну чи сніжну зиму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r>
              <a:rPr lang="uk-UA" sz="2400" b="1" dirty="0"/>
              <a:t> </a:t>
            </a:r>
            <a:endParaRPr lang="uk-UA" sz="2400" b="1" dirty="0" smtClean="0"/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Вислови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власну думку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76400" y="5729726"/>
            <a:ext cx="2460171" cy="58029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Зимовий сад</a:t>
            </a:r>
            <a:endParaRPr lang="uk-UA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53645" y="5646407"/>
            <a:ext cx="1720167" cy="58029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Озимина</a:t>
            </a:r>
            <a:endParaRPr lang="uk-UA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13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66796" y="494528"/>
            <a:ext cx="9906004" cy="6811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У </a:t>
            </a:r>
            <a:r>
              <a:rPr lang="ru-RU" sz="4000" b="1" dirty="0" err="1"/>
              <a:t>природі</a:t>
            </a:r>
            <a:r>
              <a:rPr lang="ru-RU" sz="4000" b="1" dirty="0"/>
              <a:t> все </a:t>
            </a:r>
            <a:r>
              <a:rPr lang="ru-RU" sz="4000" b="1" dirty="0" err="1" smtClean="0"/>
              <a:t>передбачено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66794" y="1334177"/>
            <a:ext cx="6357261" cy="22359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2400" b="1" dirty="0" smtClean="0"/>
              <a:t>Зима </a:t>
            </a:r>
            <a:r>
              <a:rPr lang="uk-UA" sz="2400" b="1" dirty="0"/>
              <a:t>— період спокою у природі.</a:t>
            </a:r>
            <a:r>
              <a:rPr lang="uk-UA" sz="2400" dirty="0"/>
              <a:t> </a:t>
            </a:r>
            <a:r>
              <a:rPr lang="uk-UA" sz="2400" b="1" dirty="0"/>
              <a:t>Гарно навкруги, коли земля вкрита білим чистим снігом. </a:t>
            </a:r>
            <a:r>
              <a:rPr lang="uk-UA" sz="2400" b="1" dirty="0" smtClean="0"/>
              <a:t>Але с</a:t>
            </a:r>
            <a:r>
              <a:rPr lang="uk-UA" sz="2400" b="1" dirty="0" smtClean="0">
                <a:solidFill>
                  <a:schemeClr val="bg1"/>
                </a:solidFill>
              </a:rPr>
              <a:t>ніг </a:t>
            </a:r>
            <a:r>
              <a:rPr lang="uk-UA" sz="2400" b="1" dirty="0">
                <a:solidFill>
                  <a:schemeClr val="bg1"/>
                </a:solidFill>
              </a:rPr>
              <a:t>не тільки прикрашає </a:t>
            </a:r>
            <a:r>
              <a:rPr lang="uk-UA" sz="2400" b="1" dirty="0" smtClean="0">
                <a:solidFill>
                  <a:schemeClr val="bg1"/>
                </a:solidFill>
              </a:rPr>
              <a:t>землю.</a:t>
            </a:r>
            <a:endParaRPr lang="uk-UA" sz="2400" b="1" dirty="0">
              <a:solidFill>
                <a:schemeClr val="bg1"/>
              </a:solidFill>
            </a:endParaRPr>
          </a:p>
          <a:p>
            <a:pPr algn="ctr" fontAlgn="base"/>
            <a:r>
              <a:rPr lang="ru-RU" sz="2400" b="1" dirty="0" err="1" smtClean="0"/>
              <a:t>Сніговий</a:t>
            </a:r>
            <a:r>
              <a:rPr lang="ru-RU" sz="2400" b="1" dirty="0" smtClean="0"/>
              <a:t> </a:t>
            </a:r>
            <a:r>
              <a:rPr lang="ru-RU" sz="2400" b="1" dirty="0" err="1"/>
              <a:t>покрив</a:t>
            </a:r>
            <a:r>
              <a:rPr lang="ru-RU" sz="2400" b="1" dirty="0"/>
              <a:t> </a:t>
            </a:r>
            <a:r>
              <a:rPr lang="ru-RU" sz="2400" b="1" dirty="0" smtClean="0"/>
              <a:t>теплою </a:t>
            </a:r>
            <a:r>
              <a:rPr lang="ru-RU" sz="2400" b="1" dirty="0" err="1" smtClean="0"/>
              <a:t>ковдрою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захищає</a:t>
            </a:r>
            <a:r>
              <a:rPr lang="ru-RU" sz="2400" b="1" dirty="0"/>
              <a:t> </a:t>
            </a:r>
            <a:r>
              <a:rPr lang="ru-RU" sz="2400" b="1" dirty="0" err="1" smtClean="0"/>
              <a:t>ґрунт</a:t>
            </a:r>
            <a:r>
              <a:rPr lang="ru-RU" sz="2400" b="1" dirty="0" smtClean="0"/>
              <a:t> </a:t>
            </a:r>
            <a:r>
              <a:rPr lang="ru-RU" sz="2400" b="1" dirty="0"/>
              <a:t>і </a:t>
            </a:r>
            <a:r>
              <a:rPr lang="ru-RU" sz="2400" b="1" dirty="0" smtClean="0"/>
              <a:t>рослини 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сильних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морозів</a:t>
            </a:r>
            <a:r>
              <a:rPr lang="ru-RU" sz="2400" b="1" dirty="0" smtClean="0"/>
              <a:t> і </a:t>
            </a:r>
            <a:r>
              <a:rPr lang="ru-RU" sz="2400" b="1" dirty="0" err="1" smtClean="0"/>
              <a:t>вітрів</a:t>
            </a:r>
            <a:r>
              <a:rPr lang="ru-RU" sz="2400" b="1" dirty="0" smtClean="0"/>
              <a:t>.</a:t>
            </a:r>
            <a:endParaRPr lang="en-US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984" y="1268863"/>
            <a:ext cx="3366057" cy="251781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820936"/>
            <a:ext cx="1070517" cy="1037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97832" y="3731832"/>
            <a:ext cx="5762197" cy="1675187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ru-RU" sz="2400" b="1" dirty="0" smtClean="0">
                <a:solidFill>
                  <a:srgbClr val="0070C0"/>
                </a:solidFill>
              </a:rPr>
              <a:t>А </a:t>
            </a:r>
            <a:r>
              <a:rPr lang="ru-RU" sz="2400" b="1" dirty="0" err="1" smtClean="0">
                <a:solidFill>
                  <a:srgbClr val="0070C0"/>
                </a:solidFill>
              </a:rPr>
              <a:t>навесні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під</a:t>
            </a:r>
            <a:r>
              <a:rPr lang="ru-RU" sz="2400" b="1" dirty="0">
                <a:solidFill>
                  <a:srgbClr val="0070C0"/>
                </a:solidFill>
              </a:rPr>
              <a:t> час </a:t>
            </a:r>
            <a:r>
              <a:rPr lang="ru-RU" sz="2400" b="1" dirty="0" err="1">
                <a:solidFill>
                  <a:srgbClr val="0070C0"/>
                </a:solidFill>
              </a:rPr>
              <a:t>танення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снігу</a:t>
            </a:r>
            <a:r>
              <a:rPr lang="ru-RU" sz="2400" b="1" dirty="0">
                <a:solidFill>
                  <a:srgbClr val="0070C0"/>
                </a:solidFill>
              </a:rPr>
              <a:t> в </a:t>
            </a:r>
            <a:r>
              <a:rPr lang="ru-RU" sz="2400" b="1" dirty="0" err="1">
                <a:solidFill>
                  <a:srgbClr val="0070C0"/>
                </a:solidFill>
              </a:rPr>
              <a:t>ґрунт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надходить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необхідна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рослинам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волога</a:t>
            </a:r>
            <a:r>
              <a:rPr lang="ru-RU" sz="2400" b="1" dirty="0">
                <a:solidFill>
                  <a:srgbClr val="0070C0"/>
                </a:solidFill>
              </a:rPr>
              <a:t>. </a:t>
            </a:r>
            <a:r>
              <a:rPr lang="ru-RU" sz="2400" b="1" dirty="0" err="1">
                <a:solidFill>
                  <a:srgbClr val="0070C0"/>
                </a:solidFill>
              </a:rPr>
              <a:t>Якщо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снігу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випадає</a:t>
            </a:r>
            <a:r>
              <a:rPr lang="ru-RU" sz="2400" b="1" dirty="0">
                <a:solidFill>
                  <a:srgbClr val="0070C0"/>
                </a:solidFill>
              </a:rPr>
              <a:t> мало, то доводиться </a:t>
            </a:r>
            <a:r>
              <a:rPr lang="ru-RU" sz="2400" b="1" dirty="0" err="1">
                <a:solidFill>
                  <a:srgbClr val="0070C0"/>
                </a:solidFill>
              </a:rPr>
              <a:t>проводити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снігозатримання</a:t>
            </a:r>
            <a:r>
              <a:rPr lang="ru-RU" sz="2400" b="1" dirty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16080" y="3886660"/>
            <a:ext cx="4557460" cy="1825416"/>
          </a:xfrm>
          <a:prstGeom prst="rect">
            <a:avLst/>
          </a:prstGeom>
          <a:solidFill>
            <a:srgbClr val="00B0F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800" b="1" dirty="0" err="1"/>
              <a:t>Сніг</a:t>
            </a:r>
            <a:r>
              <a:rPr lang="ru-RU" sz="2800" b="1" dirty="0"/>
              <a:t> — головне </a:t>
            </a:r>
            <a:r>
              <a:rPr lang="ru-RU" sz="2800" b="1" dirty="0" err="1"/>
              <a:t>багатство</a:t>
            </a:r>
            <a:r>
              <a:rPr lang="ru-RU" sz="2800" b="1" dirty="0"/>
              <a:t> </a:t>
            </a:r>
            <a:r>
              <a:rPr lang="ru-RU" sz="2800" b="1" dirty="0" err="1"/>
              <a:t>зими</a:t>
            </a:r>
            <a:r>
              <a:rPr lang="ru-RU" sz="2800" b="1" dirty="0"/>
              <a:t>, </a:t>
            </a:r>
            <a:r>
              <a:rPr lang="ru-RU" sz="2800" b="1" dirty="0" err="1"/>
              <a:t>необхідне</a:t>
            </a:r>
            <a:r>
              <a:rPr lang="ru-RU" sz="2800" b="1" dirty="0"/>
              <a:t> для </a:t>
            </a:r>
            <a:r>
              <a:rPr lang="ru-RU" sz="2800" b="1" dirty="0" err="1"/>
              <a:t>захисту</a:t>
            </a:r>
            <a:r>
              <a:rPr lang="ru-RU" sz="2800" b="1" dirty="0"/>
              <a:t> </a:t>
            </a:r>
            <a:r>
              <a:rPr lang="ru-RU" sz="2800" b="1" dirty="0" err="1"/>
              <a:t>рослин</a:t>
            </a:r>
            <a:r>
              <a:rPr lang="ru-RU" sz="2800" b="1" dirty="0"/>
              <a:t> і </a:t>
            </a:r>
            <a:r>
              <a:rPr lang="ru-RU" sz="2800" b="1" dirty="0" err="1"/>
              <a:t>збирання</a:t>
            </a:r>
            <a:r>
              <a:rPr lang="ru-RU" sz="2800" b="1" dirty="0"/>
              <a:t> </a:t>
            </a:r>
            <a:r>
              <a:rPr lang="ru-RU" sz="2800" b="1" dirty="0" err="1"/>
              <a:t>високих</a:t>
            </a:r>
            <a:r>
              <a:rPr lang="ru-RU" sz="2800" b="1" dirty="0"/>
              <a:t> </a:t>
            </a:r>
            <a:r>
              <a:rPr lang="ru-RU" sz="2800" b="1" dirty="0" err="1"/>
              <a:t>урожаїв</a:t>
            </a:r>
            <a:r>
              <a:rPr lang="ru-RU" sz="2800" b="1" dirty="0"/>
              <a:t>. 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0916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/>
          <a:srcRect l="5734" t="3219" r="4829" b="5433"/>
          <a:stretch/>
        </p:blipFill>
        <p:spPr bwMode="auto">
          <a:xfrm>
            <a:off x="4676338" y="4447237"/>
            <a:ext cx="2421148" cy="173102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84273" y="1268158"/>
            <a:ext cx="6149927" cy="6368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Чому потрібно допомагати </a:t>
            </a:r>
            <a:r>
              <a:rPr lang="uk-UA" sz="2400" b="1" dirty="0" smtClean="0">
                <a:solidFill>
                  <a:schemeClr val="bg1"/>
                </a:solidFill>
              </a:rPr>
              <a:t>птахам узимку</a:t>
            </a:r>
            <a:r>
              <a:rPr lang="uk-UA" sz="24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" b="4454"/>
          <a:stretch/>
        </p:blipFill>
        <p:spPr>
          <a:xfrm>
            <a:off x="7097486" y="1268158"/>
            <a:ext cx="4158655" cy="283983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066796" y="494528"/>
            <a:ext cx="9906004" cy="6811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Розглянь </a:t>
            </a:r>
            <a:r>
              <a:rPr lang="uk-UA" sz="4000" b="1" dirty="0" smtClean="0">
                <a:solidFill>
                  <a:schemeClr val="bg1"/>
                </a:solidFill>
              </a:rPr>
              <a:t>зображення і розкажи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кутник: округлені кути 7">
            <a:extLst>
              <a:ext uri="{FF2B5EF4-FFF2-40B4-BE49-F238E27FC236}">
                <a16:creationId xmlns="" xmlns:a16="http://schemas.microsoft.com/office/drawing/2014/main" id="{8B3EF929-F316-4CFC-88BB-7E594392F1E6}"/>
              </a:ext>
            </a:extLst>
          </p:cNvPr>
          <p:cNvSpPr/>
          <p:nvPr/>
        </p:nvSpPr>
        <p:spPr>
          <a:xfrm>
            <a:off x="7228114" y="4229079"/>
            <a:ext cx="4076856" cy="15116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Пам’ятай</a:t>
            </a:r>
            <a:r>
              <a:rPr lang="ru-RU" sz="2400" b="1" dirty="0" smtClean="0"/>
              <a:t>!</a:t>
            </a:r>
          </a:p>
          <a:p>
            <a:pPr algn="ctr"/>
            <a:r>
              <a:rPr lang="ru-RU" sz="2400" b="1" dirty="0" err="1" smtClean="0"/>
              <a:t>Найбільший</a:t>
            </a:r>
            <a:r>
              <a:rPr lang="ru-RU" sz="2400" b="1" dirty="0" smtClean="0"/>
              <a:t> </a:t>
            </a:r>
            <a:r>
              <a:rPr lang="ru-RU" sz="2400" b="1" dirty="0"/>
              <a:t>ворог </a:t>
            </a:r>
            <a:r>
              <a:rPr lang="ru-RU" sz="2400" b="1" dirty="0" err="1"/>
              <a:t>птахів</a:t>
            </a:r>
            <a:r>
              <a:rPr lang="ru-RU" sz="2400" b="1" dirty="0"/>
              <a:t> </a:t>
            </a:r>
            <a:r>
              <a:rPr lang="ru-RU" sz="2400" b="1" dirty="0" err="1"/>
              <a:t>узимку</a:t>
            </a:r>
            <a:r>
              <a:rPr lang="ru-RU" sz="2400" b="1" dirty="0"/>
              <a:t> — голод, а не холод.</a:t>
            </a:r>
            <a:endParaRPr lang="uk-UA" sz="2400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73" y="2649012"/>
            <a:ext cx="1288349" cy="12926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73" y="5127281"/>
            <a:ext cx="1975438" cy="122690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14" y="2680404"/>
            <a:ext cx="1199726" cy="13581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741" y="2376690"/>
            <a:ext cx="1555460" cy="108882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49" y="4364110"/>
            <a:ext cx="1494691" cy="102906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08" b="95317" l="10000" r="91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4357">
            <a:off x="2294176" y="3776649"/>
            <a:ext cx="1574272" cy="220398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22" y="3119972"/>
            <a:ext cx="1871479" cy="1403609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208820" y="1905001"/>
            <a:ext cx="4405484" cy="58200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Що ти покладеш у годівничку?</a:t>
            </a:r>
          </a:p>
        </p:txBody>
      </p:sp>
    </p:spTree>
    <p:extLst>
      <p:ext uri="{BB962C8B-B14F-4D97-AF65-F5344CB8AC3E}">
        <p14:creationId xmlns:p14="http://schemas.microsoft.com/office/powerpoint/2010/main" val="311519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610</Words>
  <Application>Microsoft Office PowerPoint</Application>
  <PresentationFormat>Произвольный</PresentationFormat>
  <Paragraphs>100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Налаштування на урок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Підсумок уроку. Рефлексія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94</cp:revision>
  <dcterms:created xsi:type="dcterms:W3CDTF">2018-01-05T16:38:53Z</dcterms:created>
  <dcterms:modified xsi:type="dcterms:W3CDTF">2025-01-26T11:09:06Z</dcterms:modified>
</cp:coreProperties>
</file>