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20" r:id="rId3"/>
    <p:sldId id="315" r:id="rId4"/>
    <p:sldId id="316" r:id="rId5"/>
    <p:sldId id="285" r:id="rId6"/>
    <p:sldId id="294" r:id="rId7"/>
    <p:sldId id="291" r:id="rId8"/>
    <p:sldId id="292" r:id="rId9"/>
    <p:sldId id="295" r:id="rId10"/>
    <p:sldId id="296" r:id="rId11"/>
    <p:sldId id="304" r:id="rId12"/>
    <p:sldId id="277" r:id="rId13"/>
    <p:sldId id="308" r:id="rId14"/>
    <p:sldId id="307" r:id="rId15"/>
    <p:sldId id="317" r:id="rId16"/>
    <p:sldId id="31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E9"/>
    <a:srgbClr val="2F3242"/>
    <a:srgbClr val="E9C1FF"/>
    <a:srgbClr val="722651"/>
    <a:srgbClr val="DED231"/>
    <a:srgbClr val="C31D58"/>
    <a:srgbClr val="295FFF"/>
    <a:srgbClr val="27C268"/>
    <a:srgbClr val="FF31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143" y="3863455"/>
            <a:ext cx="8588827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радощі й небезпеки підготувала людям зима? 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1151815"/>
            <a:ext cx="3175387" cy="238506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84592" y="1147328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взимку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9082" y="568297"/>
            <a:ext cx="9424232" cy="705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Поради</a:t>
            </a:r>
            <a:r>
              <a:rPr lang="ru-RU" sz="4000" b="1" dirty="0" smtClean="0"/>
              <a:t> </a:t>
            </a:r>
            <a:r>
              <a:rPr lang="ru-RU" sz="4000" b="1" dirty="0" err="1"/>
              <a:t>лікаря</a:t>
            </a:r>
            <a:r>
              <a:rPr lang="ru-RU" sz="4000" b="1" dirty="0"/>
              <a:t> Айболита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99" y="1426027"/>
            <a:ext cx="2407583" cy="4550013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1054101" y="1920445"/>
            <a:ext cx="6816270" cy="112755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Ходи правильно: </a:t>
            </a:r>
            <a:r>
              <a:rPr lang="ru-RU" sz="2800" b="1" dirty="0" err="1"/>
              <a:t>дрібними</a:t>
            </a:r>
            <a:r>
              <a:rPr lang="ru-RU" sz="2800" b="1" dirty="0"/>
              <a:t> й </a:t>
            </a:r>
            <a:r>
              <a:rPr lang="ru-RU" sz="2800" b="1" dirty="0" err="1"/>
              <a:t>частими</a:t>
            </a:r>
            <a:r>
              <a:rPr lang="ru-RU" sz="2800" b="1" dirty="0"/>
              <a:t> </a:t>
            </a:r>
            <a:r>
              <a:rPr lang="ru-RU" sz="2800" b="1" dirty="0" err="1"/>
              <a:t>кроками</a:t>
            </a:r>
            <a:r>
              <a:rPr lang="ru-RU" sz="2800" b="1" dirty="0"/>
              <a:t>, </a:t>
            </a:r>
            <a:r>
              <a:rPr lang="ru-RU" sz="2800" b="1" dirty="0" err="1"/>
              <a:t>трохи</a:t>
            </a:r>
            <a:r>
              <a:rPr lang="ru-RU" sz="2800" b="1" dirty="0"/>
              <a:t> </a:t>
            </a:r>
            <a:r>
              <a:rPr lang="ru-RU" sz="2800" b="1" dirty="0" err="1"/>
              <a:t>згинай</a:t>
            </a:r>
            <a:r>
              <a:rPr lang="ru-RU" sz="2800" b="1" dirty="0"/>
              <a:t> ноги у </a:t>
            </a:r>
            <a:r>
              <a:rPr lang="ru-RU" sz="2800" b="1" dirty="0" err="1"/>
              <a:t>колінах</a:t>
            </a:r>
            <a:r>
              <a:rPr lang="ru-RU" sz="2800" b="1" dirty="0"/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054099" y="3098520"/>
            <a:ext cx="6816271" cy="120502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 </a:t>
            </a:r>
            <a:r>
              <a:rPr lang="ru-RU" sz="2800" b="1" dirty="0" err="1"/>
              <a:t>тримай</a:t>
            </a:r>
            <a:r>
              <a:rPr lang="ru-RU" sz="2800" b="1" dirty="0"/>
              <a:t> руки в кишенях. </a:t>
            </a:r>
            <a:r>
              <a:rPr lang="ru-RU" sz="2800" b="1" dirty="0" err="1"/>
              <a:t>Тримайся</a:t>
            </a:r>
            <a:r>
              <a:rPr lang="ru-RU" sz="2800" b="1" dirty="0"/>
              <a:t> за </a:t>
            </a:r>
            <a:r>
              <a:rPr lang="ru-RU" sz="2800" b="1" dirty="0" err="1"/>
              <a:t>поручні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стіни</a:t>
            </a:r>
            <a:r>
              <a:rPr lang="ru-RU" sz="2800" b="1" dirty="0"/>
              <a:t>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0" t="34203" r="3313" b="3950"/>
          <a:stretch/>
        </p:blipFill>
        <p:spPr>
          <a:xfrm>
            <a:off x="6021198" y="3886098"/>
            <a:ext cx="2127810" cy="23745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09082" y="1333543"/>
            <a:ext cx="5679547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уберегтися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травм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ожеледиці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09" y="705350"/>
            <a:ext cx="9663719" cy="688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зимові види </a:t>
            </a:r>
            <a:r>
              <a:rPr lang="uk-UA" sz="4000" b="1" dirty="0" smtClean="0">
                <a:solidFill>
                  <a:schemeClr val="bg1"/>
                </a:solidFill>
              </a:rPr>
              <a:t>спорту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80" y="1555323"/>
            <a:ext cx="3758089" cy="25053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24755" y="4160021"/>
            <a:ext cx="1793347" cy="513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Хокей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39" y="1551674"/>
            <a:ext cx="3345389" cy="25090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548085" y="2294168"/>
            <a:ext cx="1954631" cy="1091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Фігурне катання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24" y="4416946"/>
            <a:ext cx="3247792" cy="20759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746999" y="4900886"/>
            <a:ext cx="1954631" cy="5456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Біатлон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7938" y="527776"/>
            <a:ext cx="9946747" cy="648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Фізкультхвилинка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Фізкультхвилинка, руханка - танець Dance battle Tiger vs Hare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0948" y="1176415"/>
            <a:ext cx="8499595" cy="47810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0662" y="6410038"/>
            <a:ext cx="1226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Взято з каналу «</a:t>
            </a:r>
            <a:r>
              <a:rPr lang="ru-RU" dirty="0" err="1"/>
              <a:t>Creative</a:t>
            </a:r>
            <a:r>
              <a:rPr lang="ru-RU" dirty="0"/>
              <a:t> </a:t>
            </a:r>
            <a:r>
              <a:rPr lang="ru-RU" dirty="0" err="1"/>
              <a:t>Teacher</a:t>
            </a:r>
            <a:r>
              <a:rPr lang="ru-RU" dirty="0"/>
              <a:t>.» </a:t>
            </a:r>
            <a:r>
              <a:rPr lang="ru-RU" dirty="0" err="1"/>
              <a:t>Оригінальне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https://www.youtube.com/channel/UCUWpvLEcrLrkA69qf5IDHIg</a:t>
            </a:r>
          </a:p>
        </p:txBody>
      </p:sp>
    </p:spTree>
    <p:extLst>
      <p:ext uri="{BB962C8B-B14F-4D97-AF65-F5344CB8AC3E}">
        <p14:creationId xmlns:p14="http://schemas.microsoft.com/office/powerpoint/2010/main" val="27027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0FA91A7-5379-40F7-B682-9F630BA43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" b="8600"/>
          <a:stretch/>
        </p:blipFill>
        <p:spPr>
          <a:xfrm>
            <a:off x="7083404" y="4740967"/>
            <a:ext cx="1747868" cy="1649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1133" y="700671"/>
            <a:ext cx="9976724" cy="845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4B5E4391-54CC-43BA-B7E3-3F2AB7937E9D}"/>
              </a:ext>
            </a:extLst>
          </p:cNvPr>
          <p:cNvSpPr/>
          <p:nvPr/>
        </p:nvSpPr>
        <p:spPr>
          <a:xfrm>
            <a:off x="1038750" y="1611745"/>
            <a:ext cx="3848936" cy="1641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зимову веселу пору,</a:t>
            </a:r>
          </a:p>
          <a:p>
            <a:pPr algn="ctr"/>
            <a:r>
              <a:rPr lang="uk-UA" sz="2400" b="1" dirty="0"/>
              <a:t>Ми - кращі друзі дітвори.</a:t>
            </a:r>
          </a:p>
          <a:p>
            <a:pPr algn="ctr"/>
            <a:r>
              <a:rPr lang="uk-UA" sz="2400" b="1" dirty="0"/>
              <a:t>Вивозять діти нас на гору,</a:t>
            </a:r>
          </a:p>
          <a:p>
            <a:pPr algn="ctr"/>
            <a:r>
              <a:rPr lang="uk-UA" sz="2400" b="1" dirty="0"/>
              <a:t>А ми веземо їх з гори.</a:t>
            </a:r>
            <a:endParaRPr lang="ru-RU" sz="1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5279048-233F-48FD-B882-5CFB482B5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24609" r="6480" b="23253"/>
          <a:stretch/>
        </p:blipFill>
        <p:spPr>
          <a:xfrm>
            <a:off x="1099675" y="3336079"/>
            <a:ext cx="1863543" cy="1162483"/>
          </a:xfrm>
          <a:prstGeom prst="rect">
            <a:avLst/>
          </a:prstGeom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C9C5C139-310E-43A3-8799-469EC22DF9E6}"/>
              </a:ext>
            </a:extLst>
          </p:cNvPr>
          <p:cNvSpPr/>
          <p:nvPr/>
        </p:nvSpPr>
        <p:spPr>
          <a:xfrm>
            <a:off x="4979264" y="1611746"/>
            <a:ext cx="4208280" cy="164119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 нетерпінням зиму ждуть,</a:t>
            </a:r>
          </a:p>
          <a:p>
            <a:pPr algn="ctr"/>
            <a:r>
              <a:rPr lang="uk-UA" sz="2400" b="1" dirty="0"/>
              <a:t>Лід малюють – іскри йдуть.</a:t>
            </a:r>
          </a:p>
          <a:p>
            <a:pPr algn="ctr"/>
            <a:r>
              <a:rPr lang="uk-UA" sz="2400" b="1" dirty="0"/>
              <a:t>Гострі та стрімкі вони,</a:t>
            </a:r>
          </a:p>
          <a:p>
            <a:pPr algn="ctr"/>
            <a:r>
              <a:rPr lang="uk-UA" sz="2400" b="1" dirty="0"/>
              <a:t>Мають назву…</a:t>
            </a:r>
            <a:endParaRPr lang="ru-RU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8CF5BD7-53E5-4C17-BDC7-AF57413A5F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8" b="9052"/>
          <a:stretch/>
        </p:blipFill>
        <p:spPr>
          <a:xfrm>
            <a:off x="9459687" y="1611745"/>
            <a:ext cx="1698170" cy="1394589"/>
          </a:xfrm>
          <a:prstGeom prst="rect">
            <a:avLst/>
          </a:prstGeom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A79B9432-D26F-49DB-B8AA-D30D2F4B0086}"/>
              </a:ext>
            </a:extLst>
          </p:cNvPr>
          <p:cNvSpPr/>
          <p:nvPr/>
        </p:nvSpPr>
        <p:spPr>
          <a:xfrm>
            <a:off x="7352590" y="3321060"/>
            <a:ext cx="3925011" cy="1676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Покатають нас вони,</a:t>
            </a:r>
          </a:p>
          <a:p>
            <a:pPr algn="ctr"/>
            <a:r>
              <a:rPr lang="uk-UA" sz="2400" b="1" dirty="0"/>
              <a:t>Але це не ковзани,</a:t>
            </a:r>
          </a:p>
          <a:p>
            <a:pPr algn="ctr"/>
            <a:r>
              <a:rPr lang="uk-UA" sz="2400" b="1" dirty="0"/>
              <a:t>Білі, чорні, сині, рижі,</a:t>
            </a:r>
          </a:p>
          <a:p>
            <a:pPr algn="ctr"/>
            <a:r>
              <a:rPr lang="uk-UA" sz="2400" b="1" dirty="0"/>
              <a:t>Дощечки ці звуться</a:t>
            </a:r>
            <a:r>
              <a:rPr lang="uk-UA" sz="2400" b="1" dirty="0" smtClean="0"/>
              <a:t>…</a:t>
            </a:r>
            <a:endParaRPr lang="uk-UA" sz="2400" b="1" dirty="0"/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72803A41-D16A-403F-8277-643F11D1A5E7}"/>
              </a:ext>
            </a:extLst>
          </p:cNvPr>
          <p:cNvSpPr/>
          <p:nvPr/>
        </p:nvSpPr>
        <p:spPr>
          <a:xfrm>
            <a:off x="3420411" y="3378801"/>
            <a:ext cx="3444276" cy="16186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 - істота нежива,</a:t>
            </a:r>
          </a:p>
          <a:p>
            <a:pPr algn="ctr"/>
            <a:r>
              <a:rPr lang="uk-UA" sz="2400" b="1" dirty="0"/>
              <a:t>Я – істота снігова,</a:t>
            </a:r>
          </a:p>
          <a:p>
            <a:pPr algn="ctr"/>
            <a:r>
              <a:rPr lang="uk-UA" sz="2400" b="1" dirty="0"/>
              <a:t>З кульок я складаюсь,</a:t>
            </a:r>
          </a:p>
          <a:p>
            <a:pPr algn="ctr"/>
            <a:r>
              <a:rPr lang="uk-UA" sz="2400" b="1" dirty="0"/>
              <a:t>Діток потішаю.</a:t>
            </a:r>
            <a:endParaRPr lang="ru-RU" sz="2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1EC7AE5-FD66-48DF-ACF9-E7EE54A0E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67" y="4279478"/>
            <a:ext cx="1401666" cy="21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7171" y="592500"/>
            <a:ext cx="9503229" cy="6375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Для роздумів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138056" y="2870877"/>
            <a:ext cx="5785719" cy="113506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Чому важливо дотримуватись правил поведінки взимку?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0E4DD1-6C31-416C-A586-45DE8DDD9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" b="9052"/>
          <a:stretch/>
        </p:blipFill>
        <p:spPr>
          <a:xfrm>
            <a:off x="1317170" y="1441751"/>
            <a:ext cx="3389276" cy="33261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FF975C66-40C0-44AF-AC6A-8BD51AD6F4B5}"/>
              </a:ext>
            </a:extLst>
          </p:cNvPr>
          <p:cNvSpPr/>
          <p:nvPr/>
        </p:nvSpPr>
        <p:spPr>
          <a:xfrm>
            <a:off x="5138055" y="1441752"/>
            <a:ext cx="5682343" cy="125226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взимку</a:t>
            </a:r>
            <a:r>
              <a:rPr lang="ru-RU" sz="2800" b="1" dirty="0"/>
              <a:t> дороги </a:t>
            </a:r>
            <a:r>
              <a:rPr lang="ru-RU" sz="2800" b="1" dirty="0" err="1"/>
              <a:t>посипають</a:t>
            </a:r>
            <a:r>
              <a:rPr lang="ru-RU" sz="2800" b="1" dirty="0"/>
              <a:t> </a:t>
            </a:r>
            <a:r>
              <a:rPr lang="ru-RU" sz="2800" b="1" dirty="0" err="1"/>
              <a:t>сіллю</a:t>
            </a:r>
            <a:r>
              <a:rPr lang="ru-RU" sz="2800" b="1" dirty="0"/>
              <a:t> та </a:t>
            </a:r>
            <a:r>
              <a:rPr lang="ru-RU" sz="2800" b="1" dirty="0" err="1"/>
              <a:t>піском</a:t>
            </a:r>
            <a:r>
              <a:rPr lang="ru-RU" sz="2800" b="1" dirty="0"/>
              <a:t>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138054" y="4218257"/>
            <a:ext cx="5679547" cy="865372"/>
          </a:xfrm>
          <a:prstGeom prst="round2Diag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err="1" smtClean="0">
                <a:solidFill>
                  <a:schemeClr val="bg1"/>
                </a:solidFill>
              </a:rPr>
              <a:t>поводитися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дорозі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під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час </a:t>
            </a:r>
            <a:r>
              <a:rPr lang="ru-RU" sz="2800" b="1" dirty="0" err="1" smtClean="0">
                <a:solidFill>
                  <a:schemeClr val="bg1"/>
                </a:solidFill>
              </a:rPr>
              <a:t>ожеледиці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138055" y="5203372"/>
            <a:ext cx="5679547" cy="865372"/>
          </a:xfrm>
          <a:prstGeom prst="round2DiagRect">
            <a:avLst/>
          </a:prstGeom>
          <a:solidFill>
            <a:srgbClr val="1694E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безпечна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крига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водоймах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9903" y="534325"/>
            <a:ext cx="5195583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04688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8-9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39903" y="1253808"/>
            <a:ext cx="4652103" cy="8893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Які види спорту належать до зимових? Підкресли.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9903" y="3315883"/>
            <a:ext cx="5226757" cy="9077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Заповни свій календарик зимового життя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4845" y="2265285"/>
            <a:ext cx="6079367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a typeface="Cambria"/>
              </a:rPr>
              <a:t>Футбол, хокей, теніс, фігурне катання, баскетбол, шахи, гольф.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2 клас\4 ЯДС\1 Грущинська\3 Людина і природа взимку\№056 Які радощі й небезпеки підготувала людям зима\2025-01-25_012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180" r="2453" b="723"/>
          <a:stretch/>
        </p:blipFill>
        <p:spPr bwMode="auto">
          <a:xfrm>
            <a:off x="7174029" y="312738"/>
            <a:ext cx="4212000" cy="61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79805" y="2721096"/>
            <a:ext cx="97971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352334" y="2730923"/>
            <a:ext cx="2538323" cy="114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8057" y="541338"/>
            <a:ext cx="9481457" cy="7694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Рефлексія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5806" y="1451070"/>
            <a:ext cx="7340396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Намалюй знайому тобі хмарку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кольором,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відповідає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твоїй роботі на 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820" y="2511989"/>
            <a:ext cx="429733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! Уроком </a:t>
            </a:r>
            <a:r>
              <a:rPr lang="ru-RU" sz="28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8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820" y="3633558"/>
            <a:ext cx="429733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все </a:t>
            </a:r>
            <a:r>
              <a:rPr lang="ru-RU" sz="2800" b="1" dirty="0" err="1">
                <a:solidFill>
                  <a:schemeClr val="bg1"/>
                </a:solidFill>
              </a:rPr>
              <a:t>виходило</a:t>
            </a:r>
            <a:r>
              <a:rPr lang="ru-RU" sz="2800" b="1" dirty="0">
                <a:solidFill>
                  <a:schemeClr val="bg1"/>
                </a:solidFill>
              </a:rPr>
              <a:t>, але я </a:t>
            </a:r>
            <a:r>
              <a:rPr lang="ru-RU" sz="2800" b="1" dirty="0" err="1" smtClean="0">
                <a:solidFill>
                  <a:schemeClr val="bg1"/>
                </a:solidFill>
              </a:rPr>
              <a:t>старав</a:t>
            </a:r>
            <a:r>
              <a:rPr lang="ru-RU" sz="2800" b="1" dirty="0" smtClean="0">
                <a:solidFill>
                  <a:schemeClr val="bg1"/>
                </a:solidFill>
              </a:rPr>
              <a:t>(ла)</a:t>
            </a:r>
            <a:r>
              <a:rPr lang="ru-RU" sz="2800" b="1" dirty="0" err="1" smtClean="0">
                <a:solidFill>
                  <a:schemeClr val="bg1"/>
                </a:solidFill>
              </a:rPr>
              <a:t>ся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5806" y="4843198"/>
            <a:ext cx="432035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розумів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13" name="Picture 2" descr="https://rozmalovky.com.ua/wp-content/uploads/154612103541534676841354111_273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63" y="2738011"/>
            <a:ext cx="3551877" cy="21932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91477" y="1417969"/>
            <a:ext cx="5597152" cy="22814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Ось дзвінок сигнал подав —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До роботи час настав.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Тож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ми часу не гаймо,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А урок свій починаймо.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2" y="1207335"/>
            <a:ext cx="2711057" cy="474583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1857" y="437508"/>
            <a:ext cx="9742715" cy="6837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219199" y="1360967"/>
            <a:ext cx="6336803" cy="135137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Уяви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себе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чарівником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розмалюй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хмарку таким кольором, який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зараз найбільше до вподоби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Який колір ти вибираєш?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077686" y="3124659"/>
            <a:ext cx="7119256" cy="3052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>
                <a:solidFill>
                  <a:srgbClr val="7030A0"/>
                </a:solidFill>
              </a:rPr>
              <a:t>Фіолетовий – пасивний, байдужий.</a:t>
            </a:r>
          </a:p>
          <a:p>
            <a:pPr algn="l"/>
            <a:r>
              <a:rPr lang="uk-UA" sz="2400" b="1" dirty="0" smtClean="0">
                <a:solidFill>
                  <a:srgbClr val="0070C0"/>
                </a:solidFill>
              </a:rPr>
              <a:t>Синій </a:t>
            </a:r>
            <a:r>
              <a:rPr lang="uk-UA" sz="2400" b="1" dirty="0">
                <a:solidFill>
                  <a:srgbClr val="0070C0"/>
                </a:solidFill>
              </a:rPr>
              <a:t>– </a:t>
            </a:r>
            <a:r>
              <a:rPr lang="uk-UA" sz="2400" b="1" dirty="0" smtClean="0">
                <a:solidFill>
                  <a:srgbClr val="0070C0"/>
                </a:solidFill>
              </a:rPr>
              <a:t>розслаблений</a:t>
            </a:r>
            <a:r>
              <a:rPr lang="uk-UA" sz="2400" b="1" dirty="0">
                <a:solidFill>
                  <a:srgbClr val="0070C0"/>
                </a:solidFill>
              </a:rPr>
              <a:t>, спокійний.</a:t>
            </a:r>
            <a:endParaRPr lang="ru-RU" sz="2400" b="1" dirty="0">
              <a:solidFill>
                <a:srgbClr val="0070C0"/>
              </a:solidFill>
            </a:endParaRPr>
          </a:p>
          <a:p>
            <a:pPr algn="l"/>
            <a:r>
              <a:rPr lang="uk-UA" sz="2400" b="1" dirty="0">
                <a:solidFill>
                  <a:srgbClr val="295FFF"/>
                </a:solidFill>
              </a:rPr>
              <a:t>Блакитний – чутливий, </a:t>
            </a:r>
            <a:r>
              <a:rPr lang="uk-UA" sz="2400" b="1" dirty="0" smtClean="0">
                <a:solidFill>
                  <a:srgbClr val="295FFF"/>
                </a:solidFill>
              </a:rPr>
              <a:t>гармонійний</a:t>
            </a:r>
            <a:r>
              <a:rPr lang="uk-UA" sz="2400" b="1" dirty="0">
                <a:solidFill>
                  <a:srgbClr val="295FFF"/>
                </a:solidFill>
              </a:rPr>
              <a:t>. </a:t>
            </a:r>
            <a:endParaRPr lang="uk-UA" sz="2400" b="1" dirty="0" smtClean="0">
              <a:solidFill>
                <a:srgbClr val="295FFF"/>
              </a:solidFill>
            </a:endParaRPr>
          </a:p>
          <a:p>
            <a:pPr algn="l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Зелений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– самостійний, наполегливий.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uk-UA" sz="2400" b="1" dirty="0">
                <a:solidFill>
                  <a:srgbClr val="FFC000"/>
                </a:solidFill>
              </a:rPr>
              <a:t>Жовтий – активний, веселий</a:t>
            </a:r>
            <a:r>
              <a:rPr lang="uk-UA" sz="2400" b="1" dirty="0" smtClean="0">
                <a:solidFill>
                  <a:srgbClr val="FFC000"/>
                </a:solidFill>
              </a:rPr>
              <a:t>.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algn="l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Помаранчевий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– доброзичливий, впевнений.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uk-UA" sz="2400" b="1" dirty="0" smtClean="0">
                <a:solidFill>
                  <a:srgbClr val="FF0000"/>
                </a:solidFill>
              </a:rPr>
              <a:t>Червоний </a:t>
            </a:r>
            <a:r>
              <a:rPr lang="uk-UA" sz="2400" b="1" dirty="0">
                <a:solidFill>
                  <a:srgbClr val="FF0000"/>
                </a:solidFill>
              </a:rPr>
              <a:t>– </a:t>
            </a:r>
            <a:r>
              <a:rPr lang="uk-UA" sz="2400" b="1" dirty="0" smtClean="0">
                <a:solidFill>
                  <a:srgbClr val="FF0000"/>
                </a:solidFill>
              </a:rPr>
              <a:t>енергійний</a:t>
            </a:r>
            <a:r>
              <a:rPr lang="uk-UA" sz="2400" b="1" dirty="0">
                <a:solidFill>
                  <a:srgbClr val="FF0000"/>
                </a:solidFill>
              </a:rPr>
              <a:t>, </a:t>
            </a:r>
            <a:r>
              <a:rPr lang="uk-UA" sz="2400" b="1" dirty="0" err="1">
                <a:solidFill>
                  <a:srgbClr val="FF0000"/>
                </a:solidFill>
              </a:rPr>
              <a:t>емоційно</a:t>
            </a:r>
            <a:r>
              <a:rPr lang="uk-UA" sz="2400" b="1" dirty="0">
                <a:solidFill>
                  <a:srgbClr val="FF0000"/>
                </a:solidFill>
              </a:rPr>
              <a:t> напружений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rozmalovky.com.ua/wp-content/uploads/154612103541534676841354111_2739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4009" r="4730" b="3555"/>
          <a:stretch/>
        </p:blipFill>
        <p:spPr bwMode="auto">
          <a:xfrm>
            <a:off x="7961227" y="1342692"/>
            <a:ext cx="2916000" cy="1728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goodhouse.com.ua/images-jpg/14428/144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72201" y="3468809"/>
            <a:ext cx="3160538" cy="2364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1741" y="582240"/>
            <a:ext cx="10375530" cy="680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67" y="1335022"/>
            <a:ext cx="2396604" cy="35920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979578" y="2456120"/>
            <a:ext cx="3254829" cy="835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Чому звірі змінюють свою шубку взимку?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72927" y="4251874"/>
            <a:ext cx="3800165" cy="156754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правила безпечної поведінки під час зимового відпочинку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9714" y="1359502"/>
            <a:ext cx="3929438" cy="10462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кажуть</a:t>
            </a:r>
            <a:r>
              <a:rPr lang="ru-RU" sz="2400" b="1" dirty="0"/>
              <a:t>, що </a:t>
            </a:r>
            <a:r>
              <a:rPr lang="ru-RU" sz="2400" b="1" dirty="0" err="1"/>
              <a:t>сніг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зимовий </a:t>
            </a:r>
            <a:r>
              <a:rPr lang="ru-RU" sz="2400" b="1" dirty="0" err="1"/>
              <a:t>оберіг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" y="1335022"/>
            <a:ext cx="3733802" cy="183189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кутник: округлені кути 1">
            <a:extLst>
              <a:ext uri="{FF2B5EF4-FFF2-40B4-BE49-F238E27FC236}">
                <a16:creationId xmlns="" xmlns:a16="http://schemas.microsoft.com/office/drawing/2014/main" id="{F5664960-3E6E-4954-81E4-700AF885D58B}"/>
              </a:ext>
            </a:extLst>
          </p:cNvPr>
          <p:cNvSpPr/>
          <p:nvPr/>
        </p:nvSpPr>
        <p:spPr>
          <a:xfrm>
            <a:off x="5474464" y="3350790"/>
            <a:ext cx="3244688" cy="797376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н</a:t>
            </a:r>
            <a:r>
              <a:rPr lang="ru-RU" sz="2400" b="1" dirty="0" smtClean="0"/>
              <a:t>айбільший </a:t>
            </a:r>
            <a:r>
              <a:rPr lang="ru-RU" sz="2400" b="1" dirty="0"/>
              <a:t>ворог птахів </a:t>
            </a:r>
            <a:r>
              <a:rPr lang="ru-RU" sz="2400" b="1" dirty="0" smtClean="0"/>
              <a:t>узимку?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11204"/>
          <a:stretch/>
        </p:blipFill>
        <p:spPr>
          <a:xfrm flipH="1">
            <a:off x="761997" y="3217243"/>
            <a:ext cx="1936843" cy="169821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58" r="16395"/>
          <a:stretch/>
        </p:blipFill>
        <p:spPr>
          <a:xfrm>
            <a:off x="2978765" y="3228837"/>
            <a:ext cx="1978683" cy="16982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11246" y="5035645"/>
            <a:ext cx="4019437" cy="9079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живеться</a:t>
            </a:r>
            <a:r>
              <a:rPr lang="ru-RU" sz="2400" b="1" dirty="0"/>
              <a:t> </a:t>
            </a:r>
            <a:r>
              <a:rPr lang="ru-RU" sz="2400" b="1" dirty="0" err="1"/>
              <a:t>рослинам</a:t>
            </a:r>
            <a:r>
              <a:rPr lang="ru-RU" sz="2400" b="1" dirty="0"/>
              <a:t> і </a:t>
            </a:r>
            <a:r>
              <a:rPr lang="ru-RU" sz="2400" b="1" dirty="0" err="1"/>
              <a:t>тваринам</a:t>
            </a:r>
            <a:r>
              <a:rPr lang="ru-RU" sz="2400" b="1" dirty="0"/>
              <a:t> узимку?</a:t>
            </a:r>
          </a:p>
        </p:txBody>
      </p:sp>
    </p:spTree>
    <p:extLst>
      <p:ext uri="{BB962C8B-B14F-4D97-AF65-F5344CB8AC3E}">
        <p14:creationId xmlns:p14="http://schemas.microsoft.com/office/powerpoint/2010/main" val="19213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6615" r="11" b="600"/>
          <a:stretch/>
        </p:blipFill>
        <p:spPr>
          <a:xfrm>
            <a:off x="3047999" y="4346240"/>
            <a:ext cx="1910370" cy="187704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26798" y="1228289"/>
            <a:ext cx="4442403" cy="3217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Вже зима до нас прийшла,</a:t>
            </a:r>
          </a:p>
          <a:p>
            <a:pPr algn="ctr"/>
            <a:r>
              <a:rPr lang="uk-UA" sz="2400" b="1" dirty="0"/>
              <a:t>Снігом землю замела,</a:t>
            </a:r>
          </a:p>
          <a:p>
            <a:pPr algn="ctr"/>
            <a:r>
              <a:rPr lang="uk-UA" sz="2400" b="1" dirty="0"/>
              <a:t>Річка льодом вже покрилась,</a:t>
            </a:r>
          </a:p>
          <a:p>
            <a:pPr algn="ctr"/>
            <a:r>
              <a:rPr lang="uk-UA" sz="2400" b="1" dirty="0"/>
              <a:t>В дворі баба вже з'явилась. </a:t>
            </a:r>
            <a:endParaRPr lang="uk-UA" sz="2400" b="1" dirty="0" smtClean="0"/>
          </a:p>
          <a:p>
            <a:pPr algn="ctr"/>
            <a:r>
              <a:rPr lang="uk-UA" sz="2400" b="1" dirty="0"/>
              <a:t>Як нам зиму не любити?</a:t>
            </a:r>
          </a:p>
          <a:p>
            <a:pPr algn="ctr"/>
            <a:r>
              <a:rPr lang="uk-UA" sz="2400" b="1" dirty="0"/>
              <a:t>Вийдем гратися у сніжки,</a:t>
            </a:r>
          </a:p>
          <a:p>
            <a:pPr algn="ctr"/>
            <a:r>
              <a:rPr lang="uk-UA" sz="2400" b="1" dirty="0"/>
              <a:t>Бабу будемо ліпити </a:t>
            </a:r>
          </a:p>
          <a:p>
            <a:pPr algn="ctr"/>
            <a:r>
              <a:rPr lang="uk-UA" sz="2400" b="1" dirty="0"/>
              <a:t>Та спускатися із </a:t>
            </a:r>
            <a:r>
              <a:rPr lang="uk-UA" sz="2400" b="1" dirty="0" err="1"/>
              <a:t>гірки</a:t>
            </a:r>
            <a:r>
              <a:rPr lang="uk-UA" sz="2400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9596" y="468087"/>
            <a:ext cx="10131804" cy="6966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1" y="4394305"/>
            <a:ext cx="2360308" cy="188979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609114" y="1173252"/>
            <a:ext cx="3853543" cy="49041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одягнем </a:t>
            </a:r>
            <a:r>
              <a:rPr lang="uk-UA" sz="2400" b="1" dirty="0" smtClean="0"/>
              <a:t>ковзани,</a:t>
            </a:r>
            <a:endParaRPr lang="uk-UA" sz="2400" b="1" dirty="0"/>
          </a:p>
          <a:p>
            <a:pPr algn="ctr"/>
            <a:r>
              <a:rPr lang="uk-UA" sz="2400" b="1" dirty="0"/>
              <a:t>По льоду </a:t>
            </a:r>
            <a:r>
              <a:rPr lang="uk-UA" sz="2400" b="1" dirty="0" err="1" smtClean="0"/>
              <a:t>проїдем</a:t>
            </a:r>
            <a:r>
              <a:rPr lang="uk-UA" sz="2400" b="1" dirty="0" smtClean="0"/>
              <a:t>,</a:t>
            </a:r>
            <a:endParaRPr lang="uk-UA" sz="2400" b="1" dirty="0"/>
          </a:p>
          <a:p>
            <a:pPr algn="ctr"/>
            <a:r>
              <a:rPr lang="uk-UA" sz="2400" b="1" dirty="0"/>
              <a:t>Залишимо сліди </a:t>
            </a:r>
          </a:p>
          <a:p>
            <a:pPr algn="ctr"/>
            <a:r>
              <a:rPr lang="uk-UA" sz="2400" b="1" dirty="0"/>
              <a:t>Для Мороз Діда</a:t>
            </a:r>
            <a:r>
              <a:rPr lang="uk-UA" sz="2400" b="1" dirty="0" smtClean="0"/>
              <a:t>.</a:t>
            </a:r>
          </a:p>
          <a:p>
            <a:pPr algn="ctr"/>
            <a:r>
              <a:rPr lang="ru-RU" sz="2400" b="1" dirty="0" err="1"/>
              <a:t>Щоки</a:t>
            </a:r>
            <a:r>
              <a:rPr lang="ru-RU" sz="2400" b="1" dirty="0"/>
              <a:t> </a:t>
            </a:r>
            <a:r>
              <a:rPr lang="ru-RU" sz="2400" b="1" dirty="0" err="1"/>
              <a:t>полум’ям</a:t>
            </a:r>
            <a:r>
              <a:rPr lang="ru-RU" sz="2400" b="1" dirty="0"/>
              <a:t> </a:t>
            </a:r>
            <a:r>
              <a:rPr lang="ru-RU" sz="2400" b="1" dirty="0" err="1"/>
              <a:t>горять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Та </a:t>
            </a:r>
            <a:r>
              <a:rPr lang="ru-RU" sz="2400" b="1" dirty="0" err="1"/>
              <a:t>біжать</a:t>
            </a:r>
            <a:r>
              <a:rPr lang="ru-RU" sz="2400" b="1" dirty="0"/>
              <a:t> </a:t>
            </a:r>
            <a:r>
              <a:rPr lang="ru-RU" sz="2400" b="1" dirty="0" err="1"/>
              <a:t>малята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Щоб</a:t>
            </a:r>
            <a:r>
              <a:rPr lang="ru-RU" sz="2400" b="1" dirty="0"/>
              <a:t> везти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гірки</a:t>
            </a:r>
            <a:r>
              <a:rPr lang="ru-RU" sz="2400" b="1" dirty="0"/>
              <a:t> </a:t>
            </a:r>
            <a:r>
              <a:rPr lang="ru-RU" sz="2400" b="1" dirty="0" err="1"/>
              <a:t>сміх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На </a:t>
            </a:r>
            <a:r>
              <a:rPr lang="ru-RU" sz="2400" b="1" dirty="0" err="1"/>
              <a:t>своїх</a:t>
            </a:r>
            <a:r>
              <a:rPr lang="ru-RU" sz="2400" b="1" dirty="0"/>
              <a:t> </a:t>
            </a:r>
            <a:r>
              <a:rPr lang="ru-RU" sz="2400" b="1" dirty="0" err="1"/>
              <a:t>санчатах</a:t>
            </a:r>
            <a:r>
              <a:rPr lang="ru-RU" sz="2400" b="1" dirty="0"/>
              <a:t>.</a:t>
            </a:r>
            <a:endParaRPr lang="uk-UA" sz="2400" b="1" dirty="0"/>
          </a:p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, </a:t>
            </a:r>
            <a:r>
              <a:rPr lang="ru-RU" sz="2400" b="1" dirty="0" err="1"/>
              <a:t>вітриську</a:t>
            </a:r>
            <a:r>
              <a:rPr lang="ru-RU" sz="2400" b="1" dirty="0"/>
              <a:t>, </a:t>
            </a:r>
            <a:r>
              <a:rPr lang="ru-RU" sz="2400" b="1" dirty="0" err="1"/>
              <a:t>зупинись</a:t>
            </a:r>
            <a:r>
              <a:rPr lang="ru-RU" sz="2400" b="1" dirty="0"/>
              <a:t>, </a:t>
            </a:r>
            <a:endParaRPr lang="uk-UA" sz="2400" b="1" dirty="0"/>
          </a:p>
          <a:p>
            <a:pPr algn="ctr"/>
            <a:r>
              <a:rPr lang="ru-RU" sz="2400" b="1" dirty="0" err="1"/>
              <a:t>Йди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нами </a:t>
            </a:r>
            <a:r>
              <a:rPr lang="ru-RU" sz="2400" b="1" dirty="0" err="1"/>
              <a:t>гратись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uk-UA" sz="2400" b="1" dirty="0"/>
              <a:t>Ми на лижах</a:t>
            </a:r>
            <a:r>
              <a:rPr lang="ru-RU" sz="2400" b="1" dirty="0"/>
              <a:t> </a:t>
            </a:r>
            <a:r>
              <a:rPr lang="ru-RU" sz="2400" b="1" dirty="0" err="1"/>
              <a:t>цілий</a:t>
            </a:r>
            <a:r>
              <a:rPr lang="ru-RU" sz="2400" b="1" dirty="0"/>
              <a:t> день</a:t>
            </a:r>
            <a:br>
              <a:rPr lang="ru-RU" sz="2400" b="1" dirty="0"/>
            </a:br>
            <a:r>
              <a:rPr lang="ru-RU" sz="2400" b="1" dirty="0" err="1"/>
              <a:t>Будемо</a:t>
            </a:r>
            <a:r>
              <a:rPr lang="ru-RU" sz="2400" b="1" dirty="0"/>
              <a:t> </a:t>
            </a:r>
            <a:r>
              <a:rPr lang="ru-RU" sz="2400" b="1" dirty="0" err="1"/>
              <a:t>кататись</a:t>
            </a:r>
            <a:r>
              <a:rPr lang="ru-RU" sz="2400" b="1" dirty="0"/>
              <a:t>. </a:t>
            </a:r>
            <a:endParaRPr lang="uk-UA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" b="7936"/>
          <a:stretch/>
        </p:blipFill>
        <p:spPr>
          <a:xfrm>
            <a:off x="5437267" y="1262814"/>
            <a:ext cx="1874273" cy="17211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98" y="2836943"/>
            <a:ext cx="2049210" cy="151354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16" y="4037589"/>
            <a:ext cx="1444466" cy="1713203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810563" y="5609377"/>
            <a:ext cx="3400387" cy="839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Розкажи, про </a:t>
            </a:r>
            <a:r>
              <a:rPr lang="uk-UA" sz="2000" b="1" dirty="0">
                <a:solidFill>
                  <a:srgbClr val="0070C0"/>
                </a:solidFill>
              </a:rPr>
              <a:t>які зимові розваги йдеться у вірші?</a:t>
            </a:r>
          </a:p>
        </p:txBody>
      </p:sp>
    </p:spTree>
    <p:extLst>
      <p:ext uri="{BB962C8B-B14F-4D97-AF65-F5344CB8AC3E}">
        <p14:creationId xmlns:p14="http://schemas.microsoft.com/office/powerpoint/2010/main" val="34311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1" y="484232"/>
            <a:ext cx="9783462" cy="615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фото зимових скульптур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46" y="1626521"/>
            <a:ext cx="3542873" cy="26520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69" y="3852029"/>
            <a:ext cx="3810000" cy="25019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4" y="1833349"/>
            <a:ext cx="3742753" cy="24452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84" y="3603172"/>
            <a:ext cx="2812470" cy="25874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56680" y="1099457"/>
            <a:ext cx="9707263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час прогулянки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сніжною зимою спробуй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 ти зліпити щось незвичне</a:t>
            </a:r>
          </a:p>
        </p:txBody>
      </p:sp>
    </p:spTree>
    <p:extLst>
      <p:ext uri="{BB962C8B-B14F-4D97-AF65-F5344CB8AC3E}">
        <p14:creationId xmlns:p14="http://schemas.microsoft.com/office/powerpoint/2010/main" val="16633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8"/>
            <a:ext cx="10049329" cy="659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</a:t>
            </a:r>
            <a:r>
              <a:rPr lang="uk-UA" sz="3600" b="1" dirty="0">
                <a:solidFill>
                  <a:schemeClr val="bg1"/>
                </a:solidFill>
              </a:rPr>
              <a:t>свою улюблену зимову розвагу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9" y="1365265"/>
            <a:ext cx="2781300" cy="24047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413"/>
          <a:stretch/>
        </p:blipFill>
        <p:spPr>
          <a:xfrm>
            <a:off x="4658975" y="1365265"/>
            <a:ext cx="2882898" cy="22270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49" y="3495594"/>
            <a:ext cx="2627883" cy="2843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3584773"/>
            <a:ext cx="2831135" cy="2665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01" y="1278179"/>
            <a:ext cx="2463527" cy="3722663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75657" y="586288"/>
            <a:ext cx="9764486" cy="604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Роздивись картинки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1" b="568"/>
          <a:stretch/>
        </p:blipFill>
        <p:spPr>
          <a:xfrm>
            <a:off x="5369856" y="3933747"/>
            <a:ext cx="4285774" cy="22893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12371" y="1434747"/>
            <a:ext cx="2873829" cy="213576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Поміркуй,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де небезпечно розважатись узимку.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Чому?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r="1163"/>
          <a:stretch/>
        </p:blipFill>
        <p:spPr>
          <a:xfrm>
            <a:off x="4140000" y="1293232"/>
            <a:ext cx="3276000" cy="246551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1367" r="14053" b="15051"/>
          <a:stretch/>
        </p:blipFill>
        <p:spPr>
          <a:xfrm>
            <a:off x="1175657" y="3933747"/>
            <a:ext cx="3839203" cy="22893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0" y="1293231"/>
            <a:ext cx="3262498" cy="246551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0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2" y="494529"/>
            <a:ext cx="10208004" cy="670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Небезпека взимку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0516" y="1295990"/>
            <a:ext cx="6168484" cy="1715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Зима — </a:t>
            </a:r>
            <a:r>
              <a:rPr lang="ru-RU" sz="2400" b="1" dirty="0" err="1"/>
              <a:t>чудова</a:t>
            </a:r>
            <a:r>
              <a:rPr lang="ru-RU" sz="2400" b="1" dirty="0"/>
              <a:t> пора для </a:t>
            </a:r>
            <a:r>
              <a:rPr lang="ru-RU" sz="2400" b="1" dirty="0" err="1"/>
              <a:t>відпочинку</a:t>
            </a:r>
            <a:r>
              <a:rPr lang="ru-RU" sz="2400" b="1" dirty="0"/>
              <a:t> та занять спортом. </a:t>
            </a:r>
            <a:r>
              <a:rPr lang="ru-RU" sz="2400" b="1" dirty="0" err="1"/>
              <a:t>Однак</a:t>
            </a:r>
            <a:r>
              <a:rPr lang="ru-RU" sz="2400" b="1" dirty="0"/>
              <a:t> </a:t>
            </a:r>
            <a:r>
              <a:rPr lang="ru-RU" sz="2400" b="1" dirty="0" err="1"/>
              <a:t>сніг</a:t>
            </a:r>
            <a:r>
              <a:rPr lang="ru-RU" sz="2400" b="1" dirty="0"/>
              <a:t> і </a:t>
            </a:r>
            <a:r>
              <a:rPr lang="ru-RU" sz="2400" b="1" dirty="0" err="1"/>
              <a:t>лід</a:t>
            </a:r>
            <a:r>
              <a:rPr lang="ru-RU" sz="2400" b="1" dirty="0"/>
              <a:t> —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слизькі</a:t>
            </a:r>
            <a:r>
              <a:rPr lang="ru-RU" sz="2400" b="1" dirty="0"/>
              <a:t>. </a:t>
            </a:r>
            <a:r>
              <a:rPr lang="ru-RU" sz="2400" b="1" dirty="0" err="1"/>
              <a:t>Отож</a:t>
            </a:r>
            <a:r>
              <a:rPr lang="ru-RU" sz="2400" b="1" dirty="0"/>
              <a:t>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дбай</a:t>
            </a:r>
            <a:r>
              <a:rPr lang="ru-RU" sz="2400" b="1" dirty="0"/>
              <a:t> про свою </a:t>
            </a:r>
            <a:r>
              <a:rPr lang="ru-RU" sz="2400" b="1" dirty="0" err="1"/>
              <a:t>безпеку</a:t>
            </a:r>
            <a:r>
              <a:rPr lang="ru-RU" sz="2400" b="1" dirty="0"/>
              <a:t>! І не </a:t>
            </a:r>
            <a:r>
              <a:rPr lang="ru-RU" sz="2400" b="1" dirty="0" err="1"/>
              <a:t>тільки</a:t>
            </a:r>
            <a:r>
              <a:rPr lang="ru-RU" sz="2400" b="1" dirty="0"/>
              <a:t> на </a:t>
            </a:r>
            <a:r>
              <a:rPr lang="ru-RU" sz="2400" b="1" dirty="0" err="1"/>
              <a:t>ковзанах</a:t>
            </a:r>
            <a:r>
              <a:rPr lang="ru-RU" sz="2400" b="1" dirty="0"/>
              <a:t> на </a:t>
            </a:r>
            <a:r>
              <a:rPr lang="ru-RU" sz="2400" b="1" dirty="0" err="1"/>
              <a:t>льоду</a:t>
            </a:r>
            <a:r>
              <a:rPr lang="ru-RU" sz="2400" b="1" dirty="0"/>
              <a:t>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75" y="3210246"/>
            <a:ext cx="4152868" cy="28679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3857" y="3320434"/>
            <a:ext cx="5333999" cy="255389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Зимове явище - ожеледиця </a:t>
            </a:r>
            <a:r>
              <a:rPr lang="uk-UA" sz="2400" b="1" dirty="0">
                <a:solidFill>
                  <a:srgbClr val="0070C0"/>
                </a:solidFill>
              </a:rPr>
              <a:t>– це шар щільного льоду, що утворюється </a:t>
            </a:r>
            <a:r>
              <a:rPr lang="uk-UA" sz="2400" b="1" dirty="0" smtClean="0">
                <a:solidFill>
                  <a:srgbClr val="0070C0"/>
                </a:solidFill>
              </a:rPr>
              <a:t>на </a:t>
            </a:r>
            <a:r>
              <a:rPr lang="uk-UA" sz="2400" b="1" dirty="0">
                <a:solidFill>
                  <a:srgbClr val="0070C0"/>
                </a:solidFill>
              </a:rPr>
              <a:t>поверхні землі і на предметах, що оточують людину, при замерзанні переохолоджених крапель дощу або туману.</a:t>
            </a:r>
          </a:p>
        </p:txBody>
      </p:sp>
    </p:spTree>
    <p:extLst>
      <p:ext uri="{BB962C8B-B14F-4D97-AF65-F5344CB8AC3E}">
        <p14:creationId xmlns:p14="http://schemas.microsoft.com/office/powerpoint/2010/main" val="25340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614</Words>
  <Application>Microsoft Office PowerPoint</Application>
  <PresentationFormat>Произвольный</PresentationFormat>
  <Paragraphs>114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</cp:revision>
  <dcterms:created xsi:type="dcterms:W3CDTF">2018-01-05T16:38:53Z</dcterms:created>
  <dcterms:modified xsi:type="dcterms:W3CDTF">2025-01-26T12:16:54Z</dcterms:modified>
</cp:coreProperties>
</file>