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868" r:id="rId3"/>
    <p:sldId id="568" r:id="rId4"/>
    <p:sldId id="863" r:id="rId5"/>
    <p:sldId id="865" r:id="rId6"/>
    <p:sldId id="565" r:id="rId7"/>
    <p:sldId id="553" r:id="rId8"/>
    <p:sldId id="562" r:id="rId9"/>
    <p:sldId id="559" r:id="rId10"/>
    <p:sldId id="563" r:id="rId11"/>
    <p:sldId id="555" r:id="rId12"/>
    <p:sldId id="546" r:id="rId13"/>
    <p:sldId id="573" r:id="rId14"/>
    <p:sldId id="574" r:id="rId15"/>
    <p:sldId id="558" r:id="rId16"/>
    <p:sldId id="864" r:id="rId17"/>
    <p:sldId id="866" r:id="rId18"/>
    <p:sldId id="27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5FFF"/>
    <a:srgbClr val="2F3242"/>
    <a:srgbClr val="1694E9"/>
    <a:srgbClr val="FF66FF"/>
    <a:srgbClr val="FFFF00"/>
    <a:srgbClr val="00B050"/>
    <a:srgbClr val="FF7C80"/>
    <a:srgbClr val="709E32"/>
    <a:srgbClr val="E3FE4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5" autoAdjust="0"/>
    <p:restoredTop sz="94660"/>
  </p:normalViewPr>
  <p:slideViewPr>
    <p:cSldViewPr snapToGrid="0">
      <p:cViewPr varScale="1">
        <p:scale>
          <a:sx n="83" d="100"/>
          <a:sy n="83" d="100"/>
        </p:scale>
        <p:origin x="-46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02.01.2025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02.01.2025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02.01.2025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blinds dir="vert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33.pn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7.gif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.gif"/><Relationship Id="rId7" Type="http://schemas.openxmlformats.org/officeDocument/2006/relationships/image" Target="../media/image5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jpeg"/><Relationship Id="rId3" Type="http://schemas.openxmlformats.org/officeDocument/2006/relationships/image" Target="../media/image7.gif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jpeg"/><Relationship Id="rId2" Type="http://schemas.openxmlformats.org/officeDocument/2006/relationships/image" Target="../media/image3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3.png"/><Relationship Id="rId7" Type="http://schemas.openxmlformats.org/officeDocument/2006/relationships/image" Target="../media/image74.pn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display?v=pxpuk8wan20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7.gi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2341" y="4527661"/>
            <a:ext cx="9821957" cy="102155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0070C0"/>
                </a:solidFill>
              </a:rPr>
              <a:t>Розпізнаю слова – назви ознак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96890" y="1290430"/>
            <a:ext cx="3137388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Розділ 3</a:t>
            </a:r>
            <a:r>
              <a:rPr lang="uk-UA" sz="2400" b="1" dirty="0" smtClean="0">
                <a:solidFill>
                  <a:srgbClr val="0070C0"/>
                </a:solidFill>
              </a:rPr>
              <a:t>. Досліджую прикметники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5</a:t>
            </a:r>
            <a:r>
              <a:rPr lang="uk-UA" sz="2400" b="1" dirty="0" smtClean="0">
                <a:solidFill>
                  <a:srgbClr val="0070C0"/>
                </a:solidFill>
              </a:rPr>
              <a:t>7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D:\Картинки до тестів\Пейзаж\Сні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593" y="1290430"/>
            <a:ext cx="3125747" cy="234431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7656" t="13726" r="71900" b="34618"/>
          <a:stretch/>
        </p:blipFill>
        <p:spPr>
          <a:xfrm>
            <a:off x="677936" y="1344271"/>
            <a:ext cx="2011786" cy="289377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82227" y="525179"/>
            <a:ext cx="10095334" cy="726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</a:t>
            </a:r>
            <a:r>
              <a:rPr lang="uk-UA" sz="3600" b="1" dirty="0">
                <a:solidFill>
                  <a:schemeClr val="bg1"/>
                </a:solidFill>
              </a:rPr>
              <a:t>, де провела канікули Родзинка.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89722" y="1332841"/>
            <a:ext cx="4831218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 Зимові </a:t>
            </a:r>
            <a:r>
              <a:rPr lang="uk-UA" sz="2800" b="1" dirty="0">
                <a:solidFill>
                  <a:schemeClr val="bg1"/>
                </a:solidFill>
              </a:rPr>
              <a:t>канікули я провела в Карпатах. Там є </a:t>
            </a:r>
            <a:r>
              <a:rPr lang="uk-UA" sz="2800" b="1" dirty="0" smtClean="0">
                <a:solidFill>
                  <a:schemeClr val="bg1"/>
                </a:solidFill>
              </a:rPr>
              <a:t>чудова база відпочинку «Буковель</a:t>
            </a:r>
            <a:r>
              <a:rPr lang="uk-UA" sz="2800" b="1" dirty="0">
                <a:solidFill>
                  <a:schemeClr val="bg1"/>
                </a:solidFill>
              </a:rPr>
              <a:t>». Чисте повітря, лижні </a:t>
            </a:r>
            <a:r>
              <a:rPr lang="uk-UA" sz="2800" b="1" dirty="0" smtClean="0">
                <a:solidFill>
                  <a:schemeClr val="bg1"/>
                </a:solidFill>
              </a:rPr>
              <a:t>прогулянки</a:t>
            </a:r>
            <a:r>
              <a:rPr lang="uk-UA" sz="2800" b="1" dirty="0">
                <a:solidFill>
                  <a:schemeClr val="bg1"/>
                </a:solidFill>
              </a:rPr>
              <a:t>, смачна їжа й веселі розваги.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Це </a:t>
            </a:r>
            <a:r>
              <a:rPr lang="uk-UA" sz="2800" b="1" dirty="0">
                <a:solidFill>
                  <a:schemeClr val="bg1"/>
                </a:solidFill>
              </a:rPr>
              <a:t>був гарний відпочинок!</a:t>
            </a:r>
            <a:endParaRPr lang="uk-UA" sz="2400" b="1" i="1" dirty="0">
              <a:solidFill>
                <a:schemeClr val="bg1"/>
              </a:solidFill>
            </a:endParaRPr>
          </a:p>
        </p:txBody>
      </p:sp>
      <p:pic>
        <p:nvPicPr>
          <p:cNvPr id="14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31" y="5557000"/>
            <a:ext cx="828366" cy="9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974" y="5952204"/>
            <a:ext cx="538528" cy="61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051" y="542015"/>
            <a:ext cx="505593" cy="58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327" y="4646259"/>
            <a:ext cx="859893" cy="98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571" y="5505667"/>
            <a:ext cx="882783" cy="101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2231" y="4443685"/>
            <a:ext cx="5076972" cy="82865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Знайди в </a:t>
            </a:r>
            <a:r>
              <a:rPr lang="uk-UA" sz="2000" b="1" dirty="0">
                <a:solidFill>
                  <a:srgbClr val="0070C0"/>
                </a:solidFill>
              </a:rPr>
              <a:t>її розповіді слова – назви </a:t>
            </a:r>
            <a:r>
              <a:rPr lang="uk-UA" sz="2000" b="1" dirty="0" smtClean="0">
                <a:solidFill>
                  <a:srgbClr val="0070C0"/>
                </a:solidFill>
              </a:rPr>
              <a:t>ознак</a:t>
            </a:r>
            <a:r>
              <a:rPr lang="uk-UA" sz="2000" b="1" dirty="0">
                <a:solidFill>
                  <a:srgbClr val="0070C0"/>
                </a:solidFill>
              </a:rPr>
              <a:t>. </a:t>
            </a:r>
            <a:r>
              <a:rPr lang="uk-UA" sz="2000" b="1" dirty="0" err="1">
                <a:solidFill>
                  <a:srgbClr val="0070C0"/>
                </a:solidFill>
              </a:rPr>
              <a:t>Випиши</a:t>
            </a:r>
            <a:r>
              <a:rPr lang="uk-UA" sz="2000" b="1" dirty="0">
                <a:solidFill>
                  <a:srgbClr val="0070C0"/>
                </a:solidFill>
              </a:rPr>
              <a:t> </a:t>
            </a:r>
            <a:r>
              <a:rPr lang="uk-UA" sz="2000" b="1" dirty="0" smtClean="0">
                <a:solidFill>
                  <a:srgbClr val="0070C0"/>
                </a:solidFill>
              </a:rPr>
              <a:t>три з них. Постав до них питання  </a:t>
            </a:r>
            <a:endParaRPr lang="uk-UA" sz="2000" b="1" dirty="0">
              <a:solidFill>
                <a:srgbClr val="0070C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917634" y="1794510"/>
            <a:ext cx="108286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488461" y="2209800"/>
            <a:ext cx="108286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543300" y="3021330"/>
            <a:ext cx="8369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762891" y="3059430"/>
            <a:ext cx="108286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5017770" y="3512820"/>
            <a:ext cx="108286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876953" y="3912870"/>
            <a:ext cx="108286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4152900" y="4320539"/>
            <a:ext cx="108286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Буковель гірськолижний курорт - Трансфер Буковель із всіх міс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621" y="3411786"/>
            <a:ext cx="3707068" cy="2709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Буковель Bukovel. Всесезонний курорт у серці Карпат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620" y="1313791"/>
            <a:ext cx="3894668" cy="2158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00734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60456" y="540249"/>
            <a:ext cx="10336350" cy="6432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Перевір</a:t>
            </a:r>
            <a:r>
              <a:rPr lang="uk-UA" sz="4000" b="1" dirty="0" smtClean="0">
                <a:solidFill>
                  <a:schemeClr val="bg1"/>
                </a:solidFill>
              </a:rPr>
              <a:t> свою роботу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1194" r="54641" b="65975"/>
          <a:stretch/>
        </p:blipFill>
        <p:spPr>
          <a:xfrm>
            <a:off x="3812835" y="1601573"/>
            <a:ext cx="7327219" cy="313320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7656" t="13726" r="71900" b="34618"/>
          <a:stretch/>
        </p:blipFill>
        <p:spPr>
          <a:xfrm>
            <a:off x="940467" y="1376787"/>
            <a:ext cx="2214214" cy="31849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31544" r="49757" b="55935"/>
          <a:stretch/>
        </p:blipFill>
        <p:spPr>
          <a:xfrm>
            <a:off x="4280265" y="1607428"/>
            <a:ext cx="1706893" cy="7001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6" t="48456" r="55075" b="35563"/>
          <a:stretch/>
        </p:blipFill>
        <p:spPr>
          <a:xfrm>
            <a:off x="7644717" y="1667601"/>
            <a:ext cx="1423912" cy="8936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9" t="84880" r="55301" b="7660"/>
          <a:stretch/>
        </p:blipFill>
        <p:spPr>
          <a:xfrm>
            <a:off x="6947714" y="2636566"/>
            <a:ext cx="1460310" cy="4171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68131" r="60090" b="22677"/>
          <a:stretch/>
        </p:blipFill>
        <p:spPr>
          <a:xfrm>
            <a:off x="3915538" y="2580529"/>
            <a:ext cx="1307343" cy="5139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" t="20051" r="49787" b="71493"/>
          <a:stretch/>
        </p:blipFill>
        <p:spPr>
          <a:xfrm>
            <a:off x="3915538" y="3351961"/>
            <a:ext cx="1753551" cy="4728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t="32410" r="58131" b="56416"/>
          <a:stretch/>
        </p:blipFill>
        <p:spPr>
          <a:xfrm>
            <a:off x="7537034" y="3131370"/>
            <a:ext cx="1305425" cy="6248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7" t="52574" r="54158" b="36252"/>
          <a:stretch/>
        </p:blipFill>
        <p:spPr>
          <a:xfrm>
            <a:off x="4079230" y="4109972"/>
            <a:ext cx="1426166" cy="624805"/>
          </a:xfrm>
          <a:prstGeom prst="rect">
            <a:avLst/>
          </a:prstGeom>
        </p:spPr>
      </p:pic>
      <p:pic>
        <p:nvPicPr>
          <p:cNvPr id="17" name="Picture 4" descr="Похожее изображен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31" y="1681269"/>
            <a:ext cx="540962" cy="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Похожее изображен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339" y="4883970"/>
            <a:ext cx="1313443" cy="150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6" t="31544" r="45784" b="55935"/>
          <a:stretch/>
        </p:blipFill>
        <p:spPr>
          <a:xfrm>
            <a:off x="7454531" y="1646192"/>
            <a:ext cx="166887" cy="70012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6" t="31515" r="54155" b="56837"/>
          <a:stretch/>
        </p:blipFill>
        <p:spPr>
          <a:xfrm>
            <a:off x="6075860" y="1607428"/>
            <a:ext cx="1416023" cy="65135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7" t="63361" r="50663" b="24281"/>
          <a:stretch/>
        </p:blipFill>
        <p:spPr>
          <a:xfrm>
            <a:off x="9068629" y="1567754"/>
            <a:ext cx="1573009" cy="69103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6" t="31544" r="45784" b="55935"/>
          <a:stretch/>
        </p:blipFill>
        <p:spPr>
          <a:xfrm>
            <a:off x="10587803" y="1646979"/>
            <a:ext cx="166887" cy="70012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" t="47371" r="52731" b="41247"/>
          <a:stretch/>
        </p:blipFill>
        <p:spPr>
          <a:xfrm>
            <a:off x="5260116" y="2337714"/>
            <a:ext cx="1545730" cy="63647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6" t="31544" r="45784" b="55935"/>
          <a:stretch/>
        </p:blipFill>
        <p:spPr>
          <a:xfrm>
            <a:off x="6722402" y="2396441"/>
            <a:ext cx="166887" cy="70012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6" t="31544" r="45784" b="55935"/>
          <a:stretch/>
        </p:blipFill>
        <p:spPr>
          <a:xfrm>
            <a:off x="10023665" y="2367900"/>
            <a:ext cx="166887" cy="70012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6" t="31515" r="54155" b="56837"/>
          <a:stretch/>
        </p:blipFill>
        <p:spPr>
          <a:xfrm>
            <a:off x="8607642" y="2335638"/>
            <a:ext cx="1416023" cy="65135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7" t="63361" r="50663" b="24281"/>
          <a:stretch/>
        </p:blipFill>
        <p:spPr>
          <a:xfrm>
            <a:off x="5825224" y="3065143"/>
            <a:ext cx="1573009" cy="69103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6" t="31544" r="45784" b="55935"/>
          <a:stretch/>
        </p:blipFill>
        <p:spPr>
          <a:xfrm>
            <a:off x="7309557" y="3123796"/>
            <a:ext cx="166887" cy="70012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6" t="52574" r="50789" b="36252"/>
          <a:stretch/>
        </p:blipFill>
        <p:spPr>
          <a:xfrm>
            <a:off x="7552941" y="4039238"/>
            <a:ext cx="183552" cy="76627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" t="79403" r="45613" b="9215"/>
          <a:stretch/>
        </p:blipFill>
        <p:spPr>
          <a:xfrm>
            <a:off x="5702665" y="3785896"/>
            <a:ext cx="1818126" cy="636478"/>
          </a:xfrm>
          <a:prstGeom prst="rect">
            <a:avLst/>
          </a:prstGeom>
        </p:spPr>
      </p:pic>
      <p:pic>
        <p:nvPicPr>
          <p:cNvPr id="32" name="Picture 4" descr="Похожее изображен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246" y="1032650"/>
            <a:ext cx="723604" cy="83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Похожее изображен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301" y="5462513"/>
            <a:ext cx="540962" cy="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Похожее изображен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642" y="4705463"/>
            <a:ext cx="1318904" cy="151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Похожее изображен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834" y="1391058"/>
            <a:ext cx="822805" cy="94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6" t="31515" r="54155" b="56837"/>
          <a:stretch/>
        </p:blipFill>
        <p:spPr>
          <a:xfrm>
            <a:off x="8946553" y="3104817"/>
            <a:ext cx="1416023" cy="65135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6" t="31544" r="45784" b="55935"/>
          <a:stretch/>
        </p:blipFill>
        <p:spPr>
          <a:xfrm>
            <a:off x="10294982" y="3042283"/>
            <a:ext cx="204673" cy="858644"/>
          </a:xfrm>
          <a:prstGeom prst="rect">
            <a:avLst/>
          </a:prstGeom>
        </p:spPr>
      </p:pic>
      <p:pic>
        <p:nvPicPr>
          <p:cNvPr id="2050" name="Picture 2" descr="ВИХІДНІ НА БУКОВЕЛІ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56" y="4422374"/>
            <a:ext cx="2750092" cy="183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15268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3802" t="4220" r="4673" b="3952"/>
          <a:stretch/>
        </p:blipFill>
        <p:spPr>
          <a:xfrm flipH="1">
            <a:off x="641158" y="1398881"/>
            <a:ext cx="2123752" cy="259991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88572" y="536858"/>
            <a:ext cx="10078538" cy="793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Прочитай розповідь </a:t>
            </a:r>
            <a:r>
              <a:rPr lang="uk-UA" sz="3600" b="1" dirty="0" err="1" smtClean="0">
                <a:solidFill>
                  <a:schemeClr val="bg1"/>
                </a:solidFill>
              </a:rPr>
              <a:t>Ґаджика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2386" y="2182911"/>
            <a:ext cx="7312231" cy="181588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</a:rPr>
              <a:t>     Я побував на виставці </a:t>
            </a:r>
            <a:r>
              <a:rPr lang="uk-UA" sz="2800" b="1" dirty="0" smtClean="0">
                <a:solidFill>
                  <a:srgbClr val="002060"/>
                </a:solidFill>
              </a:rPr>
              <a:t>_________ фігур</a:t>
            </a:r>
            <a:r>
              <a:rPr lang="uk-UA" sz="2800" b="1" dirty="0">
                <a:solidFill>
                  <a:srgbClr val="002060"/>
                </a:solidFill>
              </a:rPr>
              <a:t>. </a:t>
            </a:r>
            <a:endParaRPr lang="uk-UA" sz="2800" b="1" dirty="0" smtClean="0">
              <a:solidFill>
                <a:srgbClr val="002060"/>
              </a:solidFill>
            </a:endParaRPr>
          </a:p>
          <a:p>
            <a:r>
              <a:rPr lang="uk-UA" sz="2800" b="1" dirty="0" smtClean="0">
                <a:solidFill>
                  <a:srgbClr val="002060"/>
                </a:solidFill>
              </a:rPr>
              <a:t>Там </a:t>
            </a:r>
            <a:r>
              <a:rPr lang="uk-UA" sz="2800" b="1" dirty="0">
                <a:solidFill>
                  <a:srgbClr val="002060"/>
                </a:solidFill>
              </a:rPr>
              <a:t>бачив зоопарк із </a:t>
            </a:r>
            <a:r>
              <a:rPr lang="uk-UA" sz="2800" b="1" dirty="0" smtClean="0">
                <a:solidFill>
                  <a:srgbClr val="002060"/>
                </a:solidFill>
              </a:rPr>
              <a:t>_________ звірів</a:t>
            </a:r>
            <a:r>
              <a:rPr lang="uk-UA" sz="2800" b="1" dirty="0">
                <a:solidFill>
                  <a:srgbClr val="002060"/>
                </a:solidFill>
              </a:rPr>
              <a:t>. У тому </a:t>
            </a:r>
            <a:r>
              <a:rPr lang="uk-UA" sz="2800" b="1" dirty="0" smtClean="0">
                <a:solidFill>
                  <a:srgbClr val="002060"/>
                </a:solidFill>
              </a:rPr>
              <a:t>зоопарку </a:t>
            </a:r>
            <a:r>
              <a:rPr lang="uk-UA" sz="2800" b="1" dirty="0">
                <a:solidFill>
                  <a:srgbClr val="002060"/>
                </a:solidFill>
              </a:rPr>
              <a:t>були </a:t>
            </a:r>
            <a:r>
              <a:rPr lang="uk-UA" sz="2800" b="1" dirty="0" smtClean="0">
                <a:solidFill>
                  <a:srgbClr val="002060"/>
                </a:solidFill>
              </a:rPr>
              <a:t>_______ зайці</a:t>
            </a:r>
            <a:r>
              <a:rPr lang="uk-UA" sz="2800" b="1" dirty="0">
                <a:solidFill>
                  <a:srgbClr val="002060"/>
                </a:solidFill>
              </a:rPr>
              <a:t>, </a:t>
            </a:r>
            <a:r>
              <a:rPr lang="uk-UA" sz="2800" b="1" dirty="0" smtClean="0">
                <a:solidFill>
                  <a:srgbClr val="002060"/>
                </a:solidFill>
              </a:rPr>
              <a:t>______ лисиця</a:t>
            </a:r>
            <a:r>
              <a:rPr lang="uk-UA" sz="2800" b="1" dirty="0">
                <a:solidFill>
                  <a:srgbClr val="002060"/>
                </a:solidFill>
              </a:rPr>
              <a:t>, </a:t>
            </a:r>
            <a:r>
              <a:rPr lang="uk-UA" sz="2800" b="1" dirty="0" smtClean="0">
                <a:solidFill>
                  <a:srgbClr val="002060"/>
                </a:solidFill>
              </a:rPr>
              <a:t>_________ слони</a:t>
            </a:r>
            <a:r>
              <a:rPr lang="uk-UA" sz="2800" b="1" dirty="0">
                <a:solidFill>
                  <a:srgbClr val="002060"/>
                </a:solidFill>
              </a:rPr>
              <a:t>, </a:t>
            </a:r>
            <a:r>
              <a:rPr lang="uk-UA" sz="2800" b="1" dirty="0" smtClean="0">
                <a:solidFill>
                  <a:srgbClr val="002060"/>
                </a:solidFill>
              </a:rPr>
              <a:t>________ їжачок</a:t>
            </a:r>
            <a:r>
              <a:rPr lang="uk-UA" sz="2800" b="1" dirty="0">
                <a:solidFill>
                  <a:srgbClr val="002060"/>
                </a:solidFill>
              </a:rPr>
              <a:t>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409" y="4015938"/>
            <a:ext cx="3398670" cy="2276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775390" y="2148621"/>
            <a:ext cx="1742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B0F0"/>
                </a:solidFill>
              </a:rPr>
              <a:t>льодових</a:t>
            </a:r>
            <a:endParaRPr lang="ru-RU" sz="2800" b="1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04846" y="2567632"/>
            <a:ext cx="1943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B0F0"/>
                </a:solidFill>
              </a:rPr>
              <a:t>крижаних</a:t>
            </a:r>
            <a:endParaRPr lang="ru-RU" sz="2800" b="1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9684" y="2994119"/>
            <a:ext cx="1382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B0F0"/>
                </a:solidFill>
              </a:rPr>
              <a:t>казкові</a:t>
            </a:r>
            <a:endParaRPr lang="ru-RU" sz="2800" b="1" dirty="0">
              <a:solidFill>
                <a:srgbClr val="00B0F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15275" y="2999804"/>
            <a:ext cx="1086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B0F0"/>
                </a:solidFill>
              </a:rPr>
              <a:t>хитра</a:t>
            </a:r>
            <a:endParaRPr lang="ru-RU" sz="2800" b="1" dirty="0">
              <a:solidFill>
                <a:srgbClr val="00B0F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82389" y="3419538"/>
            <a:ext cx="1727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B0F0"/>
                </a:solidFill>
              </a:rPr>
              <a:t>величезні </a:t>
            </a:r>
            <a:endParaRPr lang="ru-RU" sz="2800" b="1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69924" y="3419538"/>
            <a:ext cx="1622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B0F0"/>
                </a:solidFill>
              </a:rPr>
              <a:t>колючий </a:t>
            </a:r>
            <a:endParaRPr lang="ru-RU" sz="2800" b="1" dirty="0">
              <a:solidFill>
                <a:srgbClr val="00B0F0"/>
              </a:solidFill>
            </a:endParaRPr>
          </a:p>
        </p:txBody>
      </p:sp>
      <p:pic>
        <p:nvPicPr>
          <p:cNvPr id="17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500" y="5541499"/>
            <a:ext cx="679047" cy="77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944" y="1398881"/>
            <a:ext cx="629593" cy="72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58" y="4154670"/>
            <a:ext cx="633968" cy="72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127" y="1471079"/>
            <a:ext cx="431081" cy="49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537" y="2671841"/>
            <a:ext cx="911208" cy="104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378121" y="1398881"/>
            <a:ext cx="5925900" cy="74974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Доповни </a:t>
            </a:r>
            <a:r>
              <a:rPr lang="uk-UA" sz="2400" b="1" dirty="0">
                <a:solidFill>
                  <a:srgbClr val="0070C0"/>
                </a:solidFill>
              </a:rPr>
              <a:t>її словами – назвами ознак </a:t>
            </a:r>
            <a:r>
              <a:rPr lang="uk-UA" sz="2400" b="1" dirty="0" smtClean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Скористайся </a:t>
            </a:r>
            <a:r>
              <a:rPr lang="uk-UA" sz="2400" b="1" dirty="0">
                <a:solidFill>
                  <a:srgbClr val="0070C0"/>
                </a:solidFill>
              </a:rPr>
              <a:t>довідкою.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43439" y="4154670"/>
            <a:ext cx="6153076" cy="954107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Довідка:</a:t>
            </a:r>
            <a:r>
              <a:rPr lang="uk-UA" sz="2800" b="1" i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льодових, крижаних, казкові, хитра, величезні, колючий.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843439" y="5166629"/>
            <a:ext cx="5449339" cy="74974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Скільки речень в розповіді </a:t>
            </a:r>
            <a:r>
              <a:rPr lang="uk-UA" sz="2400" b="1" dirty="0" err="1" smtClean="0">
                <a:solidFill>
                  <a:srgbClr val="0070C0"/>
                </a:solidFill>
              </a:rPr>
              <a:t>Ґаджика</a:t>
            </a:r>
            <a:r>
              <a:rPr lang="uk-UA" sz="2400" b="1" dirty="0" smtClean="0">
                <a:solidFill>
                  <a:srgbClr val="0070C0"/>
                </a:solidFill>
              </a:rPr>
              <a:t>? </a:t>
            </a:r>
          </a:p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 smtClean="0">
                <a:solidFill>
                  <a:srgbClr val="0070C0"/>
                </a:solidFill>
              </a:rPr>
              <a:t>останнє речення.</a:t>
            </a:r>
          </a:p>
        </p:txBody>
      </p:sp>
    </p:spTree>
    <p:extLst>
      <p:ext uri="{BB962C8B-B14F-4D97-AF65-F5344CB8AC3E}">
        <p14:creationId xmlns:p14="http://schemas.microsoft.com/office/powerpoint/2010/main" val="171476972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4829" y="541226"/>
            <a:ext cx="10113691" cy="6432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Перевір</a:t>
            </a:r>
            <a:r>
              <a:rPr lang="uk-UA" sz="3200" b="1" dirty="0" smtClean="0">
                <a:solidFill>
                  <a:schemeClr val="bg1"/>
                </a:solidFill>
              </a:rPr>
              <a:t> свою роботу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t="1194" r="56972" b="65988"/>
          <a:stretch/>
        </p:blipFill>
        <p:spPr>
          <a:xfrm>
            <a:off x="3861062" y="1288588"/>
            <a:ext cx="7157458" cy="384120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8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667" y="1223987"/>
            <a:ext cx="429253" cy="49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2" t="12916" r="31137" b="70242"/>
          <a:stretch/>
        </p:blipFill>
        <p:spPr>
          <a:xfrm>
            <a:off x="3959089" y="1148555"/>
            <a:ext cx="740588" cy="11550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t="34846" r="57821" b="51423"/>
          <a:stretch/>
        </p:blipFill>
        <p:spPr>
          <a:xfrm>
            <a:off x="4699677" y="1519688"/>
            <a:ext cx="1636294" cy="94170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" t="52214" r="42053" b="35843"/>
          <a:stretch/>
        </p:blipFill>
        <p:spPr>
          <a:xfrm>
            <a:off x="6558761" y="1615317"/>
            <a:ext cx="2593502" cy="81902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0" t="64449" r="14267" b="18968"/>
          <a:stretch/>
        </p:blipFill>
        <p:spPr>
          <a:xfrm>
            <a:off x="3959089" y="2246666"/>
            <a:ext cx="1991872" cy="113731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2" t="63968" r="63776" b="19636"/>
          <a:stretch/>
        </p:blipFill>
        <p:spPr>
          <a:xfrm>
            <a:off x="9375053" y="1317783"/>
            <a:ext cx="1311441" cy="112449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" t="83922" r="56195" b="2745"/>
          <a:stretch/>
        </p:blipFill>
        <p:spPr>
          <a:xfrm>
            <a:off x="6263822" y="2480710"/>
            <a:ext cx="1991872" cy="9144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20537" r="53165" b="67358"/>
          <a:stretch/>
        </p:blipFill>
        <p:spPr>
          <a:xfrm>
            <a:off x="8357276" y="2559487"/>
            <a:ext cx="1985211" cy="83017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68431" r="51677" b="23473"/>
          <a:stretch/>
        </p:blipFill>
        <p:spPr>
          <a:xfrm>
            <a:off x="8921219" y="3448024"/>
            <a:ext cx="1985211" cy="55525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 t="48257" r="39877" b="35743"/>
          <a:stretch/>
        </p:blipFill>
        <p:spPr>
          <a:xfrm>
            <a:off x="6263822" y="3162413"/>
            <a:ext cx="2521387" cy="109731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t="35098" r="46279" b="54516"/>
          <a:stretch/>
        </p:blipFill>
        <p:spPr>
          <a:xfrm>
            <a:off x="3879651" y="3383067"/>
            <a:ext cx="2150748" cy="712295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" t="84395" r="45684" b="7509"/>
          <a:stretch/>
        </p:blipFill>
        <p:spPr>
          <a:xfrm>
            <a:off x="3879651" y="4334952"/>
            <a:ext cx="2311941" cy="5552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 t="19737" r="47901" b="71141"/>
          <a:stretch/>
        </p:blipFill>
        <p:spPr>
          <a:xfrm>
            <a:off x="6275813" y="4328130"/>
            <a:ext cx="2201779" cy="625642"/>
          </a:xfrm>
          <a:prstGeom prst="rect">
            <a:avLst/>
          </a:prstGeom>
        </p:spPr>
      </p:pic>
      <p:pic>
        <p:nvPicPr>
          <p:cNvPr id="5122" name="Picture 2" descr="Картинки по запросу снежные скульптуры животных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72" y="1248370"/>
            <a:ext cx="2765957" cy="305248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971" y="5503141"/>
            <a:ext cx="690689" cy="79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76" y="1639165"/>
            <a:ext cx="429253" cy="49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375" y="4300850"/>
            <a:ext cx="1080997" cy="124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17" y="5803269"/>
            <a:ext cx="429253" cy="49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727" y="1701040"/>
            <a:ext cx="429253" cy="49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457" y="1310684"/>
            <a:ext cx="622077" cy="71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290" y="5923498"/>
            <a:ext cx="564501" cy="64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47" y="5503141"/>
            <a:ext cx="505833" cy="58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457" y="5834897"/>
            <a:ext cx="540498" cy="62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Картинки по запросу снежные скульптуры животных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357" y="4078147"/>
            <a:ext cx="2265667" cy="247181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4412281" y="5262957"/>
            <a:ext cx="4739982" cy="63664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Підкресли назви ознак</a:t>
            </a:r>
            <a:r>
              <a:rPr lang="uk-UA" sz="2400" b="1" dirty="0" smtClean="0">
                <a:solidFill>
                  <a:srgbClr val="0070C0"/>
                </a:solidFill>
              </a:rPr>
              <a:t>.</a:t>
            </a:r>
            <a:endParaRPr lang="uk-UA" sz="2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0542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76369" y="2375809"/>
            <a:ext cx="6120224" cy="77020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Напиши </a:t>
            </a:r>
            <a:r>
              <a:rPr lang="uk-UA" sz="2400" b="1" dirty="0">
                <a:solidFill>
                  <a:srgbClr val="0070C0"/>
                </a:solidFill>
              </a:rPr>
              <a:t>2-3 речення про свої канікули. </a:t>
            </a:r>
            <a:endParaRPr lang="uk-UA" sz="2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Використай </a:t>
            </a:r>
            <a:r>
              <a:rPr lang="uk-UA" sz="2400" b="1" dirty="0">
                <a:solidFill>
                  <a:srgbClr val="0070C0"/>
                </a:solidFill>
              </a:rPr>
              <a:t>слова – назви ознак.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1194" r="55697" b="72940"/>
          <a:stretch/>
        </p:blipFill>
        <p:spPr>
          <a:xfrm>
            <a:off x="3030189" y="3110678"/>
            <a:ext cx="8232483" cy="250559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3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2" y="1429414"/>
            <a:ext cx="429253" cy="49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59" y="1883026"/>
            <a:ext cx="429253" cy="49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558" y="5268651"/>
            <a:ext cx="429253" cy="49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5588" y="1212821"/>
            <a:ext cx="505593" cy="58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3757" y="3641410"/>
            <a:ext cx="429253" cy="49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365" y="1250423"/>
            <a:ext cx="429253" cy="49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782" y="5861456"/>
            <a:ext cx="429253" cy="49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982" y="6046272"/>
            <a:ext cx="429253" cy="49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t="31351" r="52955" b="52530"/>
          <a:stretch/>
        </p:blipFill>
        <p:spPr>
          <a:xfrm>
            <a:off x="3713592" y="3110678"/>
            <a:ext cx="1626482" cy="91489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" t="47868" r="34100" b="36013"/>
          <a:stretch/>
        </p:blipFill>
        <p:spPr>
          <a:xfrm>
            <a:off x="5111474" y="3146015"/>
            <a:ext cx="2349362" cy="9148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" t="64982" r="67307" b="23535"/>
          <a:stretch/>
        </p:blipFill>
        <p:spPr>
          <a:xfrm>
            <a:off x="7408793" y="3170965"/>
            <a:ext cx="1073026" cy="65174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6" t="68166" r="10825" b="19697"/>
          <a:stretch/>
        </p:blipFill>
        <p:spPr>
          <a:xfrm>
            <a:off x="8644142" y="3372064"/>
            <a:ext cx="1928075" cy="68884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84286" r="77016" b="3577"/>
          <a:stretch/>
        </p:blipFill>
        <p:spPr>
          <a:xfrm>
            <a:off x="10525974" y="3333598"/>
            <a:ext cx="547826" cy="68884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84286" r="85233" b="3577"/>
          <a:stretch/>
        </p:blipFill>
        <p:spPr>
          <a:xfrm>
            <a:off x="11044640" y="3372064"/>
            <a:ext cx="218032" cy="6888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t="15332" r="28914" b="71534"/>
          <a:stretch/>
        </p:blipFill>
        <p:spPr>
          <a:xfrm>
            <a:off x="3030189" y="3903409"/>
            <a:ext cx="2541377" cy="74547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" t="36028" r="62135" b="55415"/>
          <a:stretch/>
        </p:blipFill>
        <p:spPr>
          <a:xfrm>
            <a:off x="5597568" y="4141806"/>
            <a:ext cx="1249002" cy="4975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3" t="47485" r="28628" b="35998"/>
          <a:stretch/>
        </p:blipFill>
        <p:spPr>
          <a:xfrm>
            <a:off x="6959730" y="3893789"/>
            <a:ext cx="2518978" cy="93748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84286" r="77016" b="3577"/>
          <a:stretch/>
        </p:blipFill>
        <p:spPr>
          <a:xfrm>
            <a:off x="9479467" y="4139672"/>
            <a:ext cx="547826" cy="68884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84286" r="85233" b="3577"/>
          <a:stretch/>
        </p:blipFill>
        <p:spPr>
          <a:xfrm>
            <a:off x="10027293" y="4113374"/>
            <a:ext cx="218032" cy="68884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1" t="45965" r="21521" b="40175"/>
          <a:stretch/>
        </p:blipFill>
        <p:spPr>
          <a:xfrm>
            <a:off x="2926861" y="3032021"/>
            <a:ext cx="846382" cy="786638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991591" y="444732"/>
            <a:ext cx="10271081" cy="7220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Візьми у себе інтерв'ю. </a:t>
            </a:r>
            <a:r>
              <a:rPr lang="uk-UA" sz="3600" b="1" dirty="0">
                <a:solidFill>
                  <a:schemeClr val="bg1"/>
                </a:solidFill>
              </a:rPr>
              <a:t>Постав </a:t>
            </a:r>
            <a:r>
              <a:rPr lang="uk-UA" sz="3600" b="1" dirty="0" smtClean="0">
                <a:solidFill>
                  <a:schemeClr val="bg1"/>
                </a:solidFill>
              </a:rPr>
              <a:t>собі </a:t>
            </a:r>
            <a:r>
              <a:rPr lang="uk-UA" sz="3600" b="1" dirty="0">
                <a:solidFill>
                  <a:schemeClr val="bg1"/>
                </a:solidFill>
              </a:rPr>
              <a:t>такі запитання.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89752" y="1175480"/>
            <a:ext cx="9077188" cy="12003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54013" indent="-354013">
              <a:buAutoNum type="arabicPeriod"/>
            </a:pPr>
            <a:r>
              <a:rPr lang="uk-UA" sz="2400" b="1" dirty="0">
                <a:solidFill>
                  <a:srgbClr val="0070C0"/>
                </a:solidFill>
              </a:rPr>
              <a:t>Де ти провів (провела) свої канікули?</a:t>
            </a:r>
          </a:p>
          <a:p>
            <a:pPr marL="354013" indent="-354013">
              <a:buAutoNum type="arabicPeriod"/>
            </a:pPr>
            <a:r>
              <a:rPr lang="uk-UA" sz="2400" b="1" dirty="0">
                <a:solidFill>
                  <a:srgbClr val="0070C0"/>
                </a:solidFill>
              </a:rPr>
              <a:t>Що найбільше сподобалося?</a:t>
            </a:r>
          </a:p>
          <a:p>
            <a:pPr marL="354013" indent="-354013">
              <a:buAutoNum type="arabicPeriod"/>
            </a:pPr>
            <a:r>
              <a:rPr lang="uk-UA" sz="2400" b="1" dirty="0">
                <a:solidFill>
                  <a:srgbClr val="0070C0"/>
                </a:solidFill>
              </a:rPr>
              <a:t>Якими словами – назвами ознак </a:t>
            </a:r>
            <a:r>
              <a:rPr lang="uk-UA" sz="2400" b="1" dirty="0" smtClean="0">
                <a:solidFill>
                  <a:srgbClr val="0070C0"/>
                </a:solidFill>
              </a:rPr>
              <a:t>можеш </a:t>
            </a:r>
            <a:r>
              <a:rPr lang="uk-UA" sz="2400" b="1" dirty="0">
                <a:solidFill>
                  <a:srgbClr val="0070C0"/>
                </a:solidFill>
              </a:rPr>
              <a:t>описати свої канікули?</a:t>
            </a:r>
          </a:p>
        </p:txBody>
      </p:sp>
      <p:sp>
        <p:nvSpPr>
          <p:cNvPr id="4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73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63809" r="63375" b="24450"/>
          <a:stretch/>
        </p:blipFill>
        <p:spPr>
          <a:xfrm>
            <a:off x="3069853" y="4662191"/>
            <a:ext cx="1126607" cy="62121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t="83709" r="44532" b="2169"/>
          <a:stretch/>
        </p:blipFill>
        <p:spPr>
          <a:xfrm>
            <a:off x="4400982" y="4883806"/>
            <a:ext cx="1821087" cy="74718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15370" r="62168" b="68511"/>
          <a:stretch/>
        </p:blipFill>
        <p:spPr>
          <a:xfrm>
            <a:off x="6375368" y="4662191"/>
            <a:ext cx="1168723" cy="85285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6" t="31515" r="54155" b="56837"/>
          <a:stretch/>
        </p:blipFill>
        <p:spPr>
          <a:xfrm>
            <a:off x="7674408" y="4671741"/>
            <a:ext cx="1339785" cy="616291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84286" r="77016" b="3577"/>
          <a:stretch/>
        </p:blipFill>
        <p:spPr>
          <a:xfrm>
            <a:off x="8979902" y="4868187"/>
            <a:ext cx="547826" cy="68884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84286" r="85233" b="3577"/>
          <a:stretch/>
        </p:blipFill>
        <p:spPr>
          <a:xfrm>
            <a:off x="9447718" y="4841889"/>
            <a:ext cx="218032" cy="688848"/>
          </a:xfrm>
          <a:prstGeom prst="rect">
            <a:avLst/>
          </a:prstGeom>
        </p:spPr>
      </p:pic>
      <p:pic>
        <p:nvPicPr>
          <p:cNvPr id="54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3"/>
          <a:stretch/>
        </p:blipFill>
        <p:spPr bwMode="auto">
          <a:xfrm flipH="1">
            <a:off x="221775" y="2393356"/>
            <a:ext cx="2774782" cy="272582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683" y="2539238"/>
            <a:ext cx="429253" cy="49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Картинки по запросу клипарт зимние каникулы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6"/>
          <a:stretch/>
        </p:blipFill>
        <p:spPr bwMode="auto">
          <a:xfrm>
            <a:off x="9665751" y="4575508"/>
            <a:ext cx="2119182" cy="211161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94853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Похожее изображени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46" y="1384004"/>
            <a:ext cx="3013925" cy="401856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17870" y="1257929"/>
            <a:ext cx="5177790" cy="51975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Випиши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>
                <a:solidFill>
                  <a:srgbClr val="0070C0"/>
                </a:solidFill>
              </a:rPr>
              <a:t>з поданих слів назви ознак.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02681" y="1876028"/>
            <a:ext cx="7030139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      Білий, сніг, падає, пухнастий, мороз, лід, зимовий, прозорий, блищить, холодний.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" t="1193" r="61611" b="72284"/>
          <a:stretch/>
        </p:blipFill>
        <p:spPr>
          <a:xfrm>
            <a:off x="4102680" y="2893503"/>
            <a:ext cx="7030139" cy="249883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0" t="31197" r="51908" b="55669"/>
          <a:stretch/>
        </p:blipFill>
        <p:spPr>
          <a:xfrm>
            <a:off x="4286477" y="2874433"/>
            <a:ext cx="1647941" cy="7250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t="50500" r="29925" b="36366"/>
          <a:stretch/>
        </p:blipFill>
        <p:spPr>
          <a:xfrm>
            <a:off x="6168826" y="3053601"/>
            <a:ext cx="2473184" cy="7250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" t="64629" r="39646" b="19487"/>
          <a:stretch/>
        </p:blipFill>
        <p:spPr>
          <a:xfrm>
            <a:off x="8847093" y="2954843"/>
            <a:ext cx="2148567" cy="8768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t="84331" r="37113" b="2844"/>
          <a:stretch/>
        </p:blipFill>
        <p:spPr>
          <a:xfrm>
            <a:off x="4286477" y="3887150"/>
            <a:ext cx="2148567" cy="7080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" t="19610" r="39775" b="68250"/>
          <a:stretch/>
        </p:blipFill>
        <p:spPr>
          <a:xfrm>
            <a:off x="6642251" y="3887150"/>
            <a:ext cx="2043445" cy="6701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84286" r="85233" b="3577"/>
          <a:stretch/>
        </p:blipFill>
        <p:spPr>
          <a:xfrm>
            <a:off x="8651844" y="3831732"/>
            <a:ext cx="263448" cy="83233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12446" y="537708"/>
            <a:ext cx="9983214" cy="7042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Додаткове 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73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56587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2 клас\1 Українська мова\1 Пономарьова\4 Прикметник\№057 - Досліджую прикметники. Розпізнаю слова - назви ознак\2024-12-28_1626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8" r="796" b="1003"/>
          <a:stretch/>
        </p:blipFill>
        <p:spPr bwMode="auto">
          <a:xfrm>
            <a:off x="6140952" y="4288360"/>
            <a:ext cx="5112000" cy="1656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2 клас\1 Українська мова\1 Пономарьова\4 Прикметник\№057 - Досліджую прикметники. Розпізнаю слова - назви ознак\2024-12-28_1623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" t="14795" r="752" b="1617"/>
          <a:stretch/>
        </p:blipFill>
        <p:spPr bwMode="auto">
          <a:xfrm>
            <a:off x="890460" y="4288360"/>
            <a:ext cx="5076000" cy="1656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2 клас\1 Українська мова\1 Пономарьова\4 Прикметник\№057 - Досліджую прикметники. Розпізнаю слова - назви ознак\2024-12-28_16183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 b="3208"/>
          <a:stretch/>
        </p:blipFill>
        <p:spPr bwMode="auto">
          <a:xfrm>
            <a:off x="5718042" y="1691640"/>
            <a:ext cx="5624873" cy="173287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2 клас\1 Українська мова\1 Пономарьова\4 Прикметник\№057 - Досліджую прикметники. Розпізнаю слова - назви ознак\2024-12-28_16153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9" t="23371" r="18664" b="-507"/>
          <a:stretch/>
        </p:blipFill>
        <p:spPr bwMode="auto">
          <a:xfrm>
            <a:off x="846621" y="1768129"/>
            <a:ext cx="4687021" cy="157989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737860" y="1046333"/>
            <a:ext cx="5605055" cy="64530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2. Прочитай вірш. Підкресли слова-назви ознак.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6057261"/>
            <a:ext cx="858342" cy="8007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6529" y="403089"/>
            <a:ext cx="10486386" cy="6166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6527" y="1046333"/>
            <a:ext cx="4687023" cy="64530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1. Покажи стрілочкою, на яке питання відповідає кожне слово.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46620" y="3424511"/>
            <a:ext cx="4687021" cy="73623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3. Допиши речення. Вибери з довідки потрібні назви ознак</a:t>
            </a:r>
            <a:endParaRPr lang="uk-UA" sz="2400" b="1" dirty="0">
              <a:solidFill>
                <a:srgbClr val="0070C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7273685" y="2143210"/>
            <a:ext cx="705555" cy="0"/>
          </a:xfrm>
          <a:prstGeom prst="line">
            <a:avLst/>
          </a:prstGeom>
          <a:ln w="3810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936228" y="2436319"/>
            <a:ext cx="674914" cy="0"/>
          </a:xfrm>
          <a:prstGeom prst="line">
            <a:avLst/>
          </a:prstGeom>
          <a:ln w="3810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841873" y="2714085"/>
            <a:ext cx="669159" cy="0"/>
          </a:xfrm>
          <a:prstGeom prst="line">
            <a:avLst/>
          </a:prstGeom>
          <a:ln w="3810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720089" y="4217870"/>
            <a:ext cx="2914901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жовта  зерниста.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2538982" y="2058301"/>
            <a:ext cx="1497330" cy="655784"/>
          </a:xfrm>
          <a:prstGeom prst="straightConnector1">
            <a:avLst/>
          </a:prstGeom>
          <a:ln w="38100">
            <a:solidFill>
              <a:srgbClr val="295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2550050" y="2386193"/>
            <a:ext cx="1497330" cy="655784"/>
          </a:xfrm>
          <a:prstGeom prst="straightConnector1">
            <a:avLst/>
          </a:prstGeom>
          <a:ln w="38100">
            <a:solidFill>
              <a:srgbClr val="295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2538982" y="2058301"/>
            <a:ext cx="1508398" cy="710426"/>
          </a:xfrm>
          <a:prstGeom prst="straightConnector1">
            <a:avLst/>
          </a:prstGeom>
          <a:ln w="38100">
            <a:solidFill>
              <a:srgbClr val="295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2527914" y="2413514"/>
            <a:ext cx="1508398" cy="655784"/>
          </a:xfrm>
          <a:prstGeom prst="straightConnector1">
            <a:avLst/>
          </a:prstGeom>
          <a:ln w="38100">
            <a:solidFill>
              <a:srgbClr val="295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5724775" y="3467669"/>
            <a:ext cx="5618140" cy="73623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4. Зміни сполучення слів за зразком. </a:t>
            </a:r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. Підкресли слова – назви ознак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21324" y="4486630"/>
            <a:ext cx="3280661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зелений    дрібний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70764" y="4854750"/>
            <a:ext cx="3280661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кругла    соковита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511032" y="4479480"/>
            <a:ext cx="3280661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томатний сік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53745" y="4854750"/>
            <a:ext cx="3280661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буряковий салат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505185" y="5152740"/>
            <a:ext cx="3280661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овочевий суп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123535" y="5455430"/>
            <a:ext cx="3280661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кабачкові млинці.</a:t>
            </a:r>
            <a:endParaRPr lang="uk-U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91043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37" grpId="0"/>
      <p:bldP spid="42" grpId="0" animBg="1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4791" y="505414"/>
            <a:ext cx="10056866" cy="747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Підсумок уроку. 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4707" y="5074974"/>
            <a:ext cx="160096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Відчуваю успіх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97533" y="5075000"/>
            <a:ext cx="1588917" cy="830997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Все було легко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54917" y="5074973"/>
            <a:ext cx="173873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Маю цікаві знання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46542" y="5075000"/>
            <a:ext cx="162298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Урок здивував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5934" y="1339572"/>
            <a:ext cx="6753595" cy="163121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563" indent="-182563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</a:rPr>
              <a:t>На </a:t>
            </a:r>
            <a:r>
              <a:rPr lang="uk-UA" sz="2000" b="1" dirty="0">
                <a:solidFill>
                  <a:srgbClr val="0070C0"/>
                </a:solidFill>
              </a:rPr>
              <a:t>які питання відповідають слова – назви ознак?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</a:rPr>
              <a:t>Наведи </a:t>
            </a:r>
            <a:r>
              <a:rPr lang="uk-UA" sz="2000" b="1" dirty="0">
                <a:solidFill>
                  <a:srgbClr val="0070C0"/>
                </a:solidFill>
              </a:rPr>
              <a:t>приклади таких слів</a:t>
            </a:r>
            <a:r>
              <a:rPr lang="uk-UA" sz="2000" b="1" dirty="0" smtClean="0">
                <a:solidFill>
                  <a:srgbClr val="0070C0"/>
                </a:solidFill>
              </a:rPr>
              <a:t>.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</a:rPr>
              <a:t>Опиши </a:t>
            </a:r>
            <a:r>
              <a:rPr lang="uk-UA" sz="2000" b="1" dirty="0">
                <a:solidFill>
                  <a:srgbClr val="0070C0"/>
                </a:solidFill>
              </a:rPr>
              <a:t>сніжинку за допомогою слів – ознак </a:t>
            </a:r>
            <a:r>
              <a:rPr lang="uk-UA" sz="2000" b="1" dirty="0" smtClean="0">
                <a:solidFill>
                  <a:srgbClr val="0070C0"/>
                </a:solidFill>
              </a:rPr>
              <a:t>предметів.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Яка </a:t>
            </a:r>
            <a:r>
              <a:rPr lang="uk-UA" sz="20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робота на </a:t>
            </a:r>
            <a:r>
              <a:rPr lang="uk-UA" sz="2000" b="1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уроці</a:t>
            </a:r>
            <a:r>
              <a:rPr lang="uk-UA" sz="20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була для тебе найцікавішою? </a:t>
            </a: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Чому?</a:t>
            </a:r>
            <a:endParaRPr lang="uk-UA" sz="2000" b="1" dirty="0">
              <a:solidFill>
                <a:srgbClr val="0070C0"/>
              </a:solidFill>
              <a:ea typeface="Times New Roman" pitchFamily="18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70C0"/>
                </a:solidFill>
              </a:rPr>
              <a:t>Як </a:t>
            </a:r>
            <a:r>
              <a:rPr lang="ru-RU" sz="2000" b="1" dirty="0" err="1" smtClean="0">
                <a:solidFill>
                  <a:srgbClr val="0070C0"/>
                </a:solidFill>
              </a:rPr>
              <a:t>ти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оцінюєш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свою </a:t>
            </a:r>
            <a:r>
              <a:rPr lang="ru-RU" sz="2000" b="1" dirty="0" smtClean="0">
                <a:solidFill>
                  <a:srgbClr val="0070C0"/>
                </a:solidFill>
              </a:rPr>
              <a:t>роботу </a:t>
            </a:r>
            <a:r>
              <a:rPr lang="ru-RU" sz="2000" b="1" dirty="0">
                <a:solidFill>
                  <a:srgbClr val="0070C0"/>
                </a:solidFill>
              </a:rPr>
              <a:t>на </a:t>
            </a:r>
            <a:r>
              <a:rPr lang="ru-RU" sz="2000" b="1" dirty="0" err="1">
                <a:solidFill>
                  <a:srgbClr val="0070C0"/>
                </a:solidFill>
              </a:rPr>
              <a:t>уроці</a:t>
            </a:r>
            <a:r>
              <a:rPr lang="ru-RU" sz="2000" b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16" name="Picture 4" descr="Картинки по запросу снежинки анимация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359" y="1948364"/>
            <a:ext cx="1737741" cy="195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005008" y="1809628"/>
            <a:ext cx="1278446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біла</a:t>
            </a:r>
            <a:endParaRPr lang="ru-RU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113604" y="2665089"/>
            <a:ext cx="1662337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крижана</a:t>
            </a:r>
            <a:endParaRPr lang="ru-RU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0191409" y="2784886"/>
            <a:ext cx="1580229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чарівна</a:t>
            </a:r>
            <a:endParaRPr lang="ru-RU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792683" y="3496957"/>
            <a:ext cx="1506408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холодна</a:t>
            </a:r>
            <a:endParaRPr lang="ru-RU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654440" y="4047068"/>
            <a:ext cx="1576484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пухнаста</a:t>
            </a:r>
            <a:endParaRPr lang="ru-RU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669530" y="1825402"/>
            <a:ext cx="1442111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яскрава</a:t>
            </a:r>
            <a:endParaRPr lang="ru-RU" sz="2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8775941" y="1302182"/>
            <a:ext cx="1415468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казкова</a:t>
            </a:r>
            <a:endParaRPr lang="ru-RU" sz="2800" b="1" dirty="0"/>
          </a:p>
        </p:txBody>
      </p:sp>
      <p:pic>
        <p:nvPicPr>
          <p:cNvPr id="25" name="Picture 2" descr="Зимние смайлики только для участников группы  https://www.facebook.com/groups/vihovatelyu/ Не забудьте поделиться с  коллегами! #зима #картинки #смайли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07" y="3192553"/>
            <a:ext cx="1600961" cy="182967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5" t="11058" r="8921" b="4174"/>
          <a:stretch/>
        </p:blipFill>
        <p:spPr bwMode="auto">
          <a:xfrm>
            <a:off x="6023610" y="3215768"/>
            <a:ext cx="1735032" cy="1829670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4" t="17182" r="14228" b="18692"/>
          <a:stretch/>
        </p:blipFill>
        <p:spPr bwMode="auto">
          <a:xfrm>
            <a:off x="4297533" y="3211925"/>
            <a:ext cx="1726077" cy="1737265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7" descr="РАДУГА ИДЕЙ ДЛЯ ДЕТЕЙ — СМАЙЛИКИ, ЭМОЦИИ | OK.R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248" y="3211207"/>
            <a:ext cx="1834231" cy="183423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833195" y="3501518"/>
            <a:ext cx="1278446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чудова</a:t>
            </a:r>
            <a:endParaRPr lang="ru-RU" sz="2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326612" y="1609573"/>
            <a:ext cx="3119675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Який? Яка? Яке? Які?</a:t>
            </a:r>
            <a:endParaRPr lang="uk-U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920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19" grpId="0" animBg="1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31796" y="491490"/>
            <a:ext cx="9706714" cy="9715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bg1"/>
                </a:solidFill>
              </a:rPr>
              <a:t>Д</a:t>
            </a:r>
            <a:r>
              <a:rPr lang="uk-UA" sz="3200" dirty="0" smtClean="0">
                <a:solidFill>
                  <a:schemeClr val="bg1"/>
                </a:solidFill>
              </a:rPr>
              <a:t>ля </a:t>
            </a:r>
            <a:r>
              <a:rPr lang="uk-UA" sz="3200" dirty="0">
                <a:solidFill>
                  <a:schemeClr val="bg1"/>
                </a:solidFill>
              </a:rPr>
              <a:t>відкриття інтерактивного завдання натисніть на оранжевий </a:t>
            </a:r>
            <a:r>
              <a:rPr lang="uk-UA" sz="3200" dirty="0" smtClean="0">
                <a:solidFill>
                  <a:schemeClr val="bg1"/>
                </a:solidFill>
              </a:rPr>
              <a:t>прямокутник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hlinkClick r:id="rId2"/>
            <a:extLst>
              <a:ext uri="{FF2B5EF4-FFF2-40B4-BE49-F238E27FC236}">
                <a16:creationId xmlns:a16="http://schemas.microsoft.com/office/drawing/2014/main" xmlns="" id="{8643C996-07F1-4E83-B056-0B2B0A2B5055}"/>
              </a:ext>
            </a:extLst>
          </p:cNvPr>
          <p:cNvSpPr/>
          <p:nvPr/>
        </p:nvSpPr>
        <p:spPr>
          <a:xfrm>
            <a:off x="1231796" y="1657350"/>
            <a:ext cx="9706714" cy="4522068"/>
          </a:xfrm>
          <a:prstGeom prst="rect">
            <a:avLst/>
          </a:prstGeom>
          <a:solidFill>
            <a:srgbClr val="C55A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Відкрити онлайнове інтерактивне завдання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04382558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366869" y="2098356"/>
            <a:ext cx="6302830" cy="206210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uk-UA" sz="3200" b="1" dirty="0" err="1">
                <a:solidFill>
                  <a:srgbClr val="0070C0"/>
                </a:solidFill>
              </a:rPr>
              <a:t>Продзвенів</a:t>
            </a:r>
            <a:r>
              <a:rPr lang="ru-RU" altLang="uk-UA" sz="3200" b="1" dirty="0">
                <a:solidFill>
                  <a:srgbClr val="0070C0"/>
                </a:solidFill>
              </a:rPr>
              <a:t> уже </a:t>
            </a:r>
            <a:r>
              <a:rPr lang="ru-RU" altLang="uk-UA" sz="3200" b="1" dirty="0" err="1">
                <a:solidFill>
                  <a:srgbClr val="0070C0"/>
                </a:solidFill>
              </a:rPr>
              <a:t>дзвінок</a:t>
            </a:r>
            <a:r>
              <a:rPr lang="uk-UA" altLang="uk-UA" sz="3200" b="1" dirty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ru-RU" altLang="uk-UA" sz="3200" b="1" dirty="0">
                <a:solidFill>
                  <a:srgbClr val="0070C0"/>
                </a:solidFill>
              </a:rPr>
              <a:t>Час </a:t>
            </a:r>
            <a:r>
              <a:rPr lang="ru-RU" altLang="uk-UA" sz="3200" b="1" dirty="0" err="1">
                <a:solidFill>
                  <a:srgbClr val="0070C0"/>
                </a:solidFill>
              </a:rPr>
              <a:t>почати</a:t>
            </a:r>
            <a:r>
              <a:rPr lang="ru-RU" altLang="uk-UA" sz="3200" b="1" dirty="0">
                <a:solidFill>
                  <a:srgbClr val="0070C0"/>
                </a:solidFill>
              </a:rPr>
              <a:t> наш урок,</a:t>
            </a:r>
          </a:p>
          <a:p>
            <a:pPr algn="ctr"/>
            <a:r>
              <a:rPr lang="ru-RU" altLang="uk-UA" sz="3200" b="1" dirty="0" err="1">
                <a:solidFill>
                  <a:srgbClr val="0070C0"/>
                </a:solidFill>
              </a:rPr>
              <a:t>Будемо</a:t>
            </a:r>
            <a:r>
              <a:rPr lang="ru-RU" altLang="uk-UA" sz="3200" b="1" dirty="0">
                <a:solidFill>
                  <a:srgbClr val="0070C0"/>
                </a:solidFill>
              </a:rPr>
              <a:t> у </a:t>
            </a:r>
            <a:r>
              <a:rPr lang="ru-RU" altLang="uk-UA" sz="3200" b="1" dirty="0" err="1">
                <a:solidFill>
                  <a:srgbClr val="0070C0"/>
                </a:solidFill>
              </a:rPr>
              <a:t>світ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знань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мандрувати</a:t>
            </a:r>
            <a:r>
              <a:rPr lang="ru-RU" altLang="uk-UA" sz="3200" b="1" dirty="0">
                <a:solidFill>
                  <a:srgbClr val="0070C0"/>
                </a:solidFill>
              </a:rPr>
              <a:t>, </a:t>
            </a:r>
          </a:p>
          <a:p>
            <a:pPr algn="ctr"/>
            <a:r>
              <a:rPr lang="ru-RU" altLang="uk-UA" sz="3200" b="1" dirty="0" err="1">
                <a:solidFill>
                  <a:srgbClr val="0070C0"/>
                </a:solidFill>
              </a:rPr>
              <a:t>Будемо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мову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рідну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вивчати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1" name="Picture 2" descr="D:\Картинки до тестів\!!!!!!Эсмира\_free_2023-10-14-19-34_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246" y="1742746"/>
            <a:ext cx="3009794" cy="300979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306107" y="1383444"/>
            <a:ext cx="7018020" cy="90849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solidFill>
                  <a:srgbClr val="0070C0"/>
                </a:solidFill>
              </a:rPr>
              <a:t>Розглянь </a:t>
            </a:r>
            <a:r>
              <a:rPr lang="uk-UA" sz="2400" dirty="0" err="1" smtClean="0">
                <a:solidFill>
                  <a:srgbClr val="0070C0"/>
                </a:solidFill>
              </a:rPr>
              <a:t>смайли</a:t>
            </a:r>
            <a:r>
              <a:rPr lang="uk-UA" sz="2400" dirty="0" smtClean="0">
                <a:solidFill>
                  <a:srgbClr val="0070C0"/>
                </a:solidFill>
              </a:rPr>
              <a:t>. </a:t>
            </a:r>
          </a:p>
          <a:p>
            <a:r>
              <a:rPr lang="uk-UA" sz="2400" dirty="0" smtClean="0">
                <a:solidFill>
                  <a:srgbClr val="0070C0"/>
                </a:solidFill>
              </a:rPr>
              <a:t>Який з них передає твої очікування від уроку? 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263157" y="511629"/>
            <a:ext cx="9721242" cy="7571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Налаштування на урок </a:t>
            </a:r>
          </a:p>
        </p:txBody>
      </p:sp>
      <p:pic>
        <p:nvPicPr>
          <p:cNvPr id="4" name="Picture 2" descr="Зимние смайлики только для участников группы  https://www.facebook.com/groups/vihovatelyu/ Не забудьте поделиться с  коллегами! #зима #картинки #смайли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19" y="2437277"/>
            <a:ext cx="2000250" cy="228600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5" t="11058" r="8921" b="4174"/>
          <a:stretch/>
        </p:blipFill>
        <p:spPr bwMode="auto">
          <a:xfrm>
            <a:off x="9085816" y="2437277"/>
            <a:ext cx="2099610" cy="2214134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4" t="17182" r="14228" b="18692"/>
          <a:stretch/>
        </p:blipFill>
        <p:spPr bwMode="auto">
          <a:xfrm>
            <a:off x="6170934" y="2437276"/>
            <a:ext cx="2453227" cy="2289679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РАДУГА ИДЕЙ ДЛЯ ДЕТЕЙ — СМАЙЛИКИ, ЭМОЦИИ | OK.R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393" y="2437492"/>
            <a:ext cx="2285786" cy="228578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242799" y="4949242"/>
            <a:ext cx="160096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Відчую успіх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70934" y="4934499"/>
            <a:ext cx="2453227" cy="830997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Легко впораюсь із завданнями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509393" y="4934498"/>
            <a:ext cx="228578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Отримаю цікаві знання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324127" y="4949241"/>
            <a:ext cx="162298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Буде важко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6898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64507" y="532308"/>
            <a:ext cx="10336893" cy="6684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Послухай вірш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82883" y="1965748"/>
            <a:ext cx="4850069" cy="12003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Що називають і на які питання відповідають слова </a:t>
            </a:r>
            <a:endParaRPr lang="uk-UA" sz="2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ОЛЕНКА </a:t>
            </a:r>
            <a:r>
              <a:rPr lang="uk-UA" sz="2400" b="1" dirty="0">
                <a:solidFill>
                  <a:srgbClr val="0070C0"/>
                </a:solidFill>
              </a:rPr>
              <a:t>і ЯЛИНКА?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74060" y="1225249"/>
            <a:ext cx="3829094" cy="4401205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Сніжинки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Тоненькі сніжинки 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На мене сідають,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Мене за ялинку, 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Напевне вважають.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Не знають сніжинки –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Смішинки тоненькі,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Що я – не ялинка,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А просто – </a:t>
            </a:r>
            <a:r>
              <a:rPr lang="uk-UA" sz="2800" b="1" dirty="0" smtClean="0">
                <a:solidFill>
                  <a:schemeClr val="bg1"/>
                </a:solidFill>
              </a:rPr>
              <a:t>Оленка!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                А. Костецький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9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14" y="3407950"/>
            <a:ext cx="705979" cy="8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564" y="1330691"/>
            <a:ext cx="705979" cy="8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91" y="3082728"/>
            <a:ext cx="705979" cy="8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953" y="5626454"/>
            <a:ext cx="705979" cy="8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888" y="4955496"/>
            <a:ext cx="705979" cy="8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182884" y="1355178"/>
            <a:ext cx="4850069" cy="50791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rgbClr val="0070C0"/>
                </a:solidFill>
              </a:rPr>
              <a:t>Із </a:t>
            </a:r>
            <a:r>
              <a:rPr lang="uk-UA" sz="2400" b="1" dirty="0">
                <a:solidFill>
                  <a:srgbClr val="0070C0"/>
                </a:solidFill>
              </a:rPr>
              <a:t>чим сніжинки сплутали Оленку</a:t>
            </a:r>
            <a:r>
              <a:rPr lang="uk-UA" sz="2400" b="1" dirty="0" smtClean="0">
                <a:solidFill>
                  <a:srgbClr val="0070C0"/>
                </a:solidFill>
              </a:rPr>
              <a:t>? </a:t>
            </a:r>
          </a:p>
        </p:txBody>
      </p:sp>
      <p:pic>
        <p:nvPicPr>
          <p:cNvPr id="4098" name="Picture 2" descr="казка ЧОМУ СНІЖИНКИ УНІКАЛЬНІ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9" b="15535"/>
          <a:stretch/>
        </p:blipFill>
        <p:spPr bwMode="auto">
          <a:xfrm>
            <a:off x="1282257" y="3961210"/>
            <a:ext cx="4648490" cy="232472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417588" y="3237638"/>
            <a:ext cx="4377829" cy="79715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Пригадай, що таке іменник.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Назви </a:t>
            </a:r>
            <a:r>
              <a:rPr lang="uk-UA" sz="2400" b="1" dirty="0" smtClean="0">
                <a:solidFill>
                  <a:srgbClr val="0070C0"/>
                </a:solidFill>
              </a:rPr>
              <a:t>іменники </a:t>
            </a:r>
            <a:r>
              <a:rPr lang="uk-UA" sz="2400" b="1" dirty="0" smtClean="0">
                <a:solidFill>
                  <a:srgbClr val="0070C0"/>
                </a:solidFill>
              </a:rPr>
              <a:t>у вірші.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7818393" y="2067954"/>
            <a:ext cx="156563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818392" y="2959932"/>
            <a:ext cx="11655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8085093" y="3813182"/>
            <a:ext cx="156563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519456" y="4248954"/>
            <a:ext cx="156563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071894" y="4643514"/>
            <a:ext cx="108353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119383" y="5123574"/>
            <a:ext cx="12646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449" y="2614748"/>
            <a:ext cx="852122" cy="9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80205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72466" y="631689"/>
            <a:ext cx="9914634" cy="7856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Гра</a:t>
            </a:r>
            <a:r>
              <a:rPr lang="ru-RU" sz="4000" b="1" dirty="0">
                <a:solidFill>
                  <a:schemeClr val="bg1"/>
                </a:solidFill>
              </a:rPr>
              <a:t> «Яке слово </a:t>
            </a:r>
            <a:r>
              <a:rPr lang="ru-RU" sz="4000" b="1" dirty="0" err="1">
                <a:solidFill>
                  <a:schemeClr val="bg1"/>
                </a:solidFill>
              </a:rPr>
              <a:t>заховалось</a:t>
            </a:r>
            <a:r>
              <a:rPr lang="ru-RU" sz="4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3423C8-C172-461A-945F-0F48013B04E6}"/>
              </a:ext>
            </a:extLst>
          </p:cNvPr>
          <p:cNvSpPr txBox="1"/>
          <p:nvPr/>
        </p:nvSpPr>
        <p:spPr>
          <a:xfrm>
            <a:off x="6133086" y="1463763"/>
            <a:ext cx="2754630" cy="697885"/>
          </a:xfrm>
          <a:prstGeom prst="ribbon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70C0"/>
                </a:solidFill>
              </a:rPr>
              <a:t>Сні </a:t>
            </a:r>
            <a:r>
              <a:rPr lang="uk-UA" sz="3200" b="1" dirty="0" smtClean="0">
                <a:solidFill>
                  <a:srgbClr val="0070C0"/>
                </a:solidFill>
              </a:rPr>
              <a:t>-</a:t>
            </a:r>
            <a:endParaRPr lang="uk-UA" sz="32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AD8944-6867-4EB9-91FF-A70C83C6A1DB}"/>
              </a:ext>
            </a:extLst>
          </p:cNvPr>
          <p:cNvSpPr txBox="1"/>
          <p:nvPr/>
        </p:nvSpPr>
        <p:spPr>
          <a:xfrm>
            <a:off x="3783967" y="2226210"/>
            <a:ext cx="3726434" cy="697885"/>
          </a:xfrm>
          <a:prstGeom prst="ribbon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1">
                    <a:lumMod val="75000"/>
                  </a:schemeClr>
                </a:solidFill>
              </a:rPr>
              <a:t>сніговик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D9F4C3-0264-4FAC-BA23-6C14E7A0494D}"/>
              </a:ext>
            </a:extLst>
          </p:cNvPr>
          <p:cNvSpPr txBox="1"/>
          <p:nvPr/>
        </p:nvSpPr>
        <p:spPr>
          <a:xfrm>
            <a:off x="3783967" y="3013271"/>
            <a:ext cx="3726434" cy="697885"/>
          </a:xfrm>
          <a:prstGeom prst="ribbon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1">
                    <a:lumMod val="75000"/>
                  </a:schemeClr>
                </a:solidFill>
              </a:rPr>
              <a:t>сніговий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0050BFA-592A-4424-A17C-CF30AF1576F0}"/>
              </a:ext>
            </a:extLst>
          </p:cNvPr>
          <p:cNvSpPr txBox="1"/>
          <p:nvPr/>
        </p:nvSpPr>
        <p:spPr>
          <a:xfrm>
            <a:off x="7718298" y="3013270"/>
            <a:ext cx="3726434" cy="697885"/>
          </a:xfrm>
          <a:prstGeom prst="ribbon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1">
                    <a:lumMod val="75000"/>
                  </a:schemeClr>
                </a:solidFill>
              </a:rPr>
              <a:t>сніжинка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A0A0261-54FB-455A-98AA-B8BAEB98147C}"/>
              </a:ext>
            </a:extLst>
          </p:cNvPr>
          <p:cNvSpPr txBox="1"/>
          <p:nvPr/>
        </p:nvSpPr>
        <p:spPr>
          <a:xfrm>
            <a:off x="7718298" y="2199339"/>
            <a:ext cx="3726434" cy="697885"/>
          </a:xfrm>
          <a:prstGeom prst="ribbon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1">
                    <a:lumMod val="75000"/>
                  </a:schemeClr>
                </a:solidFill>
              </a:rPr>
              <a:t>сніжок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7504" y="4294410"/>
            <a:ext cx="1524185" cy="104130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Опиши сніжинку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57700" y="3838020"/>
            <a:ext cx="7101332" cy="1538970"/>
          </a:xfrm>
          <a:prstGeom prst="rect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Щоб точніше, краще описати предмет, слід використовувати слова, що позначають ознаки предмета. Для цього від предмета став запитання: Який? Яка? Яке? Які?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Як робити сніг з вати на нитці, сніжки з вати, марлі, тканини, паперу, клею  ПВА і мішури своїми руками? Як зробити блискучий сніг і сніжки з вати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43"/>
          <a:stretch/>
        </p:blipFill>
        <p:spPr bwMode="auto">
          <a:xfrm>
            <a:off x="567505" y="1451892"/>
            <a:ext cx="2838230" cy="268576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457700" y="5495029"/>
            <a:ext cx="2968877" cy="4833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Сніжинка (яка?)…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2052" name="Picture 4" descr="Як утворюються сніжинки: чому вони всі унікальні. Читайте на UKR.N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-11" r="36769" b="34421"/>
          <a:stretch/>
        </p:blipFill>
        <p:spPr bwMode="auto">
          <a:xfrm>
            <a:off x="2205989" y="4260269"/>
            <a:ext cx="2137411" cy="165930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31863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23700" y="609286"/>
            <a:ext cx="9837670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532120" y="1543078"/>
            <a:ext cx="5429250" cy="3439239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rgbClr val="0070C0"/>
                </a:solidFill>
              </a:rPr>
              <a:t>Сьогодні</a:t>
            </a:r>
            <a:r>
              <a:rPr lang="ru-RU" sz="2800" b="1" dirty="0">
                <a:solidFill>
                  <a:srgbClr val="0070C0"/>
                </a:solidFill>
              </a:rPr>
              <a:t> на </a:t>
            </a:r>
            <a:r>
              <a:rPr lang="ru-RU" sz="2800" b="1" dirty="0" err="1">
                <a:solidFill>
                  <a:srgbClr val="0070C0"/>
                </a:solidFill>
              </a:rPr>
              <a:t>уроці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української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мови</a:t>
            </a:r>
            <a:r>
              <a:rPr lang="ru-RU" sz="2800" b="1" dirty="0" smtClean="0">
                <a:solidFill>
                  <a:srgbClr val="0070C0"/>
                </a:solidFill>
              </a:rPr>
              <a:t> ми </a:t>
            </a:r>
            <a:r>
              <a:rPr lang="uk-UA" sz="2800" b="1" dirty="0" smtClean="0">
                <a:solidFill>
                  <a:srgbClr val="0070C0"/>
                </a:solidFill>
              </a:rPr>
              <a:t>будемо досліджувати  слова, які називають ознаки предметів і розпізнавати їх за питаннями ЯКИЙ?, ЯКА?, ЯКЕ?, ЯКІ?. Будемо знаходити </a:t>
            </a:r>
            <a:r>
              <a:rPr lang="uk-UA" sz="2800" b="1" dirty="0">
                <a:solidFill>
                  <a:srgbClr val="0070C0"/>
                </a:solidFill>
              </a:rPr>
              <a:t>слова-ознаки в </a:t>
            </a:r>
            <a:r>
              <a:rPr lang="uk-UA" sz="2800" b="1" dirty="0" smtClean="0">
                <a:solidFill>
                  <a:srgbClr val="0070C0"/>
                </a:solidFill>
              </a:rPr>
              <a:t>тексті.</a:t>
            </a:r>
            <a:r>
              <a:rPr lang="uk-UA" sz="2800" dirty="0" smtClean="0"/>
              <a:t> </a:t>
            </a:r>
            <a:endParaRPr lang="uk-UA" sz="2800" b="1" dirty="0" smtClean="0">
              <a:solidFill>
                <a:srgbClr val="0070C0"/>
              </a:solidFill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1123700" y="1543077"/>
            <a:ext cx="4102531" cy="39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19286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Картинки по запросу клипарт новый год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 r="10948" b="4070"/>
          <a:stretch/>
        </p:blipFill>
        <p:spPr bwMode="auto">
          <a:xfrm>
            <a:off x="4680735" y="2196704"/>
            <a:ext cx="2811743" cy="329389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88572" y="513855"/>
            <a:ext cx="9935123" cy="8062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Після </a:t>
            </a:r>
            <a:r>
              <a:rPr lang="uk-UA" sz="3600" b="1" dirty="0">
                <a:solidFill>
                  <a:schemeClr val="bg1"/>
                </a:solidFill>
              </a:rPr>
              <a:t>канікул друзі знову зустрілись у </a:t>
            </a:r>
            <a:r>
              <a:rPr lang="uk-UA" sz="3600" b="1" dirty="0" smtClean="0">
                <a:solidFill>
                  <a:schemeClr val="bg1"/>
                </a:solidFill>
              </a:rPr>
              <a:t>школі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7209" y="2170196"/>
            <a:ext cx="160002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свято</a:t>
            </a:r>
            <a:endParaRPr lang="ru-RU" sz="28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3517" r="9924"/>
          <a:stretch/>
        </p:blipFill>
        <p:spPr>
          <a:xfrm flipH="1">
            <a:off x="452907" y="2496748"/>
            <a:ext cx="2434302" cy="25312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550639" y="2133712"/>
            <a:ext cx="1923956" cy="29369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87209" y="2969908"/>
            <a:ext cx="160002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рік</a:t>
            </a:r>
            <a:endParaRPr lang="ru-RU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899058" y="3798838"/>
            <a:ext cx="160002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ялинка</a:t>
            </a:r>
            <a:endParaRPr lang="ru-RU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686271" y="4680651"/>
            <a:ext cx="188712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подарунки</a:t>
            </a:r>
            <a:endParaRPr lang="ru-RU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656062" y="2179121"/>
            <a:ext cx="160002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новий</a:t>
            </a:r>
            <a:endParaRPr lang="ru-RU" sz="2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696757" y="2933424"/>
            <a:ext cx="160002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веселе</a:t>
            </a:r>
            <a:endParaRPr lang="ru-RU" sz="2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696756" y="3762354"/>
            <a:ext cx="173867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новорічні</a:t>
            </a:r>
            <a:endParaRPr lang="ru-RU" sz="2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696756" y="4680651"/>
            <a:ext cx="173867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красива</a:t>
            </a:r>
            <a:endParaRPr lang="ru-RU" sz="2800" b="1" dirty="0"/>
          </a:p>
        </p:txBody>
      </p:sp>
      <p:pic>
        <p:nvPicPr>
          <p:cNvPr id="30" name="Picture 4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228658"/>
            <a:ext cx="705979" cy="8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833" y="1360991"/>
            <a:ext cx="705979" cy="8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116" y="4622728"/>
            <a:ext cx="705979" cy="8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15" y="5027960"/>
            <a:ext cx="705979" cy="8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292" y="2196704"/>
            <a:ext cx="705979" cy="8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597" y="4718883"/>
            <a:ext cx="705979" cy="8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729" y="5738314"/>
            <a:ext cx="705979" cy="8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720574" y="1293576"/>
            <a:ext cx="8732066" cy="84513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Кожний </a:t>
            </a:r>
            <a:r>
              <a:rPr lang="uk-UA" sz="2000" b="1" dirty="0">
                <a:solidFill>
                  <a:srgbClr val="0070C0"/>
                </a:solidFill>
              </a:rPr>
              <a:t>розповідав про свій відпочинок. Прочитай, які слова використали у своїх розповідях Читалочка і Щебетунчик.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533893" y="5447170"/>
            <a:ext cx="4939798" cy="72769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Визнач</a:t>
            </a:r>
            <a:r>
              <a:rPr lang="uk-UA" sz="2000" b="1" dirty="0">
                <a:solidFill>
                  <a:srgbClr val="0070C0"/>
                </a:solidFill>
              </a:rPr>
              <a:t>, хто з дітей використав іменники. Поясни, чому ти так вважаєш.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653203" y="5481556"/>
            <a:ext cx="4370492" cy="71373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Поєднай </a:t>
            </a:r>
            <a:r>
              <a:rPr lang="uk-UA" sz="2000" b="1" dirty="0">
                <a:solidFill>
                  <a:srgbClr val="0070C0"/>
                </a:solidFill>
              </a:rPr>
              <a:t>слова Читалочки з </a:t>
            </a:r>
            <a:r>
              <a:rPr lang="uk-UA" sz="2000" b="1" dirty="0" smtClean="0">
                <a:solidFill>
                  <a:srgbClr val="0070C0"/>
                </a:solidFill>
              </a:rPr>
              <a:t>відповідними </a:t>
            </a:r>
            <a:r>
              <a:rPr lang="uk-UA" sz="2000" b="1" dirty="0">
                <a:solidFill>
                  <a:srgbClr val="0070C0"/>
                </a:solidFill>
              </a:rPr>
              <a:t>словами </a:t>
            </a:r>
            <a:r>
              <a:rPr lang="uk-UA" sz="2000" b="1" dirty="0" smtClean="0">
                <a:solidFill>
                  <a:srgbClr val="0070C0"/>
                </a:solidFill>
              </a:rPr>
              <a:t>Щебетунчика</a:t>
            </a:r>
            <a:endParaRPr lang="uk-UA" sz="2000" b="1" dirty="0">
              <a:solidFill>
                <a:srgbClr val="0070C0"/>
              </a:solidFill>
            </a:endParaRPr>
          </a:p>
        </p:txBody>
      </p:sp>
      <p:cxnSp>
        <p:nvCxnSpPr>
          <p:cNvPr id="42" name="Прямая со стрелкой 41"/>
          <p:cNvCxnSpPr>
            <a:endCxn id="25" idx="1"/>
          </p:cNvCxnSpPr>
          <p:nvPr/>
        </p:nvCxnSpPr>
        <p:spPr>
          <a:xfrm>
            <a:off x="4539898" y="2431806"/>
            <a:ext cx="3156859" cy="7632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endCxn id="23" idx="1"/>
          </p:cNvCxnSpPr>
          <p:nvPr/>
        </p:nvCxnSpPr>
        <p:spPr>
          <a:xfrm flipV="1">
            <a:off x="4528049" y="2440731"/>
            <a:ext cx="3128013" cy="77222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endCxn id="29" idx="1"/>
          </p:cNvCxnSpPr>
          <p:nvPr/>
        </p:nvCxnSpPr>
        <p:spPr>
          <a:xfrm>
            <a:off x="4539898" y="4034734"/>
            <a:ext cx="3156858" cy="90752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endCxn id="27" idx="1"/>
          </p:cNvCxnSpPr>
          <p:nvPr/>
        </p:nvCxnSpPr>
        <p:spPr>
          <a:xfrm flipV="1">
            <a:off x="4573399" y="4023964"/>
            <a:ext cx="3123357" cy="97488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85679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5840" y="494529"/>
            <a:ext cx="10100670" cy="671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Запиши утворені сполучення слів за </a:t>
            </a:r>
            <a:r>
              <a:rPr lang="uk-UA" sz="3600" b="1" dirty="0" smtClean="0">
                <a:solidFill>
                  <a:schemeClr val="bg1"/>
                </a:solidFill>
              </a:rPr>
              <a:t>зразком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1191" r="53100" b="65521"/>
          <a:stretch/>
        </p:blipFill>
        <p:spPr>
          <a:xfrm>
            <a:off x="4272193" y="1728533"/>
            <a:ext cx="6391997" cy="295614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t="31436" r="52961" b="57182"/>
          <a:stretch/>
        </p:blipFill>
        <p:spPr>
          <a:xfrm>
            <a:off x="4514100" y="1736991"/>
            <a:ext cx="1438432" cy="5922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" t="47371" r="52731" b="41247"/>
          <a:stretch/>
        </p:blipFill>
        <p:spPr>
          <a:xfrm>
            <a:off x="5902678" y="1726521"/>
            <a:ext cx="1438432" cy="5922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t="64444" r="54111" b="24174"/>
          <a:stretch/>
        </p:blipFill>
        <p:spPr>
          <a:xfrm>
            <a:off x="7475836" y="1773996"/>
            <a:ext cx="1438432" cy="5922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6" t="63631" r="23758" b="24987"/>
          <a:stretch/>
        </p:blipFill>
        <p:spPr>
          <a:xfrm>
            <a:off x="4674132" y="2411738"/>
            <a:ext cx="727730" cy="59229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" t="79403" r="45613" b="9215"/>
          <a:stretch/>
        </p:blipFill>
        <p:spPr>
          <a:xfrm>
            <a:off x="5491313" y="2388876"/>
            <a:ext cx="1691920" cy="5922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" t="15637" r="54674" b="73306"/>
          <a:stretch/>
        </p:blipFill>
        <p:spPr>
          <a:xfrm>
            <a:off x="7353757" y="2441714"/>
            <a:ext cx="1404586" cy="57537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31247" r="46519" b="57696"/>
          <a:stretch/>
        </p:blipFill>
        <p:spPr>
          <a:xfrm>
            <a:off x="4397923" y="3102641"/>
            <a:ext cx="1670787" cy="575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 t="79702" r="31074" b="3124"/>
          <a:stretch/>
        </p:blipFill>
        <p:spPr>
          <a:xfrm>
            <a:off x="4370535" y="3789914"/>
            <a:ext cx="2213860" cy="8936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 t="64906" r="46012" b="20205"/>
          <a:stretch/>
        </p:blipFill>
        <p:spPr>
          <a:xfrm>
            <a:off x="7978300" y="3168271"/>
            <a:ext cx="1664121" cy="77476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t="47182" r="51033" b="41761"/>
          <a:stretch/>
        </p:blipFill>
        <p:spPr>
          <a:xfrm>
            <a:off x="6349943" y="3079779"/>
            <a:ext cx="1437019" cy="575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7" t="14815" r="54183" b="72827"/>
          <a:stretch/>
        </p:blipFill>
        <p:spPr>
          <a:xfrm>
            <a:off x="6821055" y="3788628"/>
            <a:ext cx="1319973" cy="64306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32213" r="39189" b="52502"/>
          <a:stretch/>
        </p:blipFill>
        <p:spPr>
          <a:xfrm>
            <a:off x="8266134" y="3865360"/>
            <a:ext cx="1947862" cy="795369"/>
          </a:xfrm>
          <a:prstGeom prst="rect">
            <a:avLst/>
          </a:prstGeom>
        </p:spPr>
      </p:pic>
      <p:pic>
        <p:nvPicPr>
          <p:cNvPr id="26" name="Picture 4" descr="Похожее изображени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64" y="1757439"/>
            <a:ext cx="487351" cy="55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Похожее изображени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64" y="4204371"/>
            <a:ext cx="487351" cy="55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Похожее изображени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568" y="1182366"/>
            <a:ext cx="833600" cy="95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264514" y="1165860"/>
            <a:ext cx="4128866" cy="49499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Зразок</a:t>
            </a:r>
            <a:r>
              <a:rPr lang="uk-UA" sz="2400" b="1" dirty="0">
                <a:solidFill>
                  <a:srgbClr val="0070C0"/>
                </a:solidFill>
              </a:rPr>
              <a:t>: сніг (який?) білий.</a:t>
            </a:r>
          </a:p>
        </p:txBody>
      </p:sp>
      <p:pic>
        <p:nvPicPr>
          <p:cNvPr id="31" name="Picture 2" descr="Похожее изображение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10" y="1739706"/>
            <a:ext cx="3534186" cy="302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72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3" name="Picture 4" descr="Похожее изображение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848" y="4794863"/>
            <a:ext cx="2825202" cy="15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111395" y="4777085"/>
            <a:ext cx="7871453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Проведи дослідження!</a:t>
            </a:r>
            <a:endParaRPr lang="ru-RU" sz="2400" b="1" dirty="0">
              <a:solidFill>
                <a:srgbClr val="FFFF00"/>
              </a:solidFill>
            </a:endParaRPr>
          </a:p>
          <a:p>
            <a:pPr marL="263525" indent="-26352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На які питання відповідають слова Щебетунчика?</a:t>
            </a:r>
          </a:p>
          <a:p>
            <a:pPr marL="263525" indent="-26352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Визнач, що називають ці слова — предмети чи ознаки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  <a:p>
            <a:pPr marL="263525" indent="-263525"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Перевір себе за правилом.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35" name="Picture 4" descr="Похожее изображени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309" y="3812212"/>
            <a:ext cx="881859" cy="101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26054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69197" y="2497028"/>
            <a:ext cx="6397163" cy="55947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Добери </a:t>
            </a:r>
            <a:r>
              <a:rPr lang="uk-UA" sz="2400" b="1" dirty="0">
                <a:solidFill>
                  <a:srgbClr val="0070C0"/>
                </a:solidFill>
              </a:rPr>
              <a:t>до </a:t>
            </a:r>
            <a:r>
              <a:rPr lang="uk-UA" sz="2400" b="1" dirty="0" smtClean="0">
                <a:solidFill>
                  <a:srgbClr val="0070C0"/>
                </a:solidFill>
              </a:rPr>
              <a:t>назв світлин </a:t>
            </a:r>
            <a:r>
              <a:rPr lang="uk-UA" sz="2400" b="1" dirty="0">
                <a:solidFill>
                  <a:srgbClr val="0070C0"/>
                </a:solidFill>
              </a:rPr>
              <a:t>слова – </a:t>
            </a:r>
            <a:r>
              <a:rPr lang="uk-UA" sz="2400" b="1" dirty="0" smtClean="0">
                <a:solidFill>
                  <a:srgbClr val="0070C0"/>
                </a:solidFill>
              </a:rPr>
              <a:t>назви ознак.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Картинки по запросу снежин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889" y="3125547"/>
            <a:ext cx="1559375" cy="15593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t="22978" r="5404" b="20191"/>
          <a:stretch/>
        </p:blipFill>
        <p:spPr bwMode="auto">
          <a:xfrm>
            <a:off x="5209031" y="3095545"/>
            <a:ext cx="1668770" cy="152551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сосульк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" t="10488" r="35756" b="3488"/>
          <a:stretch/>
        </p:blipFill>
        <p:spPr bwMode="auto">
          <a:xfrm>
            <a:off x="8312782" y="3116303"/>
            <a:ext cx="1683902" cy="156055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060098" y="4712379"/>
            <a:ext cx="1693824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сніжинка</a:t>
            </a:r>
            <a:endParaRPr lang="ru-RU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37337" y="5235599"/>
            <a:ext cx="1168803" cy="5232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(яка?)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0098" y="5758819"/>
            <a:ext cx="1693824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чарівна</a:t>
            </a:r>
            <a:endParaRPr lang="ru-RU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058241" y="4721995"/>
            <a:ext cx="1819560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рукавички</a:t>
            </a:r>
            <a:endParaRPr lang="ru-RU" sz="2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328383" y="5271297"/>
            <a:ext cx="1279276" cy="5232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(які?)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33336" y="5758819"/>
            <a:ext cx="1767174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теплі</a:t>
            </a:r>
            <a:endParaRPr lang="ru-RU" sz="28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8312782" y="4691915"/>
            <a:ext cx="1672053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бурулька</a:t>
            </a:r>
            <a:endParaRPr lang="ru-RU" sz="2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575625" y="5251393"/>
            <a:ext cx="1239385" cy="5232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(яка?)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37962" y="5758819"/>
            <a:ext cx="1683902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прозора</a:t>
            </a:r>
            <a:endParaRPr lang="ru-RU" sz="2800" b="1" dirty="0"/>
          </a:p>
        </p:txBody>
      </p:sp>
      <p:pic>
        <p:nvPicPr>
          <p:cNvPr id="32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49" y="4038263"/>
            <a:ext cx="815092" cy="93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39" y="1526266"/>
            <a:ext cx="892499" cy="102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41" y="4985138"/>
            <a:ext cx="954300" cy="109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013" y="3360607"/>
            <a:ext cx="867061" cy="99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965" y="5170202"/>
            <a:ext cx="1005645" cy="11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008" y="1431897"/>
            <a:ext cx="1130021" cy="129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239" y="3493751"/>
            <a:ext cx="881859" cy="101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1140660" y="494529"/>
            <a:ext cx="9805513" cy="671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Пам'ятка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69198" y="1165860"/>
            <a:ext cx="6397162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Слова</a:t>
            </a:r>
            <a:r>
              <a:rPr lang="uk-UA" sz="2800" b="1" dirty="0"/>
              <a:t>, які відповідають на питання </a:t>
            </a:r>
            <a:r>
              <a:rPr lang="uk-UA" sz="2800" b="1" dirty="0" smtClean="0">
                <a:solidFill>
                  <a:srgbClr val="FFFF00"/>
                </a:solidFill>
              </a:rPr>
              <a:t>який?, яка?, яке?, які?, </a:t>
            </a:r>
            <a:endParaRPr lang="uk-UA" sz="2800" b="1" dirty="0">
              <a:solidFill>
                <a:srgbClr val="FFFF00"/>
              </a:solidFill>
            </a:endParaRPr>
          </a:p>
          <a:p>
            <a:pPr algn="ctr"/>
            <a:r>
              <a:rPr lang="uk-UA" sz="2800" b="1" dirty="0"/>
              <a:t>називають </a:t>
            </a:r>
            <a:r>
              <a:rPr lang="uk-UA" sz="2800" b="1" dirty="0">
                <a:solidFill>
                  <a:srgbClr val="FFFF00"/>
                </a:solidFill>
              </a:rPr>
              <a:t>ознаки</a:t>
            </a:r>
            <a:r>
              <a:rPr lang="uk-UA" sz="2800" b="1" dirty="0"/>
              <a:t> предметів.</a:t>
            </a:r>
          </a:p>
        </p:txBody>
      </p:sp>
      <p:sp>
        <p:nvSpPr>
          <p:cNvPr id="4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72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7747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6" grpId="0" animBg="1"/>
      <p:bldP spid="28" grpId="0" animBg="1"/>
      <p:bldP spid="29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7362" y="494529"/>
            <a:ext cx="9840972" cy="7272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Energizer Dance - Charlie Bear   Agado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0262" y="1301833"/>
            <a:ext cx="8899618" cy="500603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0079197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755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18425</TotalTime>
  <Words>753</Words>
  <Application>Microsoft Office PowerPoint</Application>
  <PresentationFormat>Произвольный</PresentationFormat>
  <Paragraphs>161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1185</cp:revision>
  <dcterms:created xsi:type="dcterms:W3CDTF">2018-01-05T16:38:53Z</dcterms:created>
  <dcterms:modified xsi:type="dcterms:W3CDTF">2025-01-02T11:53:07Z</dcterms:modified>
</cp:coreProperties>
</file>