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349" r:id="rId3"/>
    <p:sldId id="344" r:id="rId4"/>
    <p:sldId id="345" r:id="rId5"/>
    <p:sldId id="347" r:id="rId6"/>
    <p:sldId id="335" r:id="rId7"/>
    <p:sldId id="306" r:id="rId8"/>
    <p:sldId id="325" r:id="rId9"/>
    <p:sldId id="332" r:id="rId10"/>
    <p:sldId id="338" r:id="rId11"/>
    <p:sldId id="342" r:id="rId12"/>
    <p:sldId id="339" r:id="rId13"/>
    <p:sldId id="341" r:id="rId14"/>
    <p:sldId id="300" r:id="rId15"/>
    <p:sldId id="346" r:id="rId16"/>
    <p:sldId id="350"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5A12"/>
    <a:srgbClr val="E864F2"/>
    <a:srgbClr val="ED83F5"/>
    <a:srgbClr val="FFB441"/>
    <a:srgbClr val="2F3242"/>
    <a:srgbClr val="709E32"/>
    <a:srgbClr val="1694E9"/>
    <a:srgbClr val="FFFF00"/>
    <a:srgbClr val="295F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6" autoAdjust="0"/>
    <p:restoredTop sz="94660"/>
  </p:normalViewPr>
  <p:slideViewPr>
    <p:cSldViewPr snapToGrid="0">
      <p:cViewPr varScale="1">
        <p:scale>
          <a:sx n="88" d="100"/>
          <a:sy n="88" d="100"/>
        </p:scale>
        <p:origin x="-1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05.01.2025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a:p>
        </p:txBody>
      </p:sp>
    </p:spTree>
    <p:extLst>
      <p:ext uri="{BB962C8B-B14F-4D97-AF65-F5344CB8AC3E}">
        <p14:creationId xmlns:p14="http://schemas.microsoft.com/office/powerpoint/2010/main" val="1179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0626D62-0A69-489C-AD8A-DBBB454FE69F}" type="datetime1">
              <a:rPr lang="uk-UA" smtClean="0"/>
              <a:t>05.01.2025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995242421"/>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541F5A-B942-463D-BFFB-A6C0BF2A95D9}" type="datetime1">
              <a:rPr lang="uk-UA" smtClean="0"/>
              <a:t>05.01.2025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836421197"/>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AF5CA3-AACC-4614-BF69-00E689DA5E5C}" type="datetime1">
              <a:rPr lang="uk-UA" smtClean="0"/>
              <a:t>05.01.2025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388756189"/>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457AFC-C01B-4F35-8E90-7CDC7BDC9F41}" type="datetime1">
              <a:rPr lang="uk-UA" smtClean="0"/>
              <a:t>05.01.2025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79445653"/>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057DF8-A1C4-4191-9BCE-6255C9741248}" type="datetime1">
              <a:rPr lang="uk-UA" smtClean="0"/>
              <a:t>05.01.2025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520646997"/>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EB527B-8C9A-436C-98CD-9931061FA41E}" type="datetime1">
              <a:rPr lang="uk-UA" smtClean="0"/>
              <a:t>05.01.2025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43066299"/>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CE2E25-D864-431C-9803-DC1DF816B3B2}" type="datetime1">
              <a:rPr lang="uk-UA" smtClean="0"/>
              <a:t>05.01.2025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409923005"/>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41627C-B8CA-44C8-AA80-F38F7E2DC942}" type="datetime1">
              <a:rPr lang="uk-UA" smtClean="0"/>
              <a:t>05.01.2025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131058557"/>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78820F-613B-4084-A210-F6071CA8AA12}" type="datetime1">
              <a:rPr lang="uk-UA" smtClean="0"/>
              <a:t>05.01.2025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979499683"/>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7F3D5AF-C886-45A1-B5DC-5A526CB61C15}" type="datetime1">
              <a:rPr lang="uk-UA" smtClean="0"/>
              <a:t>05.01.2025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772121819"/>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3D2A21-8E22-4A57-9D96-C14531AB525D}" type="datetime1">
              <a:rPr lang="uk-UA" smtClean="0"/>
              <a:t>05.01.2025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051652846"/>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F2D6-4F70-474E-8189-F1C29A9FD449}" type="datetime1">
              <a:rPr lang="uk-UA" smtClean="0"/>
              <a:t>05.01.2025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2CC5-B2C6-4302-92FF-8C073FD1154B}" type="slidenum">
              <a:rPr lang="ru-RU" smtClean="0"/>
              <a:t>‹#›</a:t>
            </a:fld>
            <a:endParaRPr lang="ru-RU"/>
          </a:p>
        </p:txBody>
      </p:sp>
    </p:spTree>
    <p:extLst>
      <p:ext uri="{BB962C8B-B14F-4D97-AF65-F5344CB8AC3E}">
        <p14:creationId xmlns:p14="http://schemas.microsoft.com/office/powerpoint/2010/main" val="4246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blinds dir="vert"/>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251857" y="4341054"/>
            <a:ext cx="9448800" cy="1600438"/>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4400" b="1" dirty="0">
                <a:solidFill>
                  <a:schemeClr val="accent2">
                    <a:lumMod val="75000"/>
                  </a:schemeClr>
                </a:solidFill>
              </a:rPr>
              <a:t>Вступ до розділу. </a:t>
            </a:r>
            <a:endParaRPr lang="en-US" sz="4400" b="1" dirty="0" smtClean="0">
              <a:solidFill>
                <a:schemeClr val="accent2">
                  <a:lumMod val="75000"/>
                </a:schemeClr>
              </a:solidFill>
            </a:endParaRPr>
          </a:p>
          <a:p>
            <a:pPr algn="ctr"/>
            <a:r>
              <a:rPr lang="uk-UA" sz="4400" b="1" dirty="0" smtClean="0">
                <a:solidFill>
                  <a:schemeClr val="accent2">
                    <a:lumMod val="75000"/>
                  </a:schemeClr>
                </a:solidFill>
              </a:rPr>
              <a:t>Платон </a:t>
            </a:r>
            <a:r>
              <a:rPr lang="uk-UA" sz="4400" b="1" dirty="0">
                <a:solidFill>
                  <a:schemeClr val="accent2">
                    <a:lumMod val="75000"/>
                  </a:schemeClr>
                </a:solidFill>
              </a:rPr>
              <a:t>Воронько «На кораблику»</a:t>
            </a:r>
            <a:endParaRPr lang="ru-RU" sz="4400" b="1" dirty="0">
              <a:solidFill>
                <a:schemeClr val="accent2">
                  <a:lumMod val="75000"/>
                </a:schemeClr>
              </a:solidFill>
            </a:endParaRPr>
          </a:p>
        </p:txBody>
      </p:sp>
      <p:sp>
        <p:nvSpPr>
          <p:cNvPr id="8" name="AutoShape 2" descr="ÐÐ°ÑÑÐ¸Ð½ÐºÐ¸ Ð¿Ð¾ Ð·Ð°Ð¿ÑÐ¾ÑÑ ÐºÐ»Ð¸Ð¿Ð°ÑÑ Ð´ÐµÑÐ¸ ÑÐ°Ð·Ð¾Ð¼ Ñ Ð´Ð¾Ð±ÑÑ Ð¿Ñ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57" y="934069"/>
            <a:ext cx="4332379" cy="3065885"/>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09114" y="934069"/>
            <a:ext cx="3176398" cy="2962513"/>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Літературне читання</a:t>
            </a:r>
          </a:p>
          <a:p>
            <a:pPr algn="ctr"/>
            <a:r>
              <a:rPr lang="en-US" sz="2400" b="1" i="1" dirty="0" smtClean="0">
                <a:solidFill>
                  <a:schemeClr val="accent2">
                    <a:lumMod val="75000"/>
                  </a:schemeClr>
                </a:solidFill>
              </a:rPr>
              <a:t>2 </a:t>
            </a:r>
            <a:r>
              <a:rPr lang="uk-UA" sz="2400" b="1" i="1" dirty="0" smtClean="0">
                <a:solidFill>
                  <a:schemeClr val="accent2">
                    <a:lumMod val="75000"/>
                  </a:schemeClr>
                </a:solidFill>
              </a:rPr>
              <a:t>клас. Розділ 6</a:t>
            </a:r>
            <a:r>
              <a:rPr lang="uk-UA" sz="2400" b="1" dirty="0" smtClean="0">
                <a:solidFill>
                  <a:schemeClr val="accent2">
                    <a:lumMod val="75000"/>
                  </a:schemeClr>
                </a:solidFill>
              </a:rPr>
              <a:t> </a:t>
            </a:r>
          </a:p>
          <a:p>
            <a:pPr algn="ctr"/>
            <a:r>
              <a:rPr lang="uk-UA" sz="2400" b="1" dirty="0">
                <a:solidFill>
                  <a:schemeClr val="accent2">
                    <a:lumMod val="75000"/>
                  </a:schemeClr>
                </a:solidFill>
              </a:rPr>
              <a:t>Світ дитинства у творах українських письменників</a:t>
            </a:r>
            <a:endParaRPr lang="ru-RU" sz="2400" b="1" dirty="0">
              <a:solidFill>
                <a:schemeClr val="accent2">
                  <a:lumMod val="75000"/>
                </a:schemeClr>
              </a:solidFill>
            </a:endParaRPr>
          </a:p>
          <a:p>
            <a:pPr algn="ctr"/>
            <a:r>
              <a:rPr lang="uk-UA" sz="2400" b="1" dirty="0" smtClean="0">
                <a:solidFill>
                  <a:schemeClr val="accent2">
                    <a:lumMod val="75000"/>
                  </a:schemeClr>
                </a:solidFill>
              </a:rPr>
              <a:t>Урок</a:t>
            </a:r>
            <a:r>
              <a:rPr lang="en-US" sz="2400" b="1" dirty="0" smtClean="0">
                <a:solidFill>
                  <a:schemeClr val="accent2">
                    <a:lumMod val="75000"/>
                  </a:schemeClr>
                </a:solidFill>
              </a:rPr>
              <a:t> </a:t>
            </a:r>
            <a:r>
              <a:rPr lang="uk-UA" sz="2400" b="1" dirty="0" smtClean="0">
                <a:solidFill>
                  <a:schemeClr val="accent2">
                    <a:lumMod val="75000"/>
                  </a:schemeClr>
                </a:solidFill>
              </a:rPr>
              <a:t>57</a:t>
            </a:r>
          </a:p>
        </p:txBody>
      </p:sp>
    </p:spTree>
    <p:extLst>
      <p:ext uri="{BB962C8B-B14F-4D97-AF65-F5344CB8AC3E}">
        <p14:creationId xmlns:p14="http://schemas.microsoft.com/office/powerpoint/2010/main" val="302857040"/>
      </p:ext>
    </p:extLst>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Прямоугольник 11"/>
          <p:cNvSpPr/>
          <p:nvPr/>
        </p:nvSpPr>
        <p:spPr>
          <a:xfrm>
            <a:off x="2895600" y="505413"/>
            <a:ext cx="8316686" cy="7029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Знайомство з </a:t>
            </a:r>
            <a:r>
              <a:rPr lang="uk-UA" sz="4000" b="1" dirty="0" smtClean="0">
                <a:solidFill>
                  <a:schemeClr val="bg1"/>
                </a:solidFill>
              </a:rPr>
              <a:t>письменником</a:t>
            </a:r>
            <a:endParaRPr lang="uk-UA" sz="4000" b="1" dirty="0">
              <a:solidFill>
                <a:schemeClr val="bg1"/>
              </a:solidFill>
            </a:endParaRPr>
          </a:p>
        </p:txBody>
      </p:sp>
      <p:pic>
        <p:nvPicPr>
          <p:cNvPr id="4098"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0155" y="505413"/>
            <a:ext cx="2836761" cy="2836761"/>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платон воронько книг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22" y="2945317"/>
            <a:ext cx="1839392" cy="242366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766544" y="1390110"/>
            <a:ext cx="6685228" cy="3970318"/>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2800" b="1" dirty="0">
                <a:solidFill>
                  <a:srgbClr val="0070C0"/>
                </a:solidFill>
              </a:rPr>
              <a:t>Платон Микитович Воронько </a:t>
            </a:r>
            <a:r>
              <a:rPr lang="en-US" sz="2800" b="1" dirty="0">
                <a:solidFill>
                  <a:schemeClr val="accent2">
                    <a:lumMod val="75000"/>
                  </a:schemeClr>
                </a:solidFill>
              </a:rPr>
              <a:t>(1913-1988)</a:t>
            </a:r>
            <a:endParaRPr lang="uk-UA" sz="2800" b="1" dirty="0">
              <a:solidFill>
                <a:schemeClr val="accent2">
                  <a:lumMod val="75000"/>
                </a:schemeClr>
              </a:solidFill>
            </a:endParaRPr>
          </a:p>
          <a:p>
            <a:pPr algn="ctr"/>
            <a:r>
              <a:rPr lang="uk-UA" sz="2800" b="1" dirty="0">
                <a:solidFill>
                  <a:schemeClr val="accent2">
                    <a:lumMod val="75000"/>
                  </a:schemeClr>
                </a:solidFill>
              </a:rPr>
              <a:t>       Народився поет на Сумщині в родині сільського коваля. Там і промайнуло його дитинство. Рано почав писати вірші. Для дітей створив багато творів – «Помагай», «Читаночка», «Облітав журавель», «Казка про Чугайстра» та інші. Вони сподобаються читачам не лише цікавим змістом, а й гумором, фантазією.</a:t>
            </a:r>
          </a:p>
        </p:txBody>
      </p:sp>
      <p:pic>
        <p:nvPicPr>
          <p:cNvPr id="5128" name="Picture 8" descr="Похоже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642" y="4295764"/>
            <a:ext cx="1727789" cy="225945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5126" name="Picture 6" descr="Картинки по запросу платон воронько книг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766" y="2891586"/>
            <a:ext cx="1838150" cy="244596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3" name="Прямоугольник 4">
            <a:extLst>
              <a:ext uri="{FF2B5EF4-FFF2-40B4-BE49-F238E27FC236}">
                <a16:creationId xmlns="" xmlns:a16="http://schemas.microsoft.com/office/drawing/2014/main"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71</a:t>
            </a:r>
            <a:endParaRPr lang="ru-RU" sz="2800" b="1" dirty="0">
              <a:solidFill>
                <a:schemeClr val="bg1"/>
              </a:solidFill>
            </a:endParaRPr>
          </a:p>
        </p:txBody>
      </p:sp>
    </p:spTree>
    <p:extLst>
      <p:ext uri="{BB962C8B-B14F-4D97-AF65-F5344CB8AC3E}">
        <p14:creationId xmlns:p14="http://schemas.microsoft.com/office/powerpoint/2010/main" val="408845221"/>
      </p:ext>
    </p:extLst>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3000" y="494529"/>
            <a:ext cx="9945986" cy="75732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Словникова </a:t>
            </a:r>
            <a:r>
              <a:rPr lang="uk-UA" sz="4000" b="1" dirty="0" smtClean="0">
                <a:solidFill>
                  <a:schemeClr val="bg1"/>
                </a:solidFill>
              </a:rPr>
              <a:t>робота</a:t>
            </a:r>
            <a:endParaRPr lang="uk-UA" sz="4000" b="1" dirty="0">
              <a:solidFill>
                <a:schemeClr val="bg1"/>
              </a:solidFill>
            </a:endParaRPr>
          </a:p>
        </p:txBody>
      </p:sp>
      <p:sp>
        <p:nvSpPr>
          <p:cNvPr id="11" name="Заголовок 1"/>
          <p:cNvSpPr txBox="1">
            <a:spLocks/>
          </p:cNvSpPr>
          <p:nvPr>
            <p:custDataLst>
              <p:tags r:id="rId1"/>
            </p:custDataLst>
          </p:nvPr>
        </p:nvSpPr>
        <p:spPr bwMode="auto">
          <a:xfrm>
            <a:off x="4385087" y="1798525"/>
            <a:ext cx="3152573" cy="403402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r>
              <a:rPr lang="uk-UA" sz="3600" b="1" dirty="0">
                <a:solidFill>
                  <a:schemeClr val="bg1"/>
                </a:solidFill>
                <a:ea typeface="+mj-ea"/>
                <a:cs typeface="+mj-cs"/>
              </a:rPr>
              <a:t>збіг</a:t>
            </a:r>
          </a:p>
          <a:p>
            <a:pPr algn="ctr" eaLnBrk="0" hangingPunct="0">
              <a:defRPr/>
            </a:pPr>
            <a:r>
              <a:rPr lang="uk-UA" sz="3600" b="1" dirty="0">
                <a:solidFill>
                  <a:schemeClr val="bg1"/>
                </a:solidFill>
                <a:ea typeface="+mj-ea"/>
                <a:cs typeface="+mj-cs"/>
              </a:rPr>
              <a:t>качатко</a:t>
            </a:r>
          </a:p>
          <a:p>
            <a:pPr algn="ctr" eaLnBrk="0" hangingPunct="0">
              <a:defRPr/>
            </a:pPr>
            <a:r>
              <a:rPr lang="uk-UA" sz="3600" b="1" dirty="0">
                <a:solidFill>
                  <a:schemeClr val="bg1"/>
                </a:solidFill>
                <a:ea typeface="+mj-ea"/>
                <a:cs typeface="+mj-cs"/>
              </a:rPr>
              <a:t>спочатку</a:t>
            </a:r>
          </a:p>
          <a:p>
            <a:pPr algn="ctr" eaLnBrk="0" hangingPunct="0">
              <a:defRPr/>
            </a:pPr>
            <a:r>
              <a:rPr lang="uk-UA" sz="3600" b="1" dirty="0">
                <a:solidFill>
                  <a:schemeClr val="bg1"/>
                </a:solidFill>
                <a:ea typeface="+mj-ea"/>
                <a:cs typeface="+mj-cs"/>
              </a:rPr>
              <a:t>плавало</a:t>
            </a:r>
          </a:p>
          <a:p>
            <a:pPr algn="ctr" eaLnBrk="0" hangingPunct="0">
              <a:defRPr/>
            </a:pPr>
            <a:r>
              <a:rPr lang="uk-UA" sz="3600" b="1" dirty="0">
                <a:solidFill>
                  <a:schemeClr val="bg1"/>
                </a:solidFill>
                <a:ea typeface="+mj-ea"/>
                <a:cs typeface="+mj-cs"/>
              </a:rPr>
              <a:t>кораблик</a:t>
            </a:r>
          </a:p>
          <a:p>
            <a:pPr algn="ctr" eaLnBrk="0" hangingPunct="0">
              <a:defRPr/>
            </a:pPr>
            <a:r>
              <a:rPr lang="uk-UA" sz="3600" b="1" dirty="0">
                <a:solidFill>
                  <a:schemeClr val="bg1"/>
                </a:solidFill>
                <a:ea typeface="+mj-ea"/>
                <a:cs typeface="+mj-cs"/>
              </a:rPr>
              <a:t>притулився </a:t>
            </a:r>
            <a:endParaRPr lang="ru-RU" sz="3600" b="1" dirty="0">
              <a:solidFill>
                <a:schemeClr val="bg1"/>
              </a:solidFill>
              <a:ea typeface="+mj-ea"/>
              <a:cs typeface="+mj-cs"/>
            </a:endParaRPr>
          </a:p>
        </p:txBody>
      </p:sp>
      <p:sp>
        <p:nvSpPr>
          <p:cNvPr id="12" name="Заголовок 1"/>
          <p:cNvSpPr txBox="1">
            <a:spLocks/>
          </p:cNvSpPr>
          <p:nvPr>
            <p:custDataLst>
              <p:tags r:id="rId2"/>
            </p:custDataLst>
          </p:nvPr>
        </p:nvSpPr>
        <p:spPr bwMode="auto">
          <a:xfrm>
            <a:off x="7746611" y="1798525"/>
            <a:ext cx="3393995" cy="403402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uk-UA" sz="3600" b="1" dirty="0">
                <a:solidFill>
                  <a:schemeClr val="bg1"/>
                </a:solidFill>
              </a:rPr>
              <a:t>бабка</a:t>
            </a:r>
            <a:endParaRPr lang="uk-UA" sz="3600" b="1" dirty="0">
              <a:solidFill>
                <a:schemeClr val="bg1"/>
              </a:solidFill>
              <a:ea typeface="+mj-ea"/>
              <a:cs typeface="+mj-cs"/>
            </a:endParaRPr>
          </a:p>
          <a:p>
            <a:pPr algn="ctr" eaLnBrk="0" hangingPunct="0">
              <a:defRPr/>
            </a:pPr>
            <a:r>
              <a:rPr lang="uk-UA" sz="3600" b="1" dirty="0">
                <a:solidFill>
                  <a:schemeClr val="bg1"/>
                </a:solidFill>
                <a:ea typeface="+mj-ea"/>
                <a:cs typeface="+mj-cs"/>
              </a:rPr>
              <a:t>вітрило</a:t>
            </a:r>
          </a:p>
          <a:p>
            <a:pPr algn="ctr" eaLnBrk="0" hangingPunct="0">
              <a:defRPr/>
            </a:pPr>
            <a:r>
              <a:rPr lang="uk-UA" sz="3600" b="1" dirty="0">
                <a:solidFill>
                  <a:schemeClr val="bg1"/>
                </a:solidFill>
                <a:ea typeface="+mj-ea"/>
                <a:cs typeface="+mj-cs"/>
              </a:rPr>
              <a:t>до броду</a:t>
            </a:r>
          </a:p>
          <a:p>
            <a:pPr algn="ctr" eaLnBrk="0" hangingPunct="0">
              <a:defRPr/>
            </a:pPr>
            <a:r>
              <a:rPr lang="uk-UA" sz="3600" b="1" dirty="0">
                <a:solidFill>
                  <a:schemeClr val="bg1"/>
                </a:solidFill>
                <a:ea typeface="+mj-ea"/>
                <a:cs typeface="+mj-cs"/>
              </a:rPr>
              <a:t>прилетіла</a:t>
            </a:r>
          </a:p>
          <a:p>
            <a:pPr algn="ctr" eaLnBrk="0" hangingPunct="0">
              <a:defRPr/>
            </a:pPr>
            <a:r>
              <a:rPr lang="uk-UA" sz="3600" b="1" dirty="0" err="1">
                <a:solidFill>
                  <a:schemeClr val="bg1"/>
                </a:solidFill>
                <a:ea typeface="+mj-ea"/>
                <a:cs typeface="+mj-cs"/>
              </a:rPr>
              <a:t>всеумійко</a:t>
            </a:r>
            <a:endParaRPr lang="uk-UA" sz="3600" b="1" dirty="0">
              <a:solidFill>
                <a:schemeClr val="bg1"/>
              </a:solidFill>
              <a:ea typeface="+mj-ea"/>
              <a:cs typeface="+mj-cs"/>
            </a:endParaRPr>
          </a:p>
          <a:p>
            <a:pPr algn="ctr" eaLnBrk="0" hangingPunct="0">
              <a:defRPr/>
            </a:pPr>
            <a:r>
              <a:rPr lang="uk-UA" sz="3600" b="1" dirty="0">
                <a:solidFill>
                  <a:schemeClr val="bg1"/>
                </a:solidFill>
                <a:ea typeface="+mj-ea"/>
                <a:cs typeface="+mj-cs"/>
              </a:rPr>
              <a:t>змайстрував</a:t>
            </a:r>
            <a:endParaRPr lang="ru-RU" sz="3600" b="1" dirty="0">
              <a:solidFill>
                <a:schemeClr val="bg1"/>
              </a:solidFill>
              <a:ea typeface="+mj-ea"/>
              <a:cs typeface="+mj-cs"/>
            </a:endParaRPr>
          </a:p>
        </p:txBody>
      </p:sp>
      <p:pic>
        <p:nvPicPr>
          <p:cNvPr id="14" name="Picture 4"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23598" y="1742850"/>
            <a:ext cx="2938380" cy="4145376"/>
          </a:xfrm>
          <a:prstGeom prst="rect">
            <a:avLst/>
          </a:prstGeom>
          <a:noFill/>
          <a:extLst>
            <a:ext uri="{909E8E84-426E-40DD-AFC4-6F175D3DCCD1}">
              <a14:hiddenFill xmlns:a14="http://schemas.microsoft.com/office/drawing/2010/main">
                <a:solidFill>
                  <a:srgbClr val="FFFFFF"/>
                </a:solidFill>
              </a14:hiddenFill>
            </a:ext>
          </a:extLst>
        </p:spPr>
      </p:pic>
      <p:sp>
        <p:nvSpPr>
          <p:cNvPr id="9" name="Равнобедренный треугольник 8"/>
          <p:cNvSpPr/>
          <p:nvPr/>
        </p:nvSpPr>
        <p:spPr>
          <a:xfrm rot="6556522">
            <a:off x="5970806" y="2780004"/>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 name="Равнобедренный треугольник 9"/>
          <p:cNvSpPr/>
          <p:nvPr/>
        </p:nvSpPr>
        <p:spPr>
          <a:xfrm rot="6556522">
            <a:off x="6105050" y="3264715"/>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Равнобедренный треугольник 12"/>
          <p:cNvSpPr/>
          <p:nvPr/>
        </p:nvSpPr>
        <p:spPr>
          <a:xfrm rot="6556522">
            <a:off x="5675337" y="3828367"/>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Равнобедренный треугольник 14"/>
          <p:cNvSpPr/>
          <p:nvPr/>
        </p:nvSpPr>
        <p:spPr>
          <a:xfrm rot="6556522">
            <a:off x="5833478" y="4372599"/>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Равнобедренный треугольник 15"/>
          <p:cNvSpPr/>
          <p:nvPr/>
        </p:nvSpPr>
        <p:spPr>
          <a:xfrm rot="6556522">
            <a:off x="6264175" y="4920039"/>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Равнобедренный треугольник 16"/>
          <p:cNvSpPr/>
          <p:nvPr/>
        </p:nvSpPr>
        <p:spPr>
          <a:xfrm rot="6556522">
            <a:off x="9196938" y="2085494"/>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Равнобедренный треугольник 17"/>
          <p:cNvSpPr/>
          <p:nvPr/>
        </p:nvSpPr>
        <p:spPr>
          <a:xfrm rot="6556522">
            <a:off x="9595356" y="2720531"/>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Равнобедренный треугольник 18"/>
          <p:cNvSpPr/>
          <p:nvPr/>
        </p:nvSpPr>
        <p:spPr>
          <a:xfrm rot="6556522">
            <a:off x="9804361" y="3264715"/>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0" name="Равнобедренный треугольник 19"/>
          <p:cNvSpPr/>
          <p:nvPr/>
        </p:nvSpPr>
        <p:spPr>
          <a:xfrm rot="6556522">
            <a:off x="9914898" y="3775028"/>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1" name="Равнобедренный треугольник 20"/>
          <p:cNvSpPr/>
          <p:nvPr/>
        </p:nvSpPr>
        <p:spPr>
          <a:xfrm rot="6556522">
            <a:off x="9646975" y="4371493"/>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Равнобедренный треугольник 21"/>
          <p:cNvSpPr/>
          <p:nvPr/>
        </p:nvSpPr>
        <p:spPr>
          <a:xfrm rot="6556522">
            <a:off x="10326909" y="4969516"/>
            <a:ext cx="152555" cy="5601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3" name="Прямоугольник 22"/>
          <p:cNvSpPr/>
          <p:nvPr/>
        </p:nvSpPr>
        <p:spPr>
          <a:xfrm>
            <a:off x="4442131" y="1251856"/>
            <a:ext cx="6698475" cy="500208"/>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Прочитай </a:t>
            </a:r>
            <a:r>
              <a:rPr lang="uk-UA" sz="2400" b="1" dirty="0">
                <a:solidFill>
                  <a:schemeClr val="accent2">
                    <a:lumMod val="75000"/>
                  </a:schemeClr>
                </a:solidFill>
              </a:rPr>
              <a:t>слова, правильно став наголос.  </a:t>
            </a:r>
          </a:p>
        </p:txBody>
      </p:sp>
    </p:spTree>
    <p:extLst>
      <p:ext uri="{BB962C8B-B14F-4D97-AF65-F5344CB8AC3E}">
        <p14:creationId xmlns:p14="http://schemas.microsoft.com/office/powerpoint/2010/main" val="2166443217"/>
      </p:ext>
    </p:extLst>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48441" y="353013"/>
            <a:ext cx="4136572" cy="122541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smtClean="0">
                <a:solidFill>
                  <a:schemeClr val="bg1"/>
                </a:solidFill>
              </a:rPr>
              <a:t>Платон Воронько </a:t>
            </a:r>
          </a:p>
          <a:p>
            <a:pPr algn="ctr"/>
            <a:r>
              <a:rPr lang="uk-UA" sz="3600" b="1" dirty="0" smtClean="0">
                <a:solidFill>
                  <a:schemeClr val="bg1"/>
                </a:solidFill>
              </a:rPr>
              <a:t>«</a:t>
            </a:r>
            <a:r>
              <a:rPr lang="uk-UA" sz="3600" b="1" dirty="0">
                <a:solidFill>
                  <a:schemeClr val="bg1"/>
                </a:solidFill>
              </a:rPr>
              <a:t>На кораблику</a:t>
            </a:r>
            <a:r>
              <a:rPr lang="uk-UA" sz="3600" b="1" dirty="0" smtClean="0">
                <a:solidFill>
                  <a:schemeClr val="bg1"/>
                </a:solidFill>
              </a:rPr>
              <a:t>»</a:t>
            </a:r>
            <a:endParaRPr lang="uk-UA" sz="3600" b="1" dirty="0">
              <a:solidFill>
                <a:schemeClr val="bg1"/>
              </a:solidFill>
            </a:endParaRPr>
          </a:p>
        </p:txBody>
      </p:sp>
      <p:sp>
        <p:nvSpPr>
          <p:cNvPr id="8" name="TextBox 7"/>
          <p:cNvSpPr txBox="1"/>
          <p:nvPr/>
        </p:nvSpPr>
        <p:spPr>
          <a:xfrm>
            <a:off x="5753824" y="353013"/>
            <a:ext cx="5414919" cy="6124754"/>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2800" b="1" dirty="0">
                <a:solidFill>
                  <a:schemeClr val="accent2">
                    <a:lumMod val="75000"/>
                  </a:schemeClr>
                </a:solidFill>
              </a:rPr>
              <a:t>Всеумійко майстер Павлик</a:t>
            </a:r>
          </a:p>
          <a:p>
            <a:r>
              <a:rPr lang="uk-UA" sz="2800" b="1" dirty="0">
                <a:solidFill>
                  <a:schemeClr val="accent2">
                    <a:lumMod val="75000"/>
                  </a:schemeClr>
                </a:solidFill>
              </a:rPr>
              <a:t>змайстрував швидкий кораблик,</a:t>
            </a:r>
          </a:p>
          <a:p>
            <a:r>
              <a:rPr lang="uk-UA" sz="2800" b="1" dirty="0">
                <a:solidFill>
                  <a:schemeClr val="accent2">
                    <a:lumMod val="75000"/>
                  </a:schemeClr>
                </a:solidFill>
              </a:rPr>
              <a:t>збіг до річки він, до броду,</a:t>
            </a:r>
          </a:p>
          <a:p>
            <a:r>
              <a:rPr lang="uk-UA" sz="2800" b="1" dirty="0">
                <a:solidFill>
                  <a:schemeClr val="accent2">
                    <a:lumMod val="75000"/>
                  </a:schemeClr>
                </a:solidFill>
              </a:rPr>
              <a:t>та й пустив його на воду.</a:t>
            </a:r>
          </a:p>
          <a:p>
            <a:r>
              <a:rPr lang="uk-UA" sz="2800" b="1" dirty="0">
                <a:solidFill>
                  <a:schemeClr val="accent2">
                    <a:lumMod val="75000"/>
                  </a:schemeClr>
                </a:solidFill>
              </a:rPr>
              <a:t>У кораблику спочатку</a:t>
            </a:r>
          </a:p>
          <a:p>
            <a:r>
              <a:rPr lang="uk-UA" sz="2800" b="1" dirty="0">
                <a:solidFill>
                  <a:schemeClr val="accent2">
                    <a:lumMod val="75000"/>
                  </a:schemeClr>
                </a:solidFill>
              </a:rPr>
              <a:t>любо плавало качатко,</a:t>
            </a:r>
          </a:p>
          <a:p>
            <a:r>
              <a:rPr lang="uk-UA" sz="2800" b="1" dirty="0">
                <a:solidFill>
                  <a:schemeClr val="accent2">
                    <a:lumMod val="75000"/>
                  </a:schemeClr>
                </a:solidFill>
              </a:rPr>
              <a:t>потім жабка в нього сіла,</a:t>
            </a:r>
            <a:br>
              <a:rPr lang="uk-UA" sz="2800" b="1" dirty="0">
                <a:solidFill>
                  <a:schemeClr val="accent2">
                    <a:lumMod val="75000"/>
                  </a:schemeClr>
                </a:solidFill>
              </a:rPr>
            </a:br>
            <a:r>
              <a:rPr lang="uk-UA" sz="2800" b="1" dirty="0">
                <a:solidFill>
                  <a:schemeClr val="accent2">
                    <a:lumMod val="75000"/>
                  </a:schemeClr>
                </a:solidFill>
              </a:rPr>
              <a:t>синя бабка прилетіла,</a:t>
            </a:r>
          </a:p>
          <a:p>
            <a:r>
              <a:rPr lang="uk-UA" sz="2800" b="1" dirty="0">
                <a:solidFill>
                  <a:schemeClr val="accent2">
                    <a:lumMod val="75000"/>
                  </a:schemeClr>
                </a:solidFill>
              </a:rPr>
              <a:t>і метелик, склавши крила, </a:t>
            </a:r>
          </a:p>
          <a:p>
            <a:r>
              <a:rPr lang="uk-UA" sz="2800" b="1" dirty="0">
                <a:solidFill>
                  <a:schemeClr val="accent2">
                    <a:lumMod val="75000"/>
                  </a:schemeClr>
                </a:solidFill>
              </a:rPr>
              <a:t>притулився до вітрила.</a:t>
            </a:r>
          </a:p>
          <a:p>
            <a:r>
              <a:rPr lang="uk-UA" sz="2800" b="1" dirty="0">
                <a:solidFill>
                  <a:schemeClr val="accent2">
                    <a:lumMod val="75000"/>
                  </a:schemeClr>
                </a:solidFill>
              </a:rPr>
              <a:t>Так пливуть вони, малі,</a:t>
            </a:r>
          </a:p>
          <a:p>
            <a:r>
              <a:rPr lang="uk-UA" sz="2800" b="1" dirty="0">
                <a:solidFill>
                  <a:schemeClr val="accent2">
                    <a:lumMod val="75000"/>
                  </a:schemeClr>
                </a:solidFill>
              </a:rPr>
              <a:t>до зеленої землі.</a:t>
            </a:r>
          </a:p>
          <a:p>
            <a:r>
              <a:rPr lang="uk-UA" sz="2800" b="1" dirty="0">
                <a:solidFill>
                  <a:schemeClr val="accent2">
                    <a:lumMod val="75000"/>
                  </a:schemeClr>
                </a:solidFill>
              </a:rPr>
              <a:t>і за руки золоті</a:t>
            </a:r>
          </a:p>
          <a:p>
            <a:r>
              <a:rPr lang="uk-UA" sz="2800" b="1" dirty="0">
                <a:solidFill>
                  <a:schemeClr val="accent2">
                    <a:lumMod val="75000"/>
                  </a:schemeClr>
                </a:solidFill>
              </a:rPr>
              <a:t>хвалять Павлика в путі</a:t>
            </a:r>
            <a:r>
              <a:rPr lang="uk-UA" sz="2800" b="1" dirty="0" smtClean="0">
                <a:solidFill>
                  <a:schemeClr val="accent2">
                    <a:lumMod val="75000"/>
                  </a:schemeClr>
                </a:solidFill>
              </a:rPr>
              <a:t>.</a:t>
            </a:r>
            <a:endParaRPr lang="uk-UA" sz="2800" b="1" dirty="0">
              <a:solidFill>
                <a:schemeClr val="accent2">
                  <a:lumMod val="75000"/>
                </a:schemeClr>
              </a:solidFill>
            </a:endParaRPr>
          </a:p>
        </p:txBody>
      </p:sp>
      <p:pic>
        <p:nvPicPr>
          <p:cNvPr id="22" name="Picture 2" descr="Похожее изображение"/>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60"/>
          <a:stretch/>
        </p:blipFill>
        <p:spPr bwMode="auto">
          <a:xfrm>
            <a:off x="1325945" y="1665512"/>
            <a:ext cx="3763003" cy="260168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6800" y="4377448"/>
            <a:ext cx="4299857" cy="132343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uk-UA" sz="2000" b="1" dirty="0" smtClean="0">
                <a:solidFill>
                  <a:srgbClr val="FFFF00"/>
                </a:solidFill>
              </a:rPr>
              <a:t>БРІД– </a:t>
            </a:r>
            <a:r>
              <a:rPr lang="uk-UA" sz="2000" b="1" dirty="0"/>
              <a:t>мілке, неглибоке місце річки, озера або ставка, у якому можна переходити або переїжджати водойму на інший бік. </a:t>
            </a:r>
            <a:endParaRPr lang="ru-RU" sz="2000" b="1" dirty="0"/>
          </a:p>
        </p:txBody>
      </p:sp>
      <p:sp>
        <p:nvSpPr>
          <p:cNvPr id="12" name="Прямоугольник 11"/>
          <p:cNvSpPr/>
          <p:nvPr/>
        </p:nvSpPr>
        <p:spPr>
          <a:xfrm>
            <a:off x="1412208" y="5818577"/>
            <a:ext cx="3481618" cy="49450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000" b="1" dirty="0" smtClean="0">
                <a:solidFill>
                  <a:schemeClr val="accent2">
                    <a:lumMod val="75000"/>
                  </a:schemeClr>
                </a:solidFill>
              </a:rPr>
              <a:t>Прочитай вірш самостійно</a:t>
            </a:r>
            <a:endParaRPr lang="uk-UA" sz="2000" b="1" dirty="0">
              <a:solidFill>
                <a:schemeClr val="accent2">
                  <a:lumMod val="75000"/>
                </a:schemeClr>
              </a:solidFill>
            </a:endParaRPr>
          </a:p>
        </p:txBody>
      </p:sp>
      <p:sp>
        <p:nvSpPr>
          <p:cNvPr id="9" name="Прямоугольник 4">
            <a:extLst>
              <a:ext uri="{FF2B5EF4-FFF2-40B4-BE49-F238E27FC236}">
                <a16:creationId xmlns="" xmlns:a16="http://schemas.microsoft.com/office/drawing/2014/main"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71</a:t>
            </a:r>
            <a:endParaRPr lang="ru-RU" sz="2800" b="1" dirty="0">
              <a:solidFill>
                <a:schemeClr val="bg1"/>
              </a:solidFill>
            </a:endParaRPr>
          </a:p>
        </p:txBody>
      </p:sp>
    </p:spTree>
    <p:extLst>
      <p:ext uri="{BB962C8B-B14F-4D97-AF65-F5344CB8AC3E}">
        <p14:creationId xmlns:p14="http://schemas.microsoft.com/office/powerpoint/2010/main" val="338934008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25286" y="494529"/>
            <a:ext cx="10352314" cy="7029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Дай відповіді на запитання</a:t>
            </a:r>
            <a:endParaRPr lang="uk-UA" sz="4000" b="1" dirty="0">
              <a:solidFill>
                <a:schemeClr val="bg1"/>
              </a:solidFill>
            </a:endParaRPr>
          </a:p>
        </p:txBody>
      </p:sp>
      <p:sp>
        <p:nvSpPr>
          <p:cNvPr id="12" name="TextBox 11"/>
          <p:cNvSpPr txBox="1"/>
          <p:nvPr/>
        </p:nvSpPr>
        <p:spPr>
          <a:xfrm>
            <a:off x="968832" y="1315979"/>
            <a:ext cx="5606139" cy="2308324"/>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58775" indent="-358775">
              <a:buFont typeface="Wingdings" panose="05000000000000000000" pitchFamily="2" charset="2"/>
              <a:buChar char="v"/>
            </a:pPr>
            <a:r>
              <a:rPr lang="uk-UA" sz="2400" b="1" dirty="0">
                <a:solidFill>
                  <a:schemeClr val="accent2">
                    <a:lumMod val="75000"/>
                  </a:schemeClr>
                </a:solidFill>
              </a:rPr>
              <a:t>Про кого йдеться у вірші?</a:t>
            </a:r>
          </a:p>
          <a:p>
            <a:pPr marL="358775" indent="-358775">
              <a:buFont typeface="Wingdings" panose="05000000000000000000" pitchFamily="2" charset="2"/>
              <a:buChar char="v"/>
            </a:pPr>
            <a:r>
              <a:rPr lang="uk-UA" sz="2400" b="1" dirty="0">
                <a:solidFill>
                  <a:schemeClr val="accent2">
                    <a:lumMod val="75000"/>
                  </a:schemeClr>
                </a:solidFill>
              </a:rPr>
              <a:t>Завдяки кому зібралася ця компанія?</a:t>
            </a:r>
          </a:p>
          <a:p>
            <a:pPr marL="358775" indent="-358775">
              <a:buFont typeface="Wingdings" panose="05000000000000000000" pitchFamily="2" charset="2"/>
              <a:buChar char="v"/>
            </a:pPr>
            <a:r>
              <a:rPr lang="uk-UA" sz="2400" b="1" dirty="0" smtClean="0">
                <a:solidFill>
                  <a:schemeClr val="accent2">
                    <a:lumMod val="75000"/>
                  </a:schemeClr>
                </a:solidFill>
              </a:rPr>
              <a:t>Знайди </a:t>
            </a:r>
            <a:r>
              <a:rPr lang="uk-UA" sz="2400" b="1" dirty="0">
                <a:solidFill>
                  <a:schemeClr val="accent2">
                    <a:lumMod val="75000"/>
                  </a:schemeClr>
                </a:solidFill>
              </a:rPr>
              <a:t>і </a:t>
            </a:r>
            <a:r>
              <a:rPr lang="uk-UA" sz="2400" b="1" dirty="0" smtClean="0">
                <a:solidFill>
                  <a:schemeClr val="accent2">
                    <a:lumMod val="75000"/>
                  </a:schemeClr>
                </a:solidFill>
              </a:rPr>
              <a:t>прочитай, </a:t>
            </a:r>
            <a:r>
              <a:rPr lang="uk-UA" sz="2400" b="1" dirty="0">
                <a:solidFill>
                  <a:schemeClr val="accent2">
                    <a:lumMod val="75000"/>
                  </a:schemeClr>
                </a:solidFill>
              </a:rPr>
              <a:t>як автор називає Павлика. Як </a:t>
            </a:r>
            <a:r>
              <a:rPr lang="uk-UA" sz="2400" b="1" dirty="0" smtClean="0">
                <a:solidFill>
                  <a:schemeClr val="accent2">
                    <a:lumMod val="75000"/>
                  </a:schemeClr>
                </a:solidFill>
              </a:rPr>
              <a:t>вважаєш, </a:t>
            </a:r>
            <a:r>
              <a:rPr lang="uk-UA" sz="2400" b="1" dirty="0">
                <a:solidFill>
                  <a:schemeClr val="accent2">
                    <a:lumMod val="75000"/>
                  </a:schemeClr>
                </a:solidFill>
              </a:rPr>
              <a:t>чому саме так?</a:t>
            </a:r>
          </a:p>
          <a:p>
            <a:pPr marL="358775" indent="-358775">
              <a:buFont typeface="Wingdings" panose="05000000000000000000" pitchFamily="2" charset="2"/>
              <a:buChar char="v"/>
            </a:pPr>
            <a:r>
              <a:rPr lang="uk-UA" sz="2400" b="1" dirty="0" smtClean="0">
                <a:solidFill>
                  <a:schemeClr val="accent2">
                    <a:lumMod val="75000"/>
                  </a:schemeClr>
                </a:solidFill>
              </a:rPr>
              <a:t>Знайди </a:t>
            </a:r>
            <a:r>
              <a:rPr lang="uk-UA" sz="2400" b="1" dirty="0">
                <a:solidFill>
                  <a:schemeClr val="accent2">
                    <a:lumMod val="75000"/>
                  </a:schemeClr>
                </a:solidFill>
              </a:rPr>
              <a:t>і </a:t>
            </a:r>
            <a:r>
              <a:rPr lang="uk-UA" sz="2400" b="1" dirty="0" smtClean="0">
                <a:solidFill>
                  <a:schemeClr val="accent2">
                    <a:lumMod val="75000"/>
                  </a:schemeClr>
                </a:solidFill>
              </a:rPr>
              <a:t>прочитай, </a:t>
            </a:r>
            <a:r>
              <a:rPr lang="uk-UA" sz="2400" b="1" dirty="0">
                <a:solidFill>
                  <a:schemeClr val="accent2">
                    <a:lumMod val="75000"/>
                  </a:schemeClr>
                </a:solidFill>
              </a:rPr>
              <a:t>за що хвалять </a:t>
            </a:r>
            <a:r>
              <a:rPr lang="uk-UA" sz="2400" b="1" dirty="0" smtClean="0">
                <a:solidFill>
                  <a:schemeClr val="accent2">
                    <a:lumMod val="75000"/>
                  </a:schemeClr>
                </a:solidFill>
              </a:rPr>
              <a:t>Павлика </a:t>
            </a:r>
            <a:r>
              <a:rPr lang="uk-UA" sz="2400" b="1" dirty="0">
                <a:solidFill>
                  <a:schemeClr val="accent2">
                    <a:lumMod val="75000"/>
                  </a:schemeClr>
                </a:solidFill>
              </a:rPr>
              <a:t>пасажири кораблика</a:t>
            </a:r>
            <a:r>
              <a:rPr lang="uk-UA" sz="2400" b="1" dirty="0" smtClean="0">
                <a:solidFill>
                  <a:schemeClr val="accent2">
                    <a:lumMod val="75000"/>
                  </a:schemeClr>
                </a:solidFill>
              </a:rPr>
              <a:t>.</a:t>
            </a:r>
            <a:endParaRPr lang="uk-UA" sz="2400" b="1" dirty="0">
              <a:solidFill>
                <a:schemeClr val="accent2">
                  <a:lumMod val="75000"/>
                </a:schemeClr>
              </a:solidFill>
            </a:endParaRPr>
          </a:p>
        </p:txBody>
      </p:sp>
      <p:pic>
        <p:nvPicPr>
          <p:cNvPr id="14" name="Picture 4" descr="Похожее изображение"/>
          <p:cNvPicPr>
            <a:picLocks noChangeAspect="1" noChangeArrowheads="1"/>
          </p:cNvPicPr>
          <p:nvPr/>
        </p:nvPicPr>
        <p:blipFill rotWithShape="1">
          <a:blip r:embed="rId2">
            <a:extLst>
              <a:ext uri="{28A0092B-C50C-407E-A947-70E740481C1C}">
                <a14:useLocalDpi xmlns:a14="http://schemas.microsoft.com/office/drawing/2010/main" val="0"/>
              </a:ext>
            </a:extLst>
          </a:blip>
          <a:srcRect b="13952"/>
          <a:stretch/>
        </p:blipFill>
        <p:spPr bwMode="auto">
          <a:xfrm>
            <a:off x="6680471" y="1313964"/>
            <a:ext cx="4604657" cy="309053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6" name="Прямоугольник 4">
            <a:extLst>
              <a:ext uri="{FF2B5EF4-FFF2-40B4-BE49-F238E27FC236}">
                <a16:creationId xmlns="" xmlns:a16="http://schemas.microsoft.com/office/drawing/2014/main"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71</a:t>
            </a:r>
            <a:endParaRPr lang="ru-RU" sz="2800" b="1" dirty="0">
              <a:solidFill>
                <a:schemeClr val="bg1"/>
              </a:solidFill>
            </a:endParaRPr>
          </a:p>
        </p:txBody>
      </p:sp>
      <p:sp>
        <p:nvSpPr>
          <p:cNvPr id="16" name="TextBox 15"/>
          <p:cNvSpPr txBox="1"/>
          <p:nvPr/>
        </p:nvSpPr>
        <p:spPr>
          <a:xfrm>
            <a:off x="968833" y="3670263"/>
            <a:ext cx="5606138" cy="83099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400" b="1" dirty="0" smtClean="0">
                <a:solidFill>
                  <a:schemeClr val="accent2">
                    <a:lumMod val="75000"/>
                  </a:schemeClr>
                </a:solidFill>
              </a:rPr>
              <a:t>Продовж </a:t>
            </a:r>
            <a:r>
              <a:rPr lang="uk-UA" sz="2400" b="1" dirty="0">
                <a:solidFill>
                  <a:schemeClr val="accent2">
                    <a:lumMod val="75000"/>
                  </a:schemeClr>
                </a:solidFill>
              </a:rPr>
              <a:t>речення: </a:t>
            </a:r>
            <a:endParaRPr lang="uk-UA" sz="2400" b="1" dirty="0" smtClean="0">
              <a:solidFill>
                <a:schemeClr val="accent2">
                  <a:lumMod val="75000"/>
                </a:schemeClr>
              </a:solidFill>
            </a:endParaRPr>
          </a:p>
          <a:p>
            <a:r>
              <a:rPr lang="uk-UA" sz="2400" b="1" dirty="0">
                <a:solidFill>
                  <a:schemeClr val="accent2">
                    <a:lumMod val="75000"/>
                  </a:schemeClr>
                </a:solidFill>
              </a:rPr>
              <a:t> </a:t>
            </a:r>
            <a:r>
              <a:rPr lang="uk-UA" sz="2400" b="1" dirty="0" smtClean="0">
                <a:solidFill>
                  <a:schemeClr val="accent2">
                    <a:lumMod val="75000"/>
                  </a:schemeClr>
                </a:solidFill>
              </a:rPr>
              <a:t>      </a:t>
            </a:r>
            <a:r>
              <a:rPr lang="uk-UA" sz="2400" b="1" dirty="0" smtClean="0">
                <a:solidFill>
                  <a:schemeClr val="accent2">
                    <a:lumMod val="75000"/>
                  </a:schemeClr>
                </a:solidFill>
              </a:rPr>
              <a:t>«</a:t>
            </a:r>
            <a:r>
              <a:rPr lang="uk-UA" sz="2400" b="1" dirty="0">
                <a:solidFill>
                  <a:schemeClr val="accent2">
                    <a:lumMod val="75000"/>
                  </a:schemeClr>
                </a:solidFill>
              </a:rPr>
              <a:t>Золоті руки у того, хто </a:t>
            </a:r>
            <a:r>
              <a:rPr lang="uk-UA" sz="2400" b="1" dirty="0" smtClean="0">
                <a:solidFill>
                  <a:schemeClr val="accent2">
                    <a:lumMod val="75000"/>
                  </a:schemeClr>
                </a:solidFill>
              </a:rPr>
              <a:t>…»</a:t>
            </a:r>
            <a:endParaRPr lang="uk-UA" sz="2400" b="1" dirty="0">
              <a:solidFill>
                <a:schemeClr val="accent2">
                  <a:lumMod val="75000"/>
                </a:schemeClr>
              </a:solidFill>
            </a:endParaRPr>
          </a:p>
        </p:txBody>
      </p:sp>
      <p:pic>
        <p:nvPicPr>
          <p:cNvPr id="7" name="Picture 6" descr="Похожее изображение"/>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79590" y="2401994"/>
            <a:ext cx="907579" cy="91447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339058" y="4501260"/>
            <a:ext cx="3792257" cy="46166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uk-UA" sz="2400" b="1" dirty="0">
                <a:solidFill>
                  <a:schemeClr val="bg1"/>
                </a:solidFill>
              </a:rPr>
              <a:t>Всеумійко майстер Павлик</a:t>
            </a:r>
            <a:endParaRPr lang="uk-UA" sz="2400" b="1" dirty="0">
              <a:solidFill>
                <a:schemeClr val="bg1"/>
              </a:solidFill>
            </a:endParaRPr>
          </a:p>
        </p:txBody>
      </p:sp>
      <p:sp>
        <p:nvSpPr>
          <p:cNvPr id="3" name="Прямоугольник 2"/>
          <p:cNvSpPr/>
          <p:nvPr/>
        </p:nvSpPr>
        <p:spPr>
          <a:xfrm>
            <a:off x="7328172" y="5019090"/>
            <a:ext cx="3309257"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uk-UA" sz="2400" b="1" dirty="0">
                <a:solidFill>
                  <a:schemeClr val="bg1"/>
                </a:solidFill>
              </a:rPr>
              <a:t>і за руки золоті</a:t>
            </a:r>
          </a:p>
          <a:p>
            <a:r>
              <a:rPr lang="uk-UA" sz="2400" b="1" dirty="0">
                <a:solidFill>
                  <a:schemeClr val="bg1"/>
                </a:solidFill>
              </a:rPr>
              <a:t>хвалять Павлика в путі</a:t>
            </a:r>
            <a:endParaRPr lang="ru-RU" sz="2400" dirty="0">
              <a:solidFill>
                <a:schemeClr val="bg1"/>
              </a:solidFill>
            </a:endParaRPr>
          </a:p>
        </p:txBody>
      </p:sp>
    </p:spTree>
    <p:extLst>
      <p:ext uri="{BB962C8B-B14F-4D97-AF65-F5344CB8AC3E}">
        <p14:creationId xmlns:p14="http://schemas.microsoft.com/office/powerpoint/2010/main" val="121345583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anim calcmode="lin" valueType="num">
                                      <p:cBhvr>
                                        <p:cTn id="37" dur="500" fill="hold"/>
                                        <p:tgtEl>
                                          <p:spTgt spid="16"/>
                                        </p:tgtEl>
                                        <p:attrNameLst>
                                          <p:attrName>ppt_x</p:attrName>
                                        </p:attrNameLst>
                                      </p:cBhvr>
                                      <p:tavLst>
                                        <p:tav tm="0">
                                          <p:val>
                                            <p:strVal val="#ppt_x"/>
                                          </p:val>
                                        </p:tav>
                                        <p:tav tm="100000">
                                          <p:val>
                                            <p:strVal val="#ppt_x"/>
                                          </p:val>
                                        </p:tav>
                                      </p:tavLst>
                                    </p:anim>
                                    <p:anim calcmode="lin" valueType="num">
                                      <p:cBhvr>
                                        <p:cTn id="3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2 клас\2 Читання\1 Савченко\06 Світ дитинства\№057 - Вступ П.Воронько. На кораблику\2025-01-01_202451.jpg"/>
          <p:cNvPicPr>
            <a:picLocks noChangeAspect="1" noChangeArrowheads="1"/>
          </p:cNvPicPr>
          <p:nvPr/>
        </p:nvPicPr>
        <p:blipFill rotWithShape="1">
          <a:blip r:embed="rId2">
            <a:extLst>
              <a:ext uri="{28A0092B-C50C-407E-A947-70E740481C1C}">
                <a14:useLocalDpi xmlns:a14="http://schemas.microsoft.com/office/drawing/2010/main" val="0"/>
              </a:ext>
            </a:extLst>
          </a:blip>
          <a:srcRect l="9367" t="30630" r="18479" b="812"/>
          <a:stretch/>
        </p:blipFill>
        <p:spPr bwMode="auto">
          <a:xfrm>
            <a:off x="1001482" y="2601953"/>
            <a:ext cx="5257460" cy="1864735"/>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1482" y="1278497"/>
            <a:ext cx="5257460" cy="1200329"/>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Прочитай стовпчик слів ліворуч, а потім – праворуч. З’єднай стрілочками пари слів, що римуються</a:t>
            </a:r>
            <a:endParaRPr lang="uk-UA" sz="2400" b="1" dirty="0">
              <a:solidFill>
                <a:schemeClr val="accent2">
                  <a:lumMod val="75000"/>
                </a:schemeClr>
              </a:solidFill>
            </a:endParaRPr>
          </a:p>
        </p:txBody>
      </p:sp>
      <p:cxnSp>
        <p:nvCxnSpPr>
          <p:cNvPr id="3" name="Прямая со стрелкой 2"/>
          <p:cNvCxnSpPr/>
          <p:nvPr/>
        </p:nvCxnSpPr>
        <p:spPr>
          <a:xfrm>
            <a:off x="2100599" y="2947459"/>
            <a:ext cx="2852057" cy="1257974"/>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2274772" y="3373265"/>
            <a:ext cx="2677885"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2100600" y="2947459"/>
            <a:ext cx="2852057" cy="851612"/>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274772" y="3799071"/>
            <a:ext cx="2677885" cy="372356"/>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6553200" y="2387888"/>
            <a:ext cx="4549151" cy="267765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uk-UA" sz="2800" b="1" dirty="0">
                <a:solidFill>
                  <a:schemeClr val="bg1"/>
                </a:solidFill>
              </a:rPr>
              <a:t>У кораблику спочатку</a:t>
            </a:r>
          </a:p>
          <a:p>
            <a:r>
              <a:rPr lang="uk-UA" sz="2800" b="1" dirty="0">
                <a:solidFill>
                  <a:schemeClr val="bg1"/>
                </a:solidFill>
              </a:rPr>
              <a:t>любо плавало </a:t>
            </a:r>
            <a:r>
              <a:rPr lang="uk-UA" sz="2800" b="1" dirty="0" smtClean="0">
                <a:solidFill>
                  <a:schemeClr val="bg1"/>
                </a:solidFill>
              </a:rPr>
              <a:t>_______,</a:t>
            </a:r>
            <a:endParaRPr lang="uk-UA" sz="2800" b="1" dirty="0">
              <a:solidFill>
                <a:schemeClr val="bg1"/>
              </a:solidFill>
            </a:endParaRPr>
          </a:p>
          <a:p>
            <a:r>
              <a:rPr lang="uk-UA" sz="2800" b="1" dirty="0">
                <a:solidFill>
                  <a:schemeClr val="bg1"/>
                </a:solidFill>
              </a:rPr>
              <a:t>потім </a:t>
            </a:r>
            <a:r>
              <a:rPr lang="uk-UA" sz="2800" b="1" dirty="0" smtClean="0">
                <a:solidFill>
                  <a:schemeClr val="bg1"/>
                </a:solidFill>
              </a:rPr>
              <a:t>______ </a:t>
            </a:r>
            <a:r>
              <a:rPr lang="uk-UA" sz="2800" b="1" dirty="0">
                <a:solidFill>
                  <a:schemeClr val="bg1"/>
                </a:solidFill>
              </a:rPr>
              <a:t>в нього сіла,</a:t>
            </a:r>
            <a:br>
              <a:rPr lang="uk-UA" sz="2800" b="1" dirty="0">
                <a:solidFill>
                  <a:schemeClr val="bg1"/>
                </a:solidFill>
              </a:rPr>
            </a:br>
            <a:r>
              <a:rPr lang="uk-UA" sz="2800" b="1" dirty="0">
                <a:solidFill>
                  <a:schemeClr val="bg1"/>
                </a:solidFill>
              </a:rPr>
              <a:t>синя </a:t>
            </a:r>
            <a:r>
              <a:rPr lang="uk-UA" sz="2800" b="1" dirty="0" smtClean="0">
                <a:solidFill>
                  <a:schemeClr val="bg1"/>
                </a:solidFill>
              </a:rPr>
              <a:t>______ </a:t>
            </a:r>
            <a:r>
              <a:rPr lang="uk-UA" sz="2800" b="1" dirty="0">
                <a:solidFill>
                  <a:schemeClr val="bg1"/>
                </a:solidFill>
              </a:rPr>
              <a:t>прилетіла,</a:t>
            </a:r>
          </a:p>
          <a:p>
            <a:r>
              <a:rPr lang="uk-UA" sz="2800" b="1" dirty="0">
                <a:solidFill>
                  <a:schemeClr val="bg1"/>
                </a:solidFill>
              </a:rPr>
              <a:t>і </a:t>
            </a:r>
            <a:r>
              <a:rPr lang="uk-UA" sz="2800" b="1" dirty="0" smtClean="0">
                <a:solidFill>
                  <a:schemeClr val="bg1"/>
                </a:solidFill>
              </a:rPr>
              <a:t>________, </a:t>
            </a:r>
            <a:r>
              <a:rPr lang="uk-UA" sz="2800" b="1" dirty="0">
                <a:solidFill>
                  <a:schemeClr val="bg1"/>
                </a:solidFill>
              </a:rPr>
              <a:t>склавши крила, </a:t>
            </a:r>
          </a:p>
          <a:p>
            <a:r>
              <a:rPr lang="uk-UA" sz="2800" b="1" dirty="0">
                <a:solidFill>
                  <a:schemeClr val="bg1"/>
                </a:solidFill>
              </a:rPr>
              <a:t>притулився до вітрила.</a:t>
            </a:r>
          </a:p>
        </p:txBody>
      </p:sp>
      <p:sp>
        <p:nvSpPr>
          <p:cNvPr id="26" name="Прямоугольник 25"/>
          <p:cNvSpPr/>
          <p:nvPr/>
        </p:nvSpPr>
        <p:spPr>
          <a:xfrm>
            <a:off x="6771601" y="1386233"/>
            <a:ext cx="4026637" cy="640912"/>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Назви пасажирів кораблика</a:t>
            </a:r>
            <a:endParaRPr lang="uk-UA" sz="2400" b="1" dirty="0">
              <a:solidFill>
                <a:schemeClr val="accent2">
                  <a:lumMod val="75000"/>
                </a:schemeClr>
              </a:solidFill>
            </a:endParaRPr>
          </a:p>
        </p:txBody>
      </p:sp>
      <p:sp>
        <p:nvSpPr>
          <p:cNvPr id="27" name="Прямоугольник 26"/>
          <p:cNvSpPr/>
          <p:nvPr/>
        </p:nvSpPr>
        <p:spPr>
          <a:xfrm>
            <a:off x="8837932" y="2770605"/>
            <a:ext cx="1399727" cy="49450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800" b="1" dirty="0" smtClean="0">
                <a:solidFill>
                  <a:srgbClr val="FFFF00"/>
                </a:solidFill>
              </a:rPr>
              <a:t>качатко</a:t>
            </a:r>
            <a:endParaRPr lang="uk-UA" sz="2800" b="1" dirty="0">
              <a:solidFill>
                <a:srgbClr val="FFFF00"/>
              </a:solidFill>
            </a:endParaRPr>
          </a:p>
        </p:txBody>
      </p:sp>
      <p:sp>
        <p:nvSpPr>
          <p:cNvPr id="28" name="Прямоугольник 27"/>
          <p:cNvSpPr/>
          <p:nvPr/>
        </p:nvSpPr>
        <p:spPr>
          <a:xfrm>
            <a:off x="7437088" y="3214585"/>
            <a:ext cx="1237561" cy="49450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800" b="1" dirty="0" smtClean="0">
                <a:solidFill>
                  <a:srgbClr val="FFFF00"/>
                </a:solidFill>
              </a:rPr>
              <a:t>жабка</a:t>
            </a:r>
            <a:endParaRPr lang="uk-UA" sz="2800" b="1" dirty="0">
              <a:solidFill>
                <a:srgbClr val="FFFF00"/>
              </a:solidFill>
            </a:endParaRPr>
          </a:p>
        </p:txBody>
      </p:sp>
      <p:sp>
        <p:nvSpPr>
          <p:cNvPr id="29" name="Прямоугольник 28"/>
          <p:cNvSpPr/>
          <p:nvPr/>
        </p:nvSpPr>
        <p:spPr>
          <a:xfrm>
            <a:off x="7437088" y="3665548"/>
            <a:ext cx="1100371" cy="49450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800" b="1" dirty="0" smtClean="0">
                <a:solidFill>
                  <a:srgbClr val="FFFF00"/>
                </a:solidFill>
              </a:rPr>
              <a:t>бабка</a:t>
            </a:r>
            <a:endParaRPr lang="uk-UA" sz="2800" b="1" dirty="0">
              <a:solidFill>
                <a:srgbClr val="FFFF00"/>
              </a:solidFill>
            </a:endParaRPr>
          </a:p>
        </p:txBody>
      </p:sp>
      <p:sp>
        <p:nvSpPr>
          <p:cNvPr id="30" name="Прямоугольник 29"/>
          <p:cNvSpPr/>
          <p:nvPr/>
        </p:nvSpPr>
        <p:spPr>
          <a:xfrm>
            <a:off x="6771602" y="4074108"/>
            <a:ext cx="1492376" cy="494507"/>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800" b="1" dirty="0" smtClean="0">
                <a:solidFill>
                  <a:srgbClr val="FFFF00"/>
                </a:solidFill>
              </a:rPr>
              <a:t>метелик</a:t>
            </a:r>
            <a:endParaRPr lang="uk-UA" sz="2800" b="1" dirty="0">
              <a:solidFill>
                <a:srgbClr val="FFFF00"/>
              </a:solidFill>
            </a:endParaRPr>
          </a:p>
        </p:txBody>
      </p:sp>
      <p:sp>
        <p:nvSpPr>
          <p:cNvPr id="31" name="Прямоугольник 30"/>
          <p:cNvSpPr/>
          <p:nvPr/>
        </p:nvSpPr>
        <p:spPr>
          <a:xfrm>
            <a:off x="925286" y="494529"/>
            <a:ext cx="10352314" cy="7029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Виконай завдання до вірша</a:t>
            </a:r>
            <a:endParaRPr lang="uk-UA" sz="4000" b="1" dirty="0">
              <a:solidFill>
                <a:schemeClr val="bg1"/>
              </a:solidFill>
            </a:endParaRPr>
          </a:p>
        </p:txBody>
      </p:sp>
      <p:pic>
        <p:nvPicPr>
          <p:cNvPr id="15" name="Picture 4" descr="Похожее изображение"/>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952"/>
          <a:stretch/>
        </p:blipFill>
        <p:spPr bwMode="auto">
          <a:xfrm>
            <a:off x="2250041" y="4568615"/>
            <a:ext cx="2778471" cy="186484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6" name="Picture 6" descr="Похожее изображение"/>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25036" y="4742786"/>
            <a:ext cx="640649" cy="64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2576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295400" y="520439"/>
            <a:ext cx="9499577" cy="72053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Підсумок уроку</a:t>
            </a:r>
            <a:endParaRPr lang="uk-UA" sz="4000" b="1" dirty="0">
              <a:solidFill>
                <a:schemeClr val="bg1"/>
              </a:solidFill>
            </a:endParaRPr>
          </a:p>
        </p:txBody>
      </p:sp>
      <p:sp>
        <p:nvSpPr>
          <p:cNvPr id="24" name="TextBox 23"/>
          <p:cNvSpPr txBox="1"/>
          <p:nvPr/>
        </p:nvSpPr>
        <p:spPr>
          <a:xfrm>
            <a:off x="1617281" y="2657781"/>
            <a:ext cx="4427907" cy="3108543"/>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800" b="1" dirty="0" smtClean="0">
                <a:solidFill>
                  <a:schemeClr val="accent2">
                    <a:lumMod val="75000"/>
                  </a:schemeClr>
                </a:solidFill>
              </a:rPr>
              <a:t>Вдома прочитай </a:t>
            </a:r>
            <a:r>
              <a:rPr lang="uk-UA" sz="2800" b="1" dirty="0">
                <a:solidFill>
                  <a:schemeClr val="accent2">
                    <a:lumMod val="75000"/>
                  </a:schemeClr>
                </a:solidFill>
              </a:rPr>
              <a:t>вірш.</a:t>
            </a:r>
          </a:p>
          <a:p>
            <a:pPr algn="ctr"/>
            <a:r>
              <a:rPr lang="uk-UA" sz="2800" b="1" dirty="0">
                <a:solidFill>
                  <a:schemeClr val="accent2">
                    <a:lumMod val="75000"/>
                  </a:schemeClr>
                </a:solidFill>
              </a:rPr>
              <a:t>Придумай казку про чарівний кораблик, дай йому назву. </a:t>
            </a:r>
            <a:endParaRPr lang="uk-UA" sz="2800" b="1" dirty="0" smtClean="0">
              <a:solidFill>
                <a:schemeClr val="accent2">
                  <a:lumMod val="75000"/>
                </a:schemeClr>
              </a:solidFill>
            </a:endParaRPr>
          </a:p>
          <a:p>
            <a:pPr algn="ctr"/>
            <a:r>
              <a:rPr lang="uk-UA" sz="2800" b="1" dirty="0" smtClean="0">
                <a:solidFill>
                  <a:schemeClr val="accent2">
                    <a:lumMod val="75000"/>
                  </a:schemeClr>
                </a:solidFill>
              </a:rPr>
              <a:t>Куди </a:t>
            </a:r>
            <a:r>
              <a:rPr lang="uk-UA" sz="2800" b="1" dirty="0">
                <a:solidFill>
                  <a:schemeClr val="accent2">
                    <a:lumMod val="75000"/>
                  </a:schemeClr>
                </a:solidFill>
              </a:rPr>
              <a:t>він попливе? </a:t>
            </a:r>
            <a:endParaRPr lang="uk-UA" sz="2800" b="1" dirty="0" smtClean="0">
              <a:solidFill>
                <a:schemeClr val="accent2">
                  <a:lumMod val="75000"/>
                </a:schemeClr>
              </a:solidFill>
            </a:endParaRPr>
          </a:p>
          <a:p>
            <a:pPr algn="ctr"/>
            <a:r>
              <a:rPr lang="uk-UA" sz="2800" b="1" dirty="0" smtClean="0">
                <a:solidFill>
                  <a:schemeClr val="accent2">
                    <a:lumMod val="75000"/>
                  </a:schemeClr>
                </a:solidFill>
              </a:rPr>
              <a:t>Які </a:t>
            </a:r>
            <a:r>
              <a:rPr lang="uk-UA" sz="2800" b="1" dirty="0">
                <a:solidFill>
                  <a:schemeClr val="accent2">
                    <a:lumMod val="75000"/>
                  </a:schemeClr>
                </a:solidFill>
              </a:rPr>
              <a:t>пригоди очікують його пасажирів? </a:t>
            </a:r>
          </a:p>
        </p:txBody>
      </p:sp>
      <p:pic>
        <p:nvPicPr>
          <p:cNvPr id="8" name="Picture 6"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1076" b="10756"/>
          <a:stretch/>
        </p:blipFill>
        <p:spPr bwMode="auto">
          <a:xfrm>
            <a:off x="6346371" y="2657781"/>
            <a:ext cx="3969633" cy="3102993"/>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8944" y="1339703"/>
            <a:ext cx="8180619" cy="1200329"/>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400" b="1" dirty="0" smtClean="0">
                <a:solidFill>
                  <a:schemeClr val="accent2">
                    <a:lumMod val="75000"/>
                  </a:schemeClr>
                </a:solidFill>
              </a:rPr>
              <a:t>Чого </a:t>
            </a:r>
            <a:r>
              <a:rPr lang="uk-UA" sz="2400" b="1" dirty="0" err="1" smtClean="0">
                <a:solidFill>
                  <a:schemeClr val="accent2">
                    <a:lumMod val="75000"/>
                  </a:schemeClr>
                </a:solidFill>
              </a:rPr>
              <a:t>дізнав</a:t>
            </a:r>
            <a:r>
              <a:rPr lang="uk-UA" sz="2400" b="1" dirty="0" smtClean="0">
                <a:solidFill>
                  <a:schemeClr val="accent2">
                    <a:lumMod val="75000"/>
                  </a:schemeClr>
                </a:solidFill>
              </a:rPr>
              <a:t>/</a:t>
            </a:r>
            <a:r>
              <a:rPr lang="uk-UA" sz="2400" b="1" dirty="0" err="1" smtClean="0">
                <a:solidFill>
                  <a:schemeClr val="accent2">
                    <a:lumMod val="75000"/>
                  </a:schemeClr>
                </a:solidFill>
              </a:rPr>
              <a:t>лася</a:t>
            </a:r>
            <a:r>
              <a:rPr lang="uk-UA" sz="2400" b="1" dirty="0" smtClean="0">
                <a:solidFill>
                  <a:schemeClr val="accent2">
                    <a:lumMod val="75000"/>
                  </a:schemeClr>
                </a:solidFill>
              </a:rPr>
              <a:t> на </a:t>
            </a:r>
            <a:r>
              <a:rPr lang="uk-UA" sz="2400" b="1" dirty="0" err="1" smtClean="0">
                <a:solidFill>
                  <a:schemeClr val="accent2">
                    <a:lumMod val="75000"/>
                  </a:schemeClr>
                </a:solidFill>
              </a:rPr>
              <a:t>уроці</a:t>
            </a:r>
            <a:r>
              <a:rPr lang="uk-UA" sz="2400" b="1" dirty="0" smtClean="0">
                <a:solidFill>
                  <a:schemeClr val="accent2">
                    <a:lumMod val="75000"/>
                  </a:schemeClr>
                </a:solidFill>
              </a:rPr>
              <a:t>?</a:t>
            </a:r>
          </a:p>
          <a:p>
            <a:pPr marL="457200" indent="-457200">
              <a:buFont typeface="Wingdings" panose="05000000000000000000" pitchFamily="2" charset="2"/>
              <a:buChar char="v"/>
            </a:pPr>
            <a:r>
              <a:rPr lang="uk-UA" sz="2400" b="1" dirty="0" smtClean="0">
                <a:solidFill>
                  <a:schemeClr val="accent2">
                    <a:lumMod val="75000"/>
                  </a:schemeClr>
                </a:solidFill>
              </a:rPr>
              <a:t>Що таке рими?</a:t>
            </a:r>
          </a:p>
          <a:p>
            <a:pPr marL="457200" indent="-457200">
              <a:buFont typeface="Wingdings" panose="05000000000000000000" pitchFamily="2" charset="2"/>
              <a:buChar char="v"/>
            </a:pPr>
            <a:r>
              <a:rPr lang="uk-UA" sz="2400" b="1" dirty="0" smtClean="0">
                <a:solidFill>
                  <a:schemeClr val="accent2">
                    <a:lumMod val="75000"/>
                  </a:schemeClr>
                </a:solidFill>
              </a:rPr>
              <a:t>Розпитай батьків, які вірші вони пам’ятають з дитинства </a:t>
            </a:r>
            <a:endParaRPr lang="uk-UA" sz="2400" b="1" dirty="0">
              <a:solidFill>
                <a:schemeClr val="accent2">
                  <a:lumMod val="75000"/>
                </a:schemeClr>
              </a:solidFill>
            </a:endParaRPr>
          </a:p>
        </p:txBody>
      </p:sp>
    </p:spTree>
    <p:extLst>
      <p:ext uri="{BB962C8B-B14F-4D97-AF65-F5344CB8AC3E}">
        <p14:creationId xmlns:p14="http://schemas.microsoft.com/office/powerpoint/2010/main" val="95682583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5029" y="511630"/>
            <a:ext cx="10123271" cy="80554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sp>
        <p:nvSpPr>
          <p:cNvPr id="16" name="Заголовок 3"/>
          <p:cNvSpPr txBox="1">
            <a:spLocks/>
          </p:cNvSpPr>
          <p:nvPr/>
        </p:nvSpPr>
        <p:spPr>
          <a:xfrm>
            <a:off x="2463398" y="1420310"/>
            <a:ext cx="6902097" cy="811261"/>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uk-UA" sz="2400" b="1" dirty="0" smtClean="0">
                <a:solidFill>
                  <a:schemeClr val="accent2">
                    <a:lumMod val="75000"/>
                  </a:schemeClr>
                </a:solidFill>
              </a:rPr>
              <a:t>Вибери емоційну валізу, з якою закінчуєш урок. </a:t>
            </a:r>
          </a:p>
        </p:txBody>
      </p:sp>
      <p:sp>
        <p:nvSpPr>
          <p:cNvPr id="17" name="Заголовок 3"/>
          <p:cNvSpPr txBox="1">
            <a:spLocks/>
          </p:cNvSpPr>
          <p:nvPr/>
        </p:nvSpPr>
        <p:spPr>
          <a:xfrm>
            <a:off x="1467042" y="2780861"/>
            <a:ext cx="1901144" cy="1017375"/>
          </a:xfrm>
          <a:prstGeom prst="roundRect">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solidFill>
                  <a:schemeClr val="bg1"/>
                </a:solidFill>
              </a:rPr>
              <a:t>Все було легко</a:t>
            </a:r>
            <a:endParaRPr lang="ru-RU" sz="2400" b="1" dirty="0">
              <a:solidFill>
                <a:schemeClr val="bg1"/>
              </a:solidFill>
            </a:endParaRPr>
          </a:p>
        </p:txBody>
      </p:sp>
      <p:sp>
        <p:nvSpPr>
          <p:cNvPr id="18" name="Заголовок 3"/>
          <p:cNvSpPr txBox="1">
            <a:spLocks/>
          </p:cNvSpPr>
          <p:nvPr/>
        </p:nvSpPr>
        <p:spPr>
          <a:xfrm>
            <a:off x="8612271" y="2960914"/>
            <a:ext cx="2072015" cy="812434"/>
          </a:xfrm>
          <a:prstGeom prst="round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t>Було важко </a:t>
            </a:r>
            <a:endParaRPr lang="ru-RU" sz="2400" b="1" dirty="0"/>
          </a:p>
        </p:txBody>
      </p:sp>
      <p:sp>
        <p:nvSpPr>
          <p:cNvPr id="19" name="Заголовок 3"/>
          <p:cNvSpPr txBox="1">
            <a:spLocks/>
          </p:cNvSpPr>
          <p:nvPr/>
        </p:nvSpPr>
        <p:spPr>
          <a:xfrm>
            <a:off x="8510912" y="4402011"/>
            <a:ext cx="2274732" cy="1309787"/>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a:solidFill>
                  <a:schemeClr val="bg1"/>
                </a:solidFill>
              </a:rPr>
              <a:t>Цікаво, про що дізнаюсь далі</a:t>
            </a:r>
            <a:endParaRPr lang="ru-RU" sz="2400" b="1" dirty="0">
              <a:solidFill>
                <a:schemeClr val="bg1"/>
              </a:solidFill>
            </a:endParaRPr>
          </a:p>
        </p:txBody>
      </p:sp>
      <p:sp>
        <p:nvSpPr>
          <p:cNvPr id="20" name="Заголовок 3"/>
          <p:cNvSpPr txBox="1">
            <a:spLocks/>
          </p:cNvSpPr>
          <p:nvPr/>
        </p:nvSpPr>
        <p:spPr>
          <a:xfrm>
            <a:off x="1510368" y="4615542"/>
            <a:ext cx="1814492" cy="1047399"/>
          </a:xfrm>
          <a:prstGeom prst="round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400" b="1" dirty="0" smtClean="0">
                <a:solidFill>
                  <a:schemeClr val="bg1"/>
                </a:solidFill>
              </a:rPr>
              <a:t>Урок мене здивував </a:t>
            </a:r>
            <a:endParaRPr lang="ru-RU" sz="2400" b="1" dirty="0">
              <a:solidFill>
                <a:schemeClr val="bg1"/>
              </a:solidFill>
            </a:endParaRPr>
          </a:p>
        </p:txBody>
      </p:sp>
      <p:pic>
        <p:nvPicPr>
          <p:cNvPr id="2055" name="Picture 7" descr="D:\Картинки до тестів\Емоції валіз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481" y="2450973"/>
            <a:ext cx="4834065" cy="3260825"/>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84212"/>
      </p:ext>
    </p:extLst>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D:\Картинки до тестів\Учні\Дівча з олівцем.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028" y="2331229"/>
            <a:ext cx="3563150" cy="3157807"/>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45029" y="511630"/>
            <a:ext cx="10123271" cy="80554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sp>
        <p:nvSpPr>
          <p:cNvPr id="6" name="Прямокутник: округлені кути 5">
            <a:extLst>
              <a:ext uri="{FF2B5EF4-FFF2-40B4-BE49-F238E27FC236}">
                <a16:creationId xmlns="" xmlns:a16="http://schemas.microsoft.com/office/drawing/2014/main" id="{71891ECB-C37E-4FC8-A2F4-E8DB089E46AF}"/>
              </a:ext>
            </a:extLst>
          </p:cNvPr>
          <p:cNvSpPr/>
          <p:nvPr/>
        </p:nvSpPr>
        <p:spPr>
          <a:xfrm>
            <a:off x="5104024" y="2331229"/>
            <a:ext cx="5700691" cy="2553891"/>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3600" b="1" dirty="0">
                <a:solidFill>
                  <a:schemeClr val="accent2">
                    <a:lumMod val="75000"/>
                  </a:schemeClr>
                </a:solidFill>
              </a:rPr>
              <a:t>От і все</a:t>
            </a:r>
            <a:r>
              <a:rPr lang="uk-UA" sz="3600" b="1" dirty="0" smtClean="0">
                <a:solidFill>
                  <a:schemeClr val="accent2">
                    <a:lumMod val="75000"/>
                  </a:schemeClr>
                </a:solidFill>
              </a:rPr>
              <a:t>, дзвенить </a:t>
            </a:r>
            <a:r>
              <a:rPr lang="uk-UA" sz="3600" b="1" dirty="0">
                <a:solidFill>
                  <a:schemeClr val="accent2">
                    <a:lumMod val="75000"/>
                  </a:schemeClr>
                </a:solidFill>
              </a:rPr>
              <a:t>дзвінок, </a:t>
            </a:r>
            <a:endParaRPr lang="uk-UA" sz="3600" b="1" dirty="0" smtClean="0">
              <a:solidFill>
                <a:schemeClr val="accent2">
                  <a:lumMod val="75000"/>
                </a:schemeClr>
              </a:solidFill>
            </a:endParaRPr>
          </a:p>
          <a:p>
            <a:pPr algn="ctr"/>
            <a:r>
              <a:rPr lang="uk-UA" sz="3600" b="1" dirty="0" smtClean="0">
                <a:solidFill>
                  <a:schemeClr val="accent2">
                    <a:lumMod val="75000"/>
                  </a:schemeClr>
                </a:solidFill>
              </a:rPr>
              <a:t>В </a:t>
            </a:r>
            <a:r>
              <a:rPr lang="uk-UA" sz="3600" b="1" dirty="0">
                <a:solidFill>
                  <a:schemeClr val="accent2">
                    <a:lumMod val="75000"/>
                  </a:schemeClr>
                </a:solidFill>
              </a:rPr>
              <a:t>гості йде до нас урок.</a:t>
            </a:r>
            <a:endParaRPr lang="ru-RU" sz="3600" b="1" dirty="0">
              <a:solidFill>
                <a:schemeClr val="accent2">
                  <a:lumMod val="75000"/>
                </a:schemeClr>
              </a:solidFill>
            </a:endParaRPr>
          </a:p>
          <a:p>
            <a:pPr algn="ctr"/>
            <a:r>
              <a:rPr lang="uk-UA" sz="3600" b="1" dirty="0">
                <a:solidFill>
                  <a:schemeClr val="accent2">
                    <a:lumMod val="75000"/>
                  </a:schemeClr>
                </a:solidFill>
              </a:rPr>
              <a:t>Спішіть-поспішайте, </a:t>
            </a:r>
            <a:endParaRPr lang="uk-UA" sz="3600" b="1" dirty="0" smtClean="0">
              <a:solidFill>
                <a:schemeClr val="accent2">
                  <a:lumMod val="75000"/>
                </a:schemeClr>
              </a:solidFill>
            </a:endParaRPr>
          </a:p>
          <a:p>
            <a:pPr algn="ctr"/>
            <a:r>
              <a:rPr lang="uk-UA" sz="3600" b="1" dirty="0" smtClean="0">
                <a:solidFill>
                  <a:schemeClr val="accent2">
                    <a:lumMod val="75000"/>
                  </a:schemeClr>
                </a:solidFill>
              </a:rPr>
              <a:t>На </a:t>
            </a:r>
            <a:r>
              <a:rPr lang="uk-UA" sz="3600" b="1" dirty="0">
                <a:solidFill>
                  <a:schemeClr val="accent2">
                    <a:lumMod val="75000"/>
                  </a:schemeClr>
                </a:solidFill>
              </a:rPr>
              <a:t>місця сідайте.</a:t>
            </a:r>
            <a:endParaRPr lang="ru-RU" sz="3600" b="1" dirty="0">
              <a:solidFill>
                <a:schemeClr val="accent2">
                  <a:lumMod val="75000"/>
                </a:schemeClr>
              </a:solidFill>
            </a:endParaRPr>
          </a:p>
        </p:txBody>
      </p:sp>
      <p:sp>
        <p:nvSpPr>
          <p:cNvPr id="16" name="Заголовок 3"/>
          <p:cNvSpPr txBox="1">
            <a:spLocks/>
          </p:cNvSpPr>
          <p:nvPr/>
        </p:nvSpPr>
        <p:spPr>
          <a:xfrm>
            <a:off x="2463398" y="1420310"/>
            <a:ext cx="6902097" cy="691519"/>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uk-UA" sz="2400" b="1" dirty="0" smtClean="0">
                <a:solidFill>
                  <a:schemeClr val="accent2">
                    <a:lumMod val="75000"/>
                  </a:schemeClr>
                </a:solidFill>
              </a:rPr>
              <a:t>Вибери емоційну валізу, з якою починаєш урок. </a:t>
            </a:r>
          </a:p>
        </p:txBody>
      </p:sp>
      <p:pic>
        <p:nvPicPr>
          <p:cNvPr id="2055" name="Picture 7" descr="D:\Картинки до тестів\Емоції валіз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051" y="2331229"/>
            <a:ext cx="5160636" cy="3481114"/>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883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p:cTn id="17" dur="500" fill="hold"/>
                                        <p:tgtEl>
                                          <p:spTgt spid="2055"/>
                                        </p:tgtEl>
                                        <p:attrNameLst>
                                          <p:attrName>ppt_w</p:attrName>
                                        </p:attrNameLst>
                                      </p:cBhvr>
                                      <p:tavLst>
                                        <p:tav tm="0">
                                          <p:val>
                                            <p:fltVal val="0"/>
                                          </p:val>
                                        </p:tav>
                                        <p:tav tm="100000">
                                          <p:val>
                                            <p:strVal val="#ppt_w"/>
                                          </p:val>
                                        </p:tav>
                                      </p:tavLst>
                                    </p:anim>
                                    <p:anim calcmode="lin" valueType="num">
                                      <p:cBhvr>
                                        <p:cTn id="18" dur="500" fill="hold"/>
                                        <p:tgtEl>
                                          <p:spTgt spid="2055"/>
                                        </p:tgtEl>
                                        <p:attrNameLst>
                                          <p:attrName>ppt_h</p:attrName>
                                        </p:attrNameLst>
                                      </p:cBhvr>
                                      <p:tavLst>
                                        <p:tav tm="0">
                                          <p:val>
                                            <p:fltVal val="0"/>
                                          </p:val>
                                        </p:tav>
                                        <p:tav tm="100000">
                                          <p:val>
                                            <p:strVal val="#ppt_h"/>
                                          </p:val>
                                        </p:tav>
                                      </p:tavLst>
                                    </p:anim>
                                    <p:animEffect transition="in" filter="fade">
                                      <p:cBhvr>
                                        <p:cTn id="19"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892629" y="462462"/>
            <a:ext cx="10287000" cy="77851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a:solidFill>
                  <a:schemeClr val="bg1"/>
                </a:solidFill>
              </a:rPr>
              <a:t>Вправи на постановку </a:t>
            </a:r>
            <a:r>
              <a:rPr lang="uk-UA" sz="3600" b="1" dirty="0" smtClean="0">
                <a:solidFill>
                  <a:schemeClr val="bg1"/>
                </a:solidFill>
              </a:rPr>
              <a:t>дихання</a:t>
            </a:r>
            <a:endParaRPr lang="uk-UA" sz="3600" b="1" dirty="0">
              <a:solidFill>
                <a:schemeClr val="bg1"/>
              </a:solidFill>
            </a:endParaRPr>
          </a:p>
        </p:txBody>
      </p:sp>
      <p:sp>
        <p:nvSpPr>
          <p:cNvPr id="6" name="Скругленный прямоугольник 5"/>
          <p:cNvSpPr/>
          <p:nvPr/>
        </p:nvSpPr>
        <p:spPr>
          <a:xfrm>
            <a:off x="815855" y="1382484"/>
            <a:ext cx="5220274" cy="2326577"/>
          </a:xfrm>
          <a:prstGeom prst="round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a:solidFill>
                  <a:srgbClr val="FFFF00"/>
                </a:solidFill>
              </a:rPr>
              <a:t>«</a:t>
            </a:r>
            <a:r>
              <a:rPr lang="uk-UA" sz="2800" b="1" dirty="0" err="1">
                <a:solidFill>
                  <a:srgbClr val="FFFF00"/>
                </a:solidFill>
              </a:rPr>
              <a:t>Задми</a:t>
            </a:r>
            <a:r>
              <a:rPr lang="uk-UA" sz="2800" b="1" dirty="0">
                <a:solidFill>
                  <a:srgbClr val="FFFF00"/>
                </a:solidFill>
              </a:rPr>
              <a:t> свічки»</a:t>
            </a:r>
          </a:p>
          <a:p>
            <a:pPr algn="ctr"/>
            <a:r>
              <a:rPr lang="uk-UA" sz="2400" b="1" dirty="0" smtClean="0">
                <a:solidFill>
                  <a:schemeClr val="bg1"/>
                </a:solidFill>
              </a:rPr>
              <a:t> Уяви, </a:t>
            </a:r>
            <a:r>
              <a:rPr lang="uk-UA" sz="2400" b="1" dirty="0">
                <a:solidFill>
                  <a:schemeClr val="bg1"/>
                </a:solidFill>
              </a:rPr>
              <a:t>що перед </a:t>
            </a:r>
            <a:r>
              <a:rPr lang="uk-UA" sz="2400" b="1" dirty="0" smtClean="0">
                <a:solidFill>
                  <a:schemeClr val="bg1"/>
                </a:solidFill>
              </a:rPr>
              <a:t>тобою </a:t>
            </a:r>
            <a:r>
              <a:rPr lang="uk-UA" sz="2400" b="1" dirty="0">
                <a:solidFill>
                  <a:schemeClr val="bg1"/>
                </a:solidFill>
              </a:rPr>
              <a:t>– іменинний торт. На ньому багато маленьких свічок. </a:t>
            </a:r>
            <a:r>
              <a:rPr lang="uk-UA" sz="2400" b="1" dirty="0" smtClean="0">
                <a:solidFill>
                  <a:schemeClr val="bg1"/>
                </a:solidFill>
              </a:rPr>
              <a:t>Зроби </a:t>
            </a:r>
            <a:r>
              <a:rPr lang="uk-UA" sz="2400" b="1" dirty="0">
                <a:solidFill>
                  <a:schemeClr val="bg1"/>
                </a:solidFill>
              </a:rPr>
              <a:t>глибокий вдих і </a:t>
            </a:r>
            <a:r>
              <a:rPr lang="uk-UA" sz="2400" b="1" dirty="0" smtClean="0">
                <a:solidFill>
                  <a:schemeClr val="bg1"/>
                </a:solidFill>
              </a:rPr>
              <a:t>намагайся </a:t>
            </a:r>
            <a:r>
              <a:rPr lang="uk-UA" sz="2400" b="1" dirty="0">
                <a:solidFill>
                  <a:schemeClr val="bg1"/>
                </a:solidFill>
              </a:rPr>
              <a:t>задути якомога більше свічок. </a:t>
            </a:r>
            <a:endParaRPr lang="ru-RU" sz="2400" b="1" dirty="0">
              <a:solidFill>
                <a:schemeClr val="bg1"/>
              </a:solidFill>
            </a:endParaRPr>
          </a:p>
        </p:txBody>
      </p:sp>
      <p:pic>
        <p:nvPicPr>
          <p:cNvPr id="9220" name="Picture 4" descr="Похожее изображение"/>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9024" y="3954233"/>
            <a:ext cx="2266967" cy="1995534"/>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8453332" y="1413657"/>
            <a:ext cx="2841172" cy="20356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uk-UA" sz="2800" b="1" dirty="0">
                <a:solidFill>
                  <a:srgbClr val="FFFF00"/>
                </a:solidFill>
              </a:rPr>
              <a:t>«Сніговик»</a:t>
            </a:r>
          </a:p>
          <a:p>
            <a:pPr algn="ctr"/>
            <a:r>
              <a:rPr lang="uk-UA" sz="2400" b="1" dirty="0" smtClean="0"/>
              <a:t>Ліпимо </a:t>
            </a:r>
            <a:r>
              <a:rPr lang="uk-UA" sz="2400" b="1" dirty="0"/>
              <a:t>сніговика, а потім гріємо руки, дихаючи на них.</a:t>
            </a:r>
            <a:endParaRPr lang="ru-RU" sz="2400" b="1" dirty="0"/>
          </a:p>
        </p:txBody>
      </p:sp>
      <p:pic>
        <p:nvPicPr>
          <p:cNvPr id="1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903" y="1446315"/>
            <a:ext cx="2300337" cy="2300338"/>
          </a:xfrm>
          <a:prstGeom prst="roundRect">
            <a:avLst/>
          </a:prstGeom>
          <a:solidFill>
            <a:schemeClr val="bg1"/>
          </a:solidFill>
          <a:ln w="38100">
            <a:solidFill>
              <a:schemeClr val="accent2">
                <a:lumMod val="75000"/>
              </a:schemeClr>
            </a:solidFill>
          </a:ln>
        </p:spPr>
      </p:pic>
      <p:sp>
        <p:nvSpPr>
          <p:cNvPr id="11" name="Скругленный прямоугольник 10"/>
          <p:cNvSpPr/>
          <p:nvPr/>
        </p:nvSpPr>
        <p:spPr>
          <a:xfrm>
            <a:off x="3772472" y="3884198"/>
            <a:ext cx="4957869" cy="2135604"/>
          </a:xfrm>
          <a:prstGeom prst="roundRect">
            <a:avLst/>
          </a:prstGeom>
          <a:solidFill>
            <a:schemeClr val="accent2">
              <a:lumMod val="5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uk-UA" sz="2800" b="1" dirty="0">
                <a:solidFill>
                  <a:srgbClr val="FFFF00"/>
                </a:solidFill>
              </a:rPr>
              <a:t>«Вогнище»</a:t>
            </a:r>
          </a:p>
          <a:p>
            <a:pPr algn="ctr"/>
            <a:r>
              <a:rPr lang="uk-UA" sz="2400" b="1" dirty="0" smtClean="0"/>
              <a:t>Уяви, </a:t>
            </a:r>
            <a:r>
              <a:rPr lang="uk-UA" sz="2400" b="1" dirty="0"/>
              <a:t>що потрібно роздути вогнище, що згасає. </a:t>
            </a:r>
            <a:r>
              <a:rPr lang="uk-UA" sz="2400" b="1" dirty="0" smtClean="0"/>
              <a:t>Набери </a:t>
            </a:r>
            <a:r>
              <a:rPr lang="uk-UA" sz="2400" b="1" dirty="0"/>
              <a:t>повітря носом, повільно </a:t>
            </a:r>
            <a:r>
              <a:rPr lang="uk-UA" sz="2400" b="1" dirty="0" smtClean="0"/>
              <a:t>видихай </a:t>
            </a:r>
            <a:r>
              <a:rPr lang="uk-UA" sz="2400" b="1" dirty="0"/>
              <a:t>ротом, надуваючи щоки.</a:t>
            </a:r>
            <a:endParaRPr lang="ru-RU" sz="2400" b="1" dirty="0"/>
          </a:p>
        </p:txBody>
      </p:sp>
      <p:pic>
        <p:nvPicPr>
          <p:cNvPr id="12" name="Picture 4" descr="Похожее изображение"/>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74629" y="3711570"/>
            <a:ext cx="1594720" cy="215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012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153885" y="516890"/>
            <a:ext cx="9775371" cy="745853"/>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Читацька </a:t>
            </a:r>
            <a:r>
              <a:rPr lang="uk-UA" sz="4000" b="1" dirty="0" smtClean="0">
                <a:solidFill>
                  <a:schemeClr val="bg1"/>
                </a:solidFill>
              </a:rPr>
              <a:t>розминка</a:t>
            </a:r>
            <a:endParaRPr lang="uk-UA" sz="4000" b="1" dirty="0">
              <a:solidFill>
                <a:schemeClr val="bg1"/>
              </a:solidFill>
            </a:endParaRPr>
          </a:p>
        </p:txBody>
      </p:sp>
      <p:sp>
        <p:nvSpPr>
          <p:cNvPr id="10" name="TextBox 9"/>
          <p:cNvSpPr txBox="1"/>
          <p:nvPr/>
        </p:nvSpPr>
        <p:spPr>
          <a:xfrm>
            <a:off x="5378061" y="2111828"/>
            <a:ext cx="4734766" cy="304698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3200" b="1" dirty="0" err="1">
                <a:solidFill>
                  <a:schemeClr val="bg1"/>
                </a:solidFill>
              </a:rPr>
              <a:t>Ок-ок-ок</a:t>
            </a:r>
            <a:r>
              <a:rPr lang="uk-UA" sz="3200" b="1" dirty="0">
                <a:solidFill>
                  <a:schemeClr val="bg1"/>
                </a:solidFill>
              </a:rPr>
              <a:t>, </a:t>
            </a:r>
            <a:r>
              <a:rPr lang="uk-UA" sz="3200" b="1" dirty="0" err="1">
                <a:solidFill>
                  <a:schemeClr val="bg1"/>
                </a:solidFill>
              </a:rPr>
              <a:t>ок-ок-ок</a:t>
            </a:r>
            <a:r>
              <a:rPr lang="uk-UA" sz="3200" b="1" dirty="0">
                <a:solidFill>
                  <a:schemeClr val="bg1"/>
                </a:solidFill>
              </a:rPr>
              <a:t> –</a:t>
            </a:r>
          </a:p>
          <a:p>
            <a:r>
              <a:rPr lang="uk-UA" sz="3200" b="1" dirty="0">
                <a:solidFill>
                  <a:schemeClr val="bg1"/>
                </a:solidFill>
              </a:rPr>
              <a:t>Білий падає сніжок.</a:t>
            </a:r>
          </a:p>
          <a:p>
            <a:r>
              <a:rPr lang="uk-UA" sz="3200" b="1" dirty="0" err="1">
                <a:solidFill>
                  <a:schemeClr val="bg1"/>
                </a:solidFill>
              </a:rPr>
              <a:t>Ки-ки-ки</a:t>
            </a:r>
            <a:r>
              <a:rPr lang="uk-UA" sz="3200" b="1" dirty="0">
                <a:solidFill>
                  <a:schemeClr val="bg1"/>
                </a:solidFill>
              </a:rPr>
              <a:t>, </a:t>
            </a:r>
            <a:r>
              <a:rPr lang="uk-UA" sz="3200" b="1" dirty="0" err="1">
                <a:solidFill>
                  <a:schemeClr val="bg1"/>
                </a:solidFill>
              </a:rPr>
              <a:t>ки-ки-ки</a:t>
            </a:r>
            <a:r>
              <a:rPr lang="uk-UA" sz="3200" b="1" dirty="0">
                <a:solidFill>
                  <a:schemeClr val="bg1"/>
                </a:solidFill>
              </a:rPr>
              <a:t> –</a:t>
            </a:r>
          </a:p>
          <a:p>
            <a:r>
              <a:rPr lang="uk-UA" sz="3200" b="1" dirty="0">
                <a:solidFill>
                  <a:schemeClr val="bg1"/>
                </a:solidFill>
              </a:rPr>
              <a:t>Замітає всі стежки.</a:t>
            </a:r>
          </a:p>
          <a:p>
            <a:r>
              <a:rPr lang="uk-UA" sz="3200" b="1" dirty="0" err="1">
                <a:solidFill>
                  <a:schemeClr val="bg1"/>
                </a:solidFill>
              </a:rPr>
              <a:t>Ать-ать-ать</a:t>
            </a:r>
            <a:r>
              <a:rPr lang="uk-UA" sz="3200" b="1" dirty="0">
                <a:solidFill>
                  <a:schemeClr val="bg1"/>
                </a:solidFill>
              </a:rPr>
              <a:t>, </a:t>
            </a:r>
            <a:r>
              <a:rPr lang="uk-UA" sz="3200" b="1" dirty="0" err="1">
                <a:solidFill>
                  <a:schemeClr val="bg1"/>
                </a:solidFill>
              </a:rPr>
              <a:t>ать-ать-ать</a:t>
            </a:r>
            <a:r>
              <a:rPr lang="uk-UA" sz="3200" b="1" dirty="0">
                <a:solidFill>
                  <a:schemeClr val="bg1"/>
                </a:solidFill>
              </a:rPr>
              <a:t> –</a:t>
            </a:r>
          </a:p>
          <a:p>
            <a:r>
              <a:rPr lang="uk-UA" sz="3200" b="1" dirty="0">
                <a:solidFill>
                  <a:schemeClr val="bg1"/>
                </a:solidFill>
              </a:rPr>
              <a:t>Вибіг зайчик </a:t>
            </a:r>
            <a:r>
              <a:rPr lang="uk-UA" sz="3200" b="1" dirty="0" err="1">
                <a:solidFill>
                  <a:schemeClr val="bg1"/>
                </a:solidFill>
              </a:rPr>
              <a:t>погулять</a:t>
            </a:r>
            <a:r>
              <a:rPr lang="uk-UA" sz="3200" b="1" dirty="0">
                <a:solidFill>
                  <a:schemeClr val="bg1"/>
                </a:solidFill>
              </a:rPr>
              <a:t>. </a:t>
            </a:r>
            <a:endParaRPr lang="uk-UA" sz="3200" dirty="0">
              <a:solidFill>
                <a:schemeClr val="bg1"/>
              </a:solidFill>
            </a:endParaRPr>
          </a:p>
        </p:txBody>
      </p:sp>
      <p:sp>
        <p:nvSpPr>
          <p:cNvPr id="8" name="Прямоугольник 7"/>
          <p:cNvSpPr/>
          <p:nvPr/>
        </p:nvSpPr>
        <p:spPr>
          <a:xfrm>
            <a:off x="5378061" y="1488169"/>
            <a:ext cx="3461658" cy="48577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solidFill>
                  <a:schemeClr val="accent2">
                    <a:lumMod val="75000"/>
                  </a:schemeClr>
                </a:solidFill>
              </a:rPr>
              <a:t>Прочитай </a:t>
            </a:r>
            <a:r>
              <a:rPr lang="uk-UA" sz="2400" b="1" dirty="0" err="1" smtClean="0">
                <a:solidFill>
                  <a:schemeClr val="accent2">
                    <a:lumMod val="75000"/>
                  </a:schemeClr>
                </a:solidFill>
              </a:rPr>
              <a:t>чистомовку</a:t>
            </a:r>
            <a:endParaRPr lang="uk-UA" sz="2400" b="1" dirty="0">
              <a:solidFill>
                <a:schemeClr val="accent2">
                  <a:lumMod val="75000"/>
                </a:schemeClr>
              </a:solidFill>
            </a:endParaRPr>
          </a:p>
        </p:txBody>
      </p:sp>
      <p:pic>
        <p:nvPicPr>
          <p:cNvPr id="1026" name="Picture 2" descr="Заєць і зима - Тетяна Винник - AudioMama"/>
          <p:cNvPicPr>
            <a:picLocks noChangeAspect="1" noChangeArrowheads="1"/>
          </p:cNvPicPr>
          <p:nvPr/>
        </p:nvPicPr>
        <p:blipFill rotWithShape="1">
          <a:blip r:embed="rId2">
            <a:extLst>
              <a:ext uri="{28A0092B-C50C-407E-A947-70E740481C1C}">
                <a14:useLocalDpi xmlns:a14="http://schemas.microsoft.com/office/drawing/2010/main" val="0"/>
              </a:ext>
            </a:extLst>
          </a:blip>
          <a:srcRect l="14517" r="15087"/>
          <a:stretch/>
        </p:blipFill>
        <p:spPr bwMode="auto">
          <a:xfrm>
            <a:off x="1284514" y="1489213"/>
            <a:ext cx="3461658" cy="366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70966"/>
      </p:ext>
    </p:extLst>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849085" y="582906"/>
            <a:ext cx="10319657"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5" y="1491743"/>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11485" y="1491743"/>
            <a:ext cx="6357257" cy="391596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a:solidFill>
                  <a:schemeClr val="bg1"/>
                </a:solidFill>
              </a:rPr>
              <a:t>Сьогодні на уроці читання </a:t>
            </a:r>
            <a:r>
              <a:rPr lang="uk-UA" sz="2800" b="1" dirty="0" smtClean="0">
                <a:solidFill>
                  <a:schemeClr val="bg1"/>
                </a:solidFill>
              </a:rPr>
              <a:t>ми ознайомимося з </a:t>
            </a:r>
            <a:r>
              <a:rPr lang="uk-UA" sz="2800" b="1" dirty="0" smtClean="0"/>
              <a:t>новим розділом підручника «</a:t>
            </a:r>
            <a:r>
              <a:rPr lang="uk-UA" sz="2800" b="1" dirty="0">
                <a:solidFill>
                  <a:schemeClr val="bg1"/>
                </a:solidFill>
              </a:rPr>
              <a:t>Світ дитинства у творах українських </a:t>
            </a:r>
            <a:r>
              <a:rPr lang="uk-UA" sz="2800" b="1" dirty="0" smtClean="0">
                <a:solidFill>
                  <a:schemeClr val="bg1"/>
                </a:solidFill>
              </a:rPr>
              <a:t>письменників</a:t>
            </a:r>
            <a:r>
              <a:rPr lang="uk-UA" sz="2800" b="1" dirty="0" smtClean="0"/>
              <a:t>»</a:t>
            </a:r>
            <a:r>
              <a:rPr lang="uk-UA" sz="2800" b="1" i="1" dirty="0" smtClean="0"/>
              <a:t>. </a:t>
            </a:r>
          </a:p>
          <a:p>
            <a:pPr algn="ctr"/>
            <a:r>
              <a:rPr lang="uk-UA" sz="2800" b="1" dirty="0" smtClean="0"/>
              <a:t>Вчитимемось працювати з книжкою. </a:t>
            </a:r>
          </a:p>
          <a:p>
            <a:pPr algn="ctr"/>
            <a:r>
              <a:rPr lang="uk-UA" sz="2800" b="1" dirty="0" smtClean="0"/>
              <a:t>Читатимемо вірш Платона Воронька</a:t>
            </a:r>
            <a:r>
              <a:rPr lang="uk-UA" sz="2800" b="1" dirty="0"/>
              <a:t> </a:t>
            </a:r>
            <a:r>
              <a:rPr lang="uk-UA" sz="2800" b="1" dirty="0" smtClean="0"/>
              <a:t>«На к</a:t>
            </a:r>
            <a:r>
              <a:rPr lang="uk-UA" sz="2800" b="1" dirty="0" smtClean="0">
                <a:solidFill>
                  <a:schemeClr val="bg1"/>
                </a:solidFill>
              </a:rPr>
              <a:t>ораблику</a:t>
            </a:r>
            <a:r>
              <a:rPr lang="uk-UA" sz="2800" b="1" dirty="0" smtClean="0"/>
              <a:t>». </a:t>
            </a:r>
          </a:p>
          <a:p>
            <a:pPr algn="ctr"/>
            <a:r>
              <a:rPr lang="uk-UA" sz="2800" b="1" dirty="0" smtClean="0"/>
              <a:t>Дізнаємось, що таке рима.</a:t>
            </a:r>
          </a:p>
        </p:txBody>
      </p:sp>
    </p:spTree>
    <p:extLst>
      <p:ext uri="{BB962C8B-B14F-4D97-AF65-F5344CB8AC3E}">
        <p14:creationId xmlns:p14="http://schemas.microsoft.com/office/powerpoint/2010/main" val="912969997"/>
      </p:ext>
    </p:extLst>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54100" y="478971"/>
            <a:ext cx="9984014" cy="67491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Робота з книжкою</a:t>
            </a:r>
            <a:endParaRPr lang="ru-RU" sz="4000" b="1" dirty="0">
              <a:solidFill>
                <a:schemeClr val="bg1"/>
              </a:solidFill>
            </a:endParaRPr>
          </a:p>
        </p:txBody>
      </p:sp>
      <p:sp>
        <p:nvSpPr>
          <p:cNvPr id="14" name="TextBox 13"/>
          <p:cNvSpPr txBox="1"/>
          <p:nvPr/>
        </p:nvSpPr>
        <p:spPr>
          <a:xfrm>
            <a:off x="1642835" y="1170508"/>
            <a:ext cx="8806543" cy="1569660"/>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a:solidFill>
                  <a:schemeClr val="accent2">
                    <a:lumMod val="75000"/>
                  </a:schemeClr>
                </a:solidFill>
              </a:rPr>
              <a:t>      Знайди у змісті підручника розділ «Світ дитинства у творах українських письменників» (с.141-142). Які теми він охоплює? </a:t>
            </a:r>
            <a:endParaRPr lang="uk-UA" sz="2400" b="1" dirty="0" smtClean="0">
              <a:solidFill>
                <a:schemeClr val="accent2">
                  <a:lumMod val="75000"/>
                </a:schemeClr>
              </a:solidFill>
            </a:endParaRPr>
          </a:p>
          <a:p>
            <a:pPr algn="ctr"/>
            <a:r>
              <a:rPr lang="uk-UA" sz="2400" b="1" dirty="0" smtClean="0">
                <a:solidFill>
                  <a:schemeClr val="accent2">
                    <a:lumMod val="75000"/>
                  </a:schemeClr>
                </a:solidFill>
              </a:rPr>
              <a:t>Кожний </a:t>
            </a:r>
            <a:r>
              <a:rPr lang="uk-UA" sz="2400" b="1" dirty="0">
                <a:solidFill>
                  <a:schemeClr val="accent2">
                    <a:lumMod val="75000"/>
                  </a:schemeClr>
                </a:solidFill>
              </a:rPr>
              <a:t>твір має свого автора. Тому </a:t>
            </a:r>
            <a:r>
              <a:rPr lang="uk-UA" sz="2400" b="1" dirty="0">
                <a:solidFill>
                  <a:srgbClr val="0070C0"/>
                </a:solidFill>
              </a:rPr>
              <a:t>вірші й оповідання</a:t>
            </a:r>
            <a:r>
              <a:rPr lang="uk-UA" sz="2400" b="1" dirty="0">
                <a:solidFill>
                  <a:schemeClr val="accent2">
                    <a:lumMod val="75000"/>
                  </a:schemeClr>
                </a:solidFill>
              </a:rPr>
              <a:t>, які ти прочитаєш, є </a:t>
            </a:r>
            <a:r>
              <a:rPr lang="uk-UA" sz="2400" b="1" dirty="0">
                <a:solidFill>
                  <a:srgbClr val="0070C0"/>
                </a:solidFill>
              </a:rPr>
              <a:t>авторськими</a:t>
            </a:r>
            <a:r>
              <a:rPr lang="uk-UA" sz="2400" b="1" dirty="0">
                <a:solidFill>
                  <a:schemeClr val="accent2">
                    <a:lumMod val="75000"/>
                  </a:schemeClr>
                </a:solidFill>
              </a:rPr>
              <a:t>. Які автори творів тобі вже відомі?</a:t>
            </a:r>
          </a:p>
        </p:txBody>
      </p:sp>
      <p:pic>
        <p:nvPicPr>
          <p:cNvPr id="6" name="Рисунок 5"/>
          <p:cNvPicPr>
            <a:picLocks noChangeAspect="1"/>
          </p:cNvPicPr>
          <p:nvPr/>
        </p:nvPicPr>
        <p:blipFill>
          <a:blip r:embed="rId2"/>
          <a:stretch>
            <a:fillRect/>
          </a:stretch>
        </p:blipFill>
        <p:spPr>
          <a:xfrm>
            <a:off x="483041" y="2833999"/>
            <a:ext cx="5580849" cy="2635077"/>
          </a:xfrm>
          <a:prstGeom prst="rect">
            <a:avLst/>
          </a:prstGeom>
          <a:ln w="38100">
            <a:solidFill>
              <a:schemeClr val="accent2">
                <a:lumMod val="75000"/>
              </a:schemeClr>
            </a:solidFill>
          </a:ln>
        </p:spPr>
      </p:pic>
      <p:pic>
        <p:nvPicPr>
          <p:cNvPr id="7" name="Рисунок 6"/>
          <p:cNvPicPr>
            <a:picLocks noChangeAspect="1"/>
          </p:cNvPicPr>
          <p:nvPr/>
        </p:nvPicPr>
        <p:blipFill>
          <a:blip r:embed="rId3"/>
          <a:stretch>
            <a:fillRect/>
          </a:stretch>
        </p:blipFill>
        <p:spPr>
          <a:xfrm>
            <a:off x="6154967" y="2833999"/>
            <a:ext cx="5487976" cy="2635077"/>
          </a:xfrm>
          <a:prstGeom prst="rect">
            <a:avLst/>
          </a:prstGeom>
          <a:ln w="38100">
            <a:solidFill>
              <a:schemeClr val="accent2">
                <a:lumMod val="75000"/>
              </a:schemeClr>
            </a:solidFill>
          </a:ln>
        </p:spPr>
      </p:pic>
      <p:sp>
        <p:nvSpPr>
          <p:cNvPr id="10" name="Прямоугольник 4">
            <a:extLst>
              <a:ext uri="{FF2B5EF4-FFF2-40B4-BE49-F238E27FC236}">
                <a16:creationId xmlns="" xmlns:a16="http://schemas.microsoft.com/office/drawing/2014/main" id="{41300D0C-EC34-4515-9E3A-6F0DC297E5C1}"/>
              </a:ext>
            </a:extLst>
          </p:cNvPr>
          <p:cNvSpPr/>
          <p:nvPr/>
        </p:nvSpPr>
        <p:spPr>
          <a:xfrm>
            <a:off x="0" y="5850087"/>
            <a:ext cx="12954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70, 141</a:t>
            </a:r>
            <a:endParaRPr lang="ru-RU" sz="2800" b="1" dirty="0">
              <a:solidFill>
                <a:schemeClr val="bg1"/>
              </a:solidFill>
            </a:endParaRPr>
          </a:p>
        </p:txBody>
      </p:sp>
    </p:spTree>
    <p:extLst>
      <p:ext uri="{BB962C8B-B14F-4D97-AF65-F5344CB8AC3E}">
        <p14:creationId xmlns:p14="http://schemas.microsoft.com/office/powerpoint/2010/main" val="495292901"/>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15" y="1370149"/>
            <a:ext cx="3506553" cy="3125651"/>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36171" y="494529"/>
            <a:ext cx="10374085" cy="71081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Будь вдумливим читачем!</a:t>
            </a:r>
          </a:p>
        </p:txBody>
      </p:sp>
      <p:sp>
        <p:nvSpPr>
          <p:cNvPr id="14" name="TextBox 13"/>
          <p:cNvSpPr txBox="1"/>
          <p:nvPr/>
        </p:nvSpPr>
        <p:spPr>
          <a:xfrm>
            <a:off x="4569234" y="1370149"/>
            <a:ext cx="6741023" cy="4401205"/>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800" b="1" dirty="0" smtClean="0">
                <a:solidFill>
                  <a:schemeClr val="accent2">
                    <a:lumMod val="75000"/>
                  </a:schemeClr>
                </a:solidFill>
              </a:rPr>
              <a:t>Визначай</a:t>
            </a:r>
            <a:r>
              <a:rPr lang="uk-UA" sz="2800" b="1" dirty="0">
                <a:solidFill>
                  <a:schemeClr val="accent2">
                    <a:lumMod val="75000"/>
                  </a:schemeClr>
                </a:solidFill>
              </a:rPr>
              <a:t>, про що твір; хто його персонажі.</a:t>
            </a:r>
          </a:p>
          <a:p>
            <a:pPr marL="457200" indent="-457200">
              <a:buFont typeface="Wingdings" panose="05000000000000000000" pitchFamily="2" charset="2"/>
              <a:buChar char="v"/>
            </a:pPr>
            <a:r>
              <a:rPr lang="uk-UA" sz="2800" b="1" dirty="0">
                <a:solidFill>
                  <a:schemeClr val="accent2">
                    <a:lumMod val="75000"/>
                  </a:schemeClr>
                </a:solidFill>
              </a:rPr>
              <a:t>Вчись виразно читати.</a:t>
            </a:r>
          </a:p>
          <a:p>
            <a:pPr marL="457200" indent="-457200">
              <a:buFont typeface="Wingdings" panose="05000000000000000000" pitchFamily="2" charset="2"/>
              <a:buChar char="v"/>
            </a:pPr>
            <a:r>
              <a:rPr lang="uk-UA" sz="2800" b="1" dirty="0">
                <a:solidFill>
                  <a:schemeClr val="accent2">
                    <a:lumMod val="75000"/>
                  </a:schemeClr>
                </a:solidFill>
              </a:rPr>
              <a:t>Уявляй прочитане; знаходь образні вислови.</a:t>
            </a:r>
          </a:p>
          <a:p>
            <a:pPr marL="457200" indent="-457200">
              <a:buFont typeface="Wingdings" panose="05000000000000000000" pitchFamily="2" charset="2"/>
              <a:buChar char="v"/>
            </a:pPr>
            <a:r>
              <a:rPr lang="uk-UA" sz="2800" b="1" dirty="0">
                <a:solidFill>
                  <a:schemeClr val="accent2">
                    <a:lumMod val="75000"/>
                  </a:schemeClr>
                </a:solidFill>
              </a:rPr>
              <a:t>Порівнюй твори за змістом.</a:t>
            </a:r>
          </a:p>
          <a:p>
            <a:pPr marL="457200" indent="-457200">
              <a:buFont typeface="Wingdings" panose="05000000000000000000" pitchFamily="2" charset="2"/>
              <a:buChar char="v"/>
            </a:pPr>
            <a:r>
              <a:rPr lang="uk-UA" sz="2800" b="1" dirty="0">
                <a:solidFill>
                  <a:schemeClr val="accent2">
                    <a:lumMod val="75000"/>
                  </a:schemeClr>
                </a:solidFill>
              </a:rPr>
              <a:t>Визначай головну думку прочитаного</a:t>
            </a:r>
            <a:r>
              <a:rPr lang="uk-UA" sz="2800" b="1" dirty="0" smtClean="0">
                <a:solidFill>
                  <a:schemeClr val="accent2">
                    <a:lumMod val="75000"/>
                  </a:schemeClr>
                </a:solidFill>
              </a:rPr>
              <a:t>.</a:t>
            </a:r>
          </a:p>
          <a:p>
            <a:pPr marL="457200" indent="-457200">
              <a:buFont typeface="Wingdings" panose="05000000000000000000" pitchFamily="2" charset="2"/>
              <a:buChar char="v"/>
            </a:pPr>
            <a:r>
              <a:rPr lang="uk-UA" sz="2800" b="1" dirty="0" err="1" smtClean="0">
                <a:solidFill>
                  <a:schemeClr val="accent2">
                    <a:lumMod val="75000"/>
                  </a:schemeClr>
                </a:solidFill>
              </a:rPr>
              <a:t>Передавай</a:t>
            </a:r>
            <a:r>
              <a:rPr lang="uk-UA" sz="2800" b="1" dirty="0" smtClean="0">
                <a:solidFill>
                  <a:schemeClr val="accent2">
                    <a:lumMod val="75000"/>
                  </a:schemeClr>
                </a:solidFill>
              </a:rPr>
              <a:t> своє ставлення до прочитаного.</a:t>
            </a:r>
            <a:endParaRPr lang="uk-UA" sz="2800" b="1" dirty="0">
              <a:solidFill>
                <a:schemeClr val="accent2">
                  <a:lumMod val="75000"/>
                </a:schemeClr>
              </a:solidFill>
            </a:endParaRPr>
          </a:p>
          <a:p>
            <a:pPr marL="457200" indent="-457200">
              <a:buFont typeface="Wingdings" panose="05000000000000000000" pitchFamily="2" charset="2"/>
              <a:buChar char="v"/>
            </a:pPr>
            <a:r>
              <a:rPr lang="uk-UA" sz="2800" b="1" dirty="0">
                <a:solidFill>
                  <a:schemeClr val="accent2">
                    <a:lumMod val="75000"/>
                  </a:schemeClr>
                </a:solidFill>
              </a:rPr>
              <a:t>Дізнавайся більше про авторів творів.</a:t>
            </a:r>
          </a:p>
        </p:txBody>
      </p:sp>
      <p:sp>
        <p:nvSpPr>
          <p:cNvPr id="6" name="Прямоугольник 4">
            <a:extLst>
              <a:ext uri="{FF2B5EF4-FFF2-40B4-BE49-F238E27FC236}">
                <a16:creationId xmlns="" xmlns:a16="http://schemas.microsoft.com/office/drawing/2014/main"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70</a:t>
            </a:r>
            <a:endParaRPr lang="ru-RU" sz="2800" b="1" dirty="0">
              <a:solidFill>
                <a:schemeClr val="bg1"/>
              </a:solidFill>
            </a:endParaRPr>
          </a:p>
        </p:txBody>
      </p:sp>
    </p:spTree>
    <p:extLst>
      <p:ext uri="{BB962C8B-B14F-4D97-AF65-F5344CB8AC3E}">
        <p14:creationId xmlns:p14="http://schemas.microsoft.com/office/powerpoint/2010/main" val="4283185558"/>
      </p:ext>
    </p:extLst>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490434" y="508976"/>
            <a:ext cx="9384396" cy="81725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Згадай письменницю</a:t>
            </a:r>
            <a:endParaRPr lang="uk-UA" sz="4000" b="1" dirty="0">
              <a:solidFill>
                <a:schemeClr val="bg1"/>
              </a:solidFill>
            </a:endParaRPr>
          </a:p>
        </p:txBody>
      </p:sp>
      <p:sp>
        <p:nvSpPr>
          <p:cNvPr id="19" name="TextBox 18"/>
          <p:cNvSpPr txBox="1"/>
          <p:nvPr/>
        </p:nvSpPr>
        <p:spPr>
          <a:xfrm>
            <a:off x="1675491" y="1576598"/>
            <a:ext cx="4615543" cy="40934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600" b="1" dirty="0">
                <a:solidFill>
                  <a:srgbClr val="FFFF00"/>
                </a:solidFill>
              </a:rPr>
              <a:t>Тамара Панасівна Коломієць – </a:t>
            </a:r>
            <a:r>
              <a:rPr lang="uk-UA" sz="3600" b="1" dirty="0">
                <a:solidFill>
                  <a:schemeClr val="bg1"/>
                </a:solidFill>
              </a:rPr>
              <a:t>українська поетеса, перекладач, член Національної спілки письменників України.</a:t>
            </a:r>
          </a:p>
        </p:txBody>
      </p:sp>
      <p:pic>
        <p:nvPicPr>
          <p:cNvPr id="1028"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370" y="1447209"/>
            <a:ext cx="2982261" cy="435220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91990"/>
      </p:ext>
    </p:extLst>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Картинки по запросу клипарт волшебная книга анимац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27314" y="1334736"/>
            <a:ext cx="2259114" cy="2259115"/>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27314" y="521743"/>
            <a:ext cx="10482943" cy="6865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smtClean="0">
                <a:solidFill>
                  <a:schemeClr val="bg1"/>
                </a:solidFill>
              </a:rPr>
              <a:t>Вірш </a:t>
            </a:r>
            <a:r>
              <a:rPr lang="uk-UA" sz="3600" b="1" dirty="0">
                <a:solidFill>
                  <a:schemeClr val="bg1"/>
                </a:solidFill>
              </a:rPr>
              <a:t>Тамари Коломієць «Як на білих сторінках…»</a:t>
            </a:r>
          </a:p>
        </p:txBody>
      </p:sp>
      <p:sp>
        <p:nvSpPr>
          <p:cNvPr id="8" name="TextBox 7"/>
          <p:cNvSpPr txBox="1"/>
          <p:nvPr/>
        </p:nvSpPr>
        <p:spPr>
          <a:xfrm>
            <a:off x="3286391" y="1290564"/>
            <a:ext cx="4187871"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a:t>Як на білих сторінках</a:t>
            </a:r>
          </a:p>
          <a:p>
            <a:pPr algn="ctr"/>
            <a:r>
              <a:rPr lang="uk-UA" sz="2800" b="1" dirty="0">
                <a:solidFill>
                  <a:srgbClr val="FFFF00"/>
                </a:solidFill>
              </a:rPr>
              <a:t>в лад </a:t>
            </a:r>
            <a:r>
              <a:rPr lang="uk-UA" sz="2800" b="1" dirty="0"/>
              <a:t>поставити в </a:t>
            </a:r>
            <a:r>
              <a:rPr lang="uk-UA" sz="2800" b="1" dirty="0" smtClean="0"/>
              <a:t>рядках</a:t>
            </a:r>
            <a:endParaRPr lang="uk-UA" sz="2800" b="1" dirty="0"/>
          </a:p>
        </p:txBody>
      </p:sp>
      <p:pic>
        <p:nvPicPr>
          <p:cNvPr id="12" name="Picture 6" descr="Похожее изображение"/>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16891" y="1290564"/>
            <a:ext cx="809962" cy="9144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Похожее изображение"/>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043" y="1747801"/>
            <a:ext cx="809962" cy="9144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Похожее изображение"/>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2359" y="2985144"/>
            <a:ext cx="422612" cy="47714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500841" y="2328322"/>
            <a:ext cx="7439301" cy="1200329"/>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400" b="1" dirty="0">
                <a:solidFill>
                  <a:schemeClr val="accent2">
                    <a:lumMod val="75000"/>
                  </a:schemeClr>
                </a:solidFill>
              </a:rPr>
              <a:t>Як </a:t>
            </a:r>
            <a:r>
              <a:rPr lang="uk-UA" sz="2400" b="1" dirty="0" smtClean="0">
                <a:solidFill>
                  <a:schemeClr val="accent2">
                    <a:lumMod val="75000"/>
                  </a:schemeClr>
                </a:solidFill>
              </a:rPr>
              <a:t>ти розумієш </a:t>
            </a:r>
            <a:r>
              <a:rPr lang="uk-UA" sz="2400" b="1" dirty="0">
                <a:solidFill>
                  <a:schemeClr val="accent2">
                    <a:lumMod val="75000"/>
                  </a:schemeClr>
                </a:solidFill>
              </a:rPr>
              <a:t>вислів «в лад поставити слова»?</a:t>
            </a:r>
          </a:p>
          <a:p>
            <a:pPr marL="457200" indent="-457200">
              <a:buFont typeface="Wingdings" panose="05000000000000000000" pitchFamily="2" charset="2"/>
              <a:buChar char="v"/>
            </a:pPr>
            <a:r>
              <a:rPr lang="uk-UA" sz="2400" b="1" dirty="0">
                <a:solidFill>
                  <a:schemeClr val="accent2">
                    <a:lumMod val="75000"/>
                  </a:schemeClr>
                </a:solidFill>
              </a:rPr>
              <a:t>Про які дива йдеться, як </a:t>
            </a:r>
            <a:r>
              <a:rPr lang="uk-UA" sz="2400" b="1" dirty="0" smtClean="0">
                <a:solidFill>
                  <a:schemeClr val="accent2">
                    <a:lumMod val="75000"/>
                  </a:schemeClr>
                </a:solidFill>
              </a:rPr>
              <a:t>ти гадаєш?</a:t>
            </a:r>
            <a:endParaRPr lang="uk-UA" sz="2400" b="1" dirty="0">
              <a:solidFill>
                <a:schemeClr val="accent2">
                  <a:lumMod val="75000"/>
                </a:schemeClr>
              </a:solidFill>
            </a:endParaRPr>
          </a:p>
          <a:p>
            <a:pPr marL="457200" indent="-457200">
              <a:buFont typeface="Wingdings" panose="05000000000000000000" pitchFamily="2" charset="2"/>
              <a:buChar char="v"/>
            </a:pPr>
            <a:r>
              <a:rPr lang="uk-UA" sz="2400" b="1" dirty="0" smtClean="0">
                <a:solidFill>
                  <a:schemeClr val="accent2">
                    <a:lumMod val="75000"/>
                  </a:schemeClr>
                </a:solidFill>
              </a:rPr>
              <a:t>Прочитай </a:t>
            </a:r>
            <a:r>
              <a:rPr lang="uk-UA" sz="2400" b="1" dirty="0">
                <a:solidFill>
                  <a:schemeClr val="accent2">
                    <a:lumMod val="75000"/>
                  </a:schemeClr>
                </a:solidFill>
              </a:rPr>
              <a:t>пояснення автора </a:t>
            </a:r>
            <a:r>
              <a:rPr lang="uk-UA" sz="2400" b="1" dirty="0" smtClean="0">
                <a:solidFill>
                  <a:schemeClr val="accent2">
                    <a:lumMod val="75000"/>
                  </a:schemeClr>
                </a:solidFill>
              </a:rPr>
              <a:t>підручника.</a:t>
            </a:r>
            <a:endParaRPr lang="uk-UA" sz="2400" b="1" dirty="0">
              <a:solidFill>
                <a:schemeClr val="accent2">
                  <a:lumMod val="75000"/>
                </a:schemeClr>
              </a:solidFill>
            </a:endParaRPr>
          </a:p>
        </p:txBody>
      </p:sp>
      <p:sp>
        <p:nvSpPr>
          <p:cNvPr id="15" name="Прямоугольник 4">
            <a:extLst>
              <a:ext uri="{FF2B5EF4-FFF2-40B4-BE49-F238E27FC236}">
                <a16:creationId xmlns="" xmlns:a16="http://schemas.microsoft.com/office/drawing/2014/main" id="{41300D0C-EC34-4515-9E3A-6F0DC297E5C1}"/>
              </a:ext>
            </a:extLst>
          </p:cNvPr>
          <p:cNvSpPr/>
          <p:nvPr/>
        </p:nvSpPr>
        <p:spPr>
          <a:xfrm>
            <a:off x="0" y="5850087"/>
            <a:ext cx="1066800" cy="9970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smtClean="0">
                <a:solidFill>
                  <a:schemeClr val="bg1"/>
                </a:solidFill>
              </a:rPr>
              <a:t>Підручник, сторінка</a:t>
            </a:r>
          </a:p>
          <a:p>
            <a:pPr algn="ctr"/>
            <a:r>
              <a:rPr lang="uk-UA" sz="2800" b="1" dirty="0" smtClean="0">
                <a:solidFill>
                  <a:schemeClr val="bg1"/>
                </a:solidFill>
              </a:rPr>
              <a:t>70</a:t>
            </a:r>
            <a:endParaRPr lang="ru-RU" sz="2800" b="1" dirty="0">
              <a:solidFill>
                <a:schemeClr val="bg1"/>
              </a:solidFill>
            </a:endParaRPr>
          </a:p>
        </p:txBody>
      </p:sp>
      <p:sp>
        <p:nvSpPr>
          <p:cNvPr id="16" name="TextBox 15"/>
          <p:cNvSpPr txBox="1"/>
          <p:nvPr/>
        </p:nvSpPr>
        <p:spPr>
          <a:xfrm>
            <a:off x="827314" y="3703930"/>
            <a:ext cx="10112828" cy="1569660"/>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r>
              <a:rPr lang="uk-UA" sz="2400" b="1" dirty="0">
                <a:solidFill>
                  <a:schemeClr val="bg1"/>
                </a:solidFill>
              </a:rPr>
              <a:t>      «Чому дива?» – запитаєте ви. Тому що поезія промовляє до нас мовою образів. У віршах кінці рядків </a:t>
            </a:r>
            <a:r>
              <a:rPr lang="uk-UA" sz="2400" b="1" dirty="0">
                <a:solidFill>
                  <a:srgbClr val="FFFF00"/>
                </a:solidFill>
              </a:rPr>
              <a:t>звучать однаково чи подібно. </a:t>
            </a:r>
            <a:r>
              <a:rPr lang="uk-UA" sz="2400" b="1" dirty="0" smtClean="0">
                <a:solidFill>
                  <a:srgbClr val="FFFF00"/>
                </a:solidFill>
              </a:rPr>
              <a:t>Це </a:t>
            </a:r>
            <a:r>
              <a:rPr lang="uk-UA" sz="2400" b="1" dirty="0">
                <a:solidFill>
                  <a:srgbClr val="FFFF00"/>
                </a:solidFill>
              </a:rPr>
              <a:t>- </a:t>
            </a:r>
            <a:r>
              <a:rPr lang="uk-UA" sz="2400" b="1" dirty="0" smtClean="0">
                <a:solidFill>
                  <a:srgbClr val="FFFF00"/>
                </a:solidFill>
              </a:rPr>
              <a:t>РИМИ</a:t>
            </a:r>
            <a:r>
              <a:rPr lang="uk-UA" sz="2400" b="1" dirty="0" smtClean="0">
                <a:solidFill>
                  <a:schemeClr val="bg1"/>
                </a:solidFill>
              </a:rPr>
              <a:t>. </a:t>
            </a:r>
            <a:r>
              <a:rPr lang="uk-UA" sz="2400" b="1" dirty="0">
                <a:solidFill>
                  <a:schemeClr val="bg1"/>
                </a:solidFill>
              </a:rPr>
              <a:t>Разом з ритмом вони створюють особливе звучання поетичних творів. Тому багато віршів можна проспівати.</a:t>
            </a:r>
          </a:p>
        </p:txBody>
      </p:sp>
      <p:sp>
        <p:nvSpPr>
          <p:cNvPr id="22" name="TextBox 21"/>
          <p:cNvSpPr txBox="1"/>
          <p:nvPr/>
        </p:nvSpPr>
        <p:spPr>
          <a:xfrm>
            <a:off x="7474262" y="1302993"/>
            <a:ext cx="3840958"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2800" b="1" dirty="0" smtClean="0"/>
              <a:t>звичайнісінькі </a:t>
            </a:r>
            <a:r>
              <a:rPr lang="uk-UA" sz="2800" b="1" dirty="0"/>
              <a:t>слова – </a:t>
            </a:r>
          </a:p>
          <a:p>
            <a:pPr algn="ctr"/>
            <a:r>
              <a:rPr lang="uk-UA" sz="2800" b="1" dirty="0"/>
              <a:t>починаються </a:t>
            </a:r>
            <a:r>
              <a:rPr lang="uk-UA" sz="2800" b="1" dirty="0">
                <a:solidFill>
                  <a:srgbClr val="FFFF00"/>
                </a:solidFill>
              </a:rPr>
              <a:t>дива</a:t>
            </a:r>
            <a:r>
              <a:rPr lang="uk-UA" sz="2800" b="1" dirty="0"/>
              <a:t>.</a:t>
            </a:r>
          </a:p>
        </p:txBody>
      </p:sp>
      <p:sp>
        <p:nvSpPr>
          <p:cNvPr id="23" name="TextBox 22"/>
          <p:cNvSpPr txBox="1"/>
          <p:nvPr/>
        </p:nvSpPr>
        <p:spPr>
          <a:xfrm>
            <a:off x="859009" y="5333992"/>
            <a:ext cx="10081133" cy="461665"/>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2400" b="1" dirty="0" smtClean="0">
                <a:solidFill>
                  <a:schemeClr val="accent2">
                    <a:lumMod val="75000"/>
                  </a:schemeClr>
                </a:solidFill>
              </a:rPr>
              <a:t>Отже</a:t>
            </a:r>
            <a:r>
              <a:rPr lang="uk-UA" sz="2400" b="1" dirty="0">
                <a:solidFill>
                  <a:schemeClr val="accent2">
                    <a:lumMod val="75000"/>
                  </a:schemeClr>
                </a:solidFill>
              </a:rPr>
              <a:t>, розпочнімо ознайомлення з цими дивами і тими, хто їх створював.</a:t>
            </a:r>
          </a:p>
        </p:txBody>
      </p:sp>
    </p:spTree>
    <p:extLst>
      <p:ext uri="{BB962C8B-B14F-4D97-AF65-F5344CB8AC3E}">
        <p14:creationId xmlns:p14="http://schemas.microsoft.com/office/powerpoint/2010/main" val="5713964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3629132224SlideId25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2746</TotalTime>
  <Words>778</Words>
  <Application>Microsoft Office PowerPoint</Application>
  <PresentationFormat>Произвольный</PresentationFormat>
  <Paragraphs>137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Esmiralda Ivanova</cp:lastModifiedBy>
  <cp:revision>254</cp:revision>
  <dcterms:created xsi:type="dcterms:W3CDTF">2018-01-05T16:38:53Z</dcterms:created>
  <dcterms:modified xsi:type="dcterms:W3CDTF">2025-01-05T10:40:47Z</dcterms:modified>
</cp:coreProperties>
</file>