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305" r:id="rId3"/>
    <p:sldId id="306" r:id="rId4"/>
    <p:sldId id="307" r:id="rId5"/>
    <p:sldId id="311" r:id="rId6"/>
    <p:sldId id="293" r:id="rId7"/>
    <p:sldId id="312" r:id="rId8"/>
    <p:sldId id="314" r:id="rId9"/>
    <p:sldId id="294" r:id="rId10"/>
    <p:sldId id="313" r:id="rId11"/>
    <p:sldId id="317" r:id="rId12"/>
    <p:sldId id="315" r:id="rId13"/>
    <p:sldId id="300" r:id="rId14"/>
    <p:sldId id="299" r:id="rId15"/>
    <p:sldId id="316" r:id="rId16"/>
    <p:sldId id="310" r:id="rId17"/>
    <p:sldId id="28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131"/>
    <a:srgbClr val="C31D58"/>
    <a:srgbClr val="2F3242"/>
    <a:srgbClr val="722651"/>
    <a:srgbClr val="DED231"/>
    <a:srgbClr val="295FFF"/>
    <a:srgbClr val="27C268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29.01.2025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29.01.2025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29.01.2025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naurok.com.ua/test/lyudina-i-priroda-vzimku-3210771.html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watch?v=piv9moboa21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45772" y="3836116"/>
            <a:ext cx="8991600" cy="173664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accent6">
                    <a:lumMod val="75000"/>
                  </a:schemeClr>
                </a:solidFill>
              </a:rPr>
              <a:t>Застосовуємо знання щодня.</a:t>
            </a:r>
          </a:p>
          <a:p>
            <a:pPr algn="ctr"/>
            <a:r>
              <a:rPr lang="uk-UA" sz="4800" b="1" dirty="0">
                <a:solidFill>
                  <a:schemeClr val="accent6">
                    <a:lumMod val="75000"/>
                  </a:schemeClr>
                </a:solidFill>
              </a:rPr>
              <a:t>Як учинити правильно? </a:t>
            </a:r>
            <a:endParaRPr lang="ru-RU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0" b="19153"/>
          <a:stretch/>
        </p:blipFill>
        <p:spPr>
          <a:xfrm>
            <a:off x="1545772" y="1007702"/>
            <a:ext cx="2926603" cy="2607982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952679" y="1147328"/>
            <a:ext cx="2900378" cy="214526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Людина і природа взимку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57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89505" y="1280104"/>
            <a:ext cx="7521095" cy="79906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5. </a:t>
            </a:r>
            <a:r>
              <a:rPr lang="uk-UA" sz="2400" dirty="0">
                <a:solidFill>
                  <a:schemeClr val="accent6">
                    <a:lumMod val="75000"/>
                  </a:schemeClr>
                </a:solidFill>
              </a:rPr>
              <a:t>Доведи, що дикі тварини взимку потребують піклування й охорони з боку людей. Наведи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два </a:t>
            </a:r>
            <a:r>
              <a:rPr lang="uk-UA" sz="2400" dirty="0">
                <a:solidFill>
                  <a:schemeClr val="accent6">
                    <a:lumMod val="75000"/>
                  </a:schemeClr>
                </a:solidFill>
              </a:rPr>
              <a:t>докази.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89505" y="494529"/>
            <a:ext cx="9774438" cy="6484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Застосовуємо знання щодня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78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2 клас\4 ЯДС\1 Грущинська\3 Людина і природа взимку\№057 Застосовуємо знання щодня. Як учинити правильно\2025-01-28_16264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" t="1753" r="1587" b="3314"/>
          <a:stretch/>
        </p:blipFill>
        <p:spPr bwMode="auto">
          <a:xfrm>
            <a:off x="1089505" y="2192111"/>
            <a:ext cx="6469800" cy="232447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750629" y="2192111"/>
            <a:ext cx="3701142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/>
              <a:t>Узимку турбота </a:t>
            </a:r>
            <a:r>
              <a:rPr lang="ru-RU" sz="2400" b="1" dirty="0" smtClean="0"/>
              <a:t>про</a:t>
            </a:r>
            <a:r>
              <a:rPr lang="ru-RU" sz="2400" b="1" dirty="0"/>
              <a:t> птахів стає особливо важливою, оскільки вони стикаються з </a:t>
            </a:r>
            <a:r>
              <a:rPr lang="ru-RU" sz="2400" b="1" dirty="0" smtClean="0"/>
              <a:t>труднощами в </a:t>
            </a:r>
            <a:r>
              <a:rPr lang="ru-RU" sz="2400" b="1" dirty="0"/>
              <a:t>пошуках їжі та притулку.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75497" y="4632679"/>
            <a:ext cx="6097813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Під час ожеледиці </a:t>
            </a:r>
            <a:r>
              <a:rPr lang="ru-RU" sz="2400" b="1" dirty="0"/>
              <a:t> </a:t>
            </a:r>
            <a:r>
              <a:rPr lang="ru-RU" sz="2400" b="1" dirty="0" smtClean="0"/>
              <a:t>птахи та </a:t>
            </a:r>
            <a:r>
              <a:rPr lang="ru-RU" sz="2400" b="1" dirty="0" err="1" smtClean="0"/>
              <a:t>звірі</a:t>
            </a:r>
            <a:r>
              <a:rPr lang="ru-RU" sz="2400" b="1" dirty="0" smtClean="0"/>
              <a:t> не </a:t>
            </a:r>
            <a:r>
              <a:rPr lang="ru-RU" sz="2400" b="1" dirty="0" err="1" smtClean="0"/>
              <a:t>можуть</a:t>
            </a:r>
            <a:r>
              <a:rPr lang="ru-RU" sz="2400" b="1" dirty="0" smtClean="0"/>
              <a:t> прокусити льодову кірку й особливо страждають від голоду.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12591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38" y="2457944"/>
            <a:ext cx="2781300" cy="240475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413"/>
          <a:stretch/>
        </p:blipFill>
        <p:spPr>
          <a:xfrm>
            <a:off x="6553200" y="1268572"/>
            <a:ext cx="2882898" cy="222702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399" y="3351583"/>
            <a:ext cx="2627883" cy="28438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050" y="3529943"/>
            <a:ext cx="2831135" cy="266551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185" y="3351583"/>
            <a:ext cx="1863272" cy="281561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089505" y="494529"/>
            <a:ext cx="9774438" cy="6484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Застосовуємо знання щодня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89505" y="1237192"/>
            <a:ext cx="5028266" cy="105969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6. </a:t>
            </a:r>
            <a:r>
              <a:rPr lang="uk-UA" sz="2400" b="1" dirty="0" err="1" smtClean="0">
                <a:solidFill>
                  <a:schemeClr val="accent6">
                    <a:lumMod val="75000"/>
                  </a:schemeClr>
                </a:solidFill>
              </a:rPr>
              <a:t>Обери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400" dirty="0">
                <a:solidFill>
                  <a:schemeClr val="accent6">
                    <a:lumMod val="75000"/>
                  </a:schemeClr>
                </a:solidFill>
              </a:rPr>
              <a:t>свою улюблену зимову </a:t>
            </a:r>
            <a:r>
              <a:rPr lang="uk-UA" sz="2400" dirty="0" smtClean="0">
                <a:solidFill>
                  <a:schemeClr val="accent6">
                    <a:lumMod val="75000"/>
                  </a:schemeClr>
                </a:solidFill>
              </a:rPr>
              <a:t>розвагу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Створи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рекламу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</a:rPr>
              <a:t>їй</a:t>
            </a:r>
            <a:endParaRPr lang="uk-UA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34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52072" y="1414686"/>
            <a:ext cx="2157186" cy="83156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Прочитай </a:t>
            </a:r>
            <a:r>
              <a:rPr lang="uk-UA" sz="2400" b="1" dirty="0" smtClean="0">
                <a:solidFill>
                  <a:schemeClr val="bg1"/>
                </a:solidFill>
              </a:rPr>
              <a:t>розповідь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8279" y="4237678"/>
            <a:ext cx="3236777" cy="100171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Кого ти підтримуєш в такій ситуації? </a:t>
            </a:r>
            <a:r>
              <a:rPr lang="ru-RU" sz="2400" b="1" dirty="0" smtClean="0"/>
              <a:t>Чому?</a:t>
            </a:r>
            <a:endParaRPr lang="ru-RU" sz="2400" b="1" dirty="0"/>
          </a:p>
        </p:txBody>
      </p:sp>
      <p:sp>
        <p:nvSpPr>
          <p:cNvPr id="14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54100" y="494529"/>
            <a:ext cx="10038443" cy="7335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Як учинити правильно?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D:\2 клас\4 ЯДС\1 Грущинська\3 Людина і природа взимку\№057 Застосовуємо знання щодня. Як учинити правильно\2025-01-28_1653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125" y="1371143"/>
            <a:ext cx="6989417" cy="283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2 клас\4 ЯДС\1 Грущинська\3 Людина і природа взимку\№057 Застосовуємо знання щодня. Як учинити правильно\2025-01-28_1654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126" y="4237678"/>
            <a:ext cx="6989416" cy="162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69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099" y="1376915"/>
            <a:ext cx="10038443" cy="80022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Вибери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переконливі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на твою думку,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факти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які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спонукатимуть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друзів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берегти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рослини</a:t>
            </a:r>
            <a:endParaRPr lang="uk-UA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54100" y="2278778"/>
            <a:ext cx="6152242" cy="11533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Завдяки</a:t>
            </a:r>
            <a:r>
              <a:rPr lang="ru-RU" sz="2800" b="1" dirty="0"/>
              <a:t> </a:t>
            </a:r>
            <a:r>
              <a:rPr lang="ru-RU" sz="2800" b="1" dirty="0" err="1"/>
              <a:t>рослинам</a:t>
            </a:r>
            <a:r>
              <a:rPr lang="ru-RU" sz="2800" b="1" dirty="0"/>
              <a:t> </a:t>
            </a:r>
            <a:r>
              <a:rPr lang="ru-RU" sz="2800" b="1" dirty="0" err="1"/>
              <a:t>повітря</a:t>
            </a:r>
            <a:r>
              <a:rPr lang="ru-RU" sz="2800" b="1" dirty="0"/>
              <a:t> стає </a:t>
            </a:r>
            <a:r>
              <a:rPr lang="ru-RU" sz="2800" b="1" dirty="0" err="1"/>
              <a:t>придатним</a:t>
            </a:r>
            <a:r>
              <a:rPr lang="ru-RU" sz="2800" b="1" dirty="0"/>
              <a:t> для </a:t>
            </a:r>
            <a:r>
              <a:rPr lang="ru-RU" sz="2800" b="1" dirty="0" err="1"/>
              <a:t>дихання</a:t>
            </a:r>
            <a:r>
              <a:rPr lang="ru-RU" sz="2800" b="1" dirty="0"/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54100" y="3432175"/>
            <a:ext cx="6152242" cy="1164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Рослини </a:t>
            </a:r>
            <a:r>
              <a:rPr lang="ru-RU" sz="2800" b="1" dirty="0"/>
              <a:t>— </a:t>
            </a:r>
            <a:r>
              <a:rPr lang="ru-RU" sz="2800" b="1" dirty="0" err="1"/>
              <a:t>це</a:t>
            </a:r>
            <a:r>
              <a:rPr lang="ru-RU" sz="2800" b="1" dirty="0"/>
              <a:t> </a:t>
            </a:r>
            <a:r>
              <a:rPr lang="ru-RU" sz="2800" b="1" dirty="0" err="1"/>
              <a:t>домівка</a:t>
            </a:r>
            <a:r>
              <a:rPr lang="ru-RU" sz="2800" b="1" dirty="0"/>
              <a:t> для </a:t>
            </a:r>
            <a:r>
              <a:rPr lang="ru-RU" sz="2800" b="1" dirty="0" err="1"/>
              <a:t>багатьох</a:t>
            </a:r>
            <a:r>
              <a:rPr lang="ru-RU" sz="2800" b="1" dirty="0"/>
              <a:t> </a:t>
            </a:r>
            <a:r>
              <a:rPr lang="ru-RU" sz="2800" b="1" dirty="0" err="1"/>
              <a:t>тварин</a:t>
            </a:r>
            <a:r>
              <a:rPr lang="ru-RU" sz="2800" b="1" dirty="0"/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43789" y="4596507"/>
            <a:ext cx="6162553" cy="111453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Рослини належать до </a:t>
            </a:r>
            <a:r>
              <a:rPr lang="ru-RU" sz="2800" b="1" dirty="0" err="1"/>
              <a:t>живої</a:t>
            </a:r>
            <a:r>
              <a:rPr lang="ru-RU" sz="2800" b="1" dirty="0"/>
              <a:t> </a:t>
            </a:r>
            <a:r>
              <a:rPr lang="ru-RU" sz="2800" b="1" dirty="0" err="1"/>
              <a:t>природи</a:t>
            </a:r>
            <a:r>
              <a:rPr lang="ru-RU" sz="2800" b="1" dirty="0"/>
              <a:t>. </a:t>
            </a:r>
            <a:endParaRPr lang="ru-RU" sz="2800" b="1" dirty="0" smtClean="0"/>
          </a:p>
          <a:p>
            <a:pPr algn="ctr"/>
            <a:r>
              <a:rPr lang="ru-RU" sz="2800" b="1" dirty="0" err="1" smtClean="0"/>
              <a:t>Їм</a:t>
            </a:r>
            <a:r>
              <a:rPr lang="ru-RU" sz="2800" b="1" dirty="0" smtClean="0"/>
              <a:t> </a:t>
            </a:r>
            <a:r>
              <a:rPr lang="ru-RU" sz="2800" b="1" dirty="0" err="1"/>
              <a:t>також</a:t>
            </a:r>
            <a:r>
              <a:rPr lang="ru-RU" sz="2800" b="1" dirty="0"/>
              <a:t> </a:t>
            </a:r>
            <a:r>
              <a:rPr lang="ru-RU" sz="2800" b="1" dirty="0" err="1"/>
              <a:t>може</a:t>
            </a:r>
            <a:r>
              <a:rPr lang="ru-RU" sz="2800" b="1" dirty="0"/>
              <a:t> бути </a:t>
            </a:r>
            <a:r>
              <a:rPr lang="ru-RU" sz="2800" b="1" dirty="0" err="1"/>
              <a:t>боляче</a:t>
            </a:r>
            <a:r>
              <a:rPr lang="ru-RU" sz="2800" b="1" dirty="0"/>
              <a:t>. 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54100" y="494529"/>
            <a:ext cx="10038443" cy="7335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Як учинити правильно?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890" y="2316268"/>
            <a:ext cx="3793653" cy="290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927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054100" y="1325437"/>
            <a:ext cx="6620329" cy="94015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Що ти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відчуваєш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 коли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іншим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завдають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шкоди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роблять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боляче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?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Зобрази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свої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почуття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2" name="Табличка 1"/>
          <p:cNvSpPr/>
          <p:nvPr/>
        </p:nvSpPr>
        <p:spPr>
          <a:xfrm>
            <a:off x="7734515" y="1290189"/>
            <a:ext cx="2664567" cy="1010653"/>
          </a:xfrm>
          <a:prstGeom prst="plaque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Бажання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допомогти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8" name="Табличка 7"/>
          <p:cNvSpPr/>
          <p:nvPr/>
        </p:nvSpPr>
        <p:spPr>
          <a:xfrm>
            <a:off x="9066798" y="2338711"/>
            <a:ext cx="2025745" cy="1029421"/>
          </a:xfrm>
          <a:prstGeom prst="plaque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Обурення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9" name="Табличка 8"/>
          <p:cNvSpPr/>
          <p:nvPr/>
        </p:nvSpPr>
        <p:spPr>
          <a:xfrm>
            <a:off x="3431028" y="2338711"/>
            <a:ext cx="1560970" cy="1029421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Жаль </a:t>
            </a:r>
            <a:endParaRPr lang="ru-RU" sz="2800" b="1" dirty="0"/>
          </a:p>
        </p:txBody>
      </p:sp>
      <p:sp>
        <p:nvSpPr>
          <p:cNvPr id="10" name="Табличка 9"/>
          <p:cNvSpPr/>
          <p:nvPr/>
        </p:nvSpPr>
        <p:spPr>
          <a:xfrm>
            <a:off x="5046517" y="2338711"/>
            <a:ext cx="2053608" cy="1029421"/>
          </a:xfrm>
          <a:prstGeom prst="plaque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Байду-</a:t>
            </a:r>
            <a:r>
              <a:rPr lang="ru-RU" sz="2800" b="1" dirty="0" err="1" smtClean="0"/>
              <a:t>жість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11" name="Табличка 10"/>
          <p:cNvSpPr/>
          <p:nvPr/>
        </p:nvSpPr>
        <p:spPr>
          <a:xfrm>
            <a:off x="1054099" y="2334265"/>
            <a:ext cx="2376929" cy="1029421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Задово-лення</a:t>
            </a:r>
            <a:r>
              <a:rPr lang="ru-RU" sz="2800" b="1" dirty="0" smtClean="0"/>
              <a:t>  </a:t>
            </a:r>
            <a:endParaRPr lang="ru-RU" sz="2800" b="1" dirty="0"/>
          </a:p>
        </p:txBody>
      </p:sp>
      <p:sp>
        <p:nvSpPr>
          <p:cNvPr id="12" name="Табличка 11"/>
          <p:cNvSpPr/>
          <p:nvPr/>
        </p:nvSpPr>
        <p:spPr>
          <a:xfrm>
            <a:off x="7137916" y="2338711"/>
            <a:ext cx="1928882" cy="1029421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Співчуття</a:t>
            </a:r>
            <a:r>
              <a:rPr lang="ru-RU" sz="2800" b="1" dirty="0" smtClean="0"/>
              <a:t>  </a:t>
            </a:r>
            <a:endParaRPr lang="ru-RU" sz="2800" b="1" dirty="0"/>
          </a:p>
        </p:txBody>
      </p:sp>
      <p:sp>
        <p:nvSpPr>
          <p:cNvPr id="15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54100" y="494529"/>
            <a:ext cx="10038443" cy="7335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Як учинити правильно?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601004" y="3804402"/>
            <a:ext cx="4981501" cy="585730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Словничок корисних висловів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Табличка 17"/>
          <p:cNvSpPr/>
          <p:nvPr/>
        </p:nvSpPr>
        <p:spPr>
          <a:xfrm>
            <a:off x="1363727" y="4598355"/>
            <a:ext cx="5461615" cy="605016"/>
          </a:xfrm>
          <a:prstGeom prst="plaque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Чи погоджуєшся ти з тим, що …?</a:t>
            </a:r>
            <a:endParaRPr lang="ru-RU" sz="2800" b="1" dirty="0"/>
          </a:p>
        </p:txBody>
      </p:sp>
      <p:sp>
        <p:nvSpPr>
          <p:cNvPr id="19" name="Табличка 18"/>
          <p:cNvSpPr/>
          <p:nvPr/>
        </p:nvSpPr>
        <p:spPr>
          <a:xfrm>
            <a:off x="1330163" y="5281740"/>
            <a:ext cx="5523184" cy="555537"/>
          </a:xfrm>
          <a:prstGeom prst="plaque">
            <a:avLst/>
          </a:prstGeom>
          <a:solidFill>
            <a:srgbClr val="FF3131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Можливо, але подумай про …</a:t>
            </a:r>
            <a:endParaRPr lang="ru-RU" sz="2800" b="1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4" t="5635" r="1827" b="15211"/>
          <a:stretch/>
        </p:blipFill>
        <p:spPr>
          <a:xfrm>
            <a:off x="7440131" y="3804401"/>
            <a:ext cx="3652412" cy="219292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5073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2 клас\4 ЯДС\1 Грущинська\3 Людина і природа взимку\№057 Застосовуємо знання щодня. Як учинити правильно\2025-01-28_1728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633" y="465138"/>
            <a:ext cx="4151454" cy="589576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938212" y="465138"/>
            <a:ext cx="5723883" cy="6371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9028" y="5926238"/>
            <a:ext cx="907150" cy="9317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r>
              <a:rPr lang="uk-UA" sz="16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3" name="AutoShape 4" descr="Ластівка сільська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Суперзірка Ярослав Мудрий. День пам'яті великого правителя - Главко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Ярослава Магучіх завоювала «золото» Олімпіади для України - Букв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12774" y="1192289"/>
            <a:ext cx="6441169" cy="58328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3. Розв’яжи кросворд. Обведи ключове слово. 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22825" y="2446160"/>
            <a:ext cx="3848393" cy="5225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403203" y="2321080"/>
            <a:ext cx="43786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с</a:t>
            </a:r>
          </a:p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і</a:t>
            </a:r>
          </a:p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ч</a:t>
            </a:r>
          </a:p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е</a:t>
            </a:r>
          </a:p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н</a:t>
            </a:r>
          </a:p>
          <a:p>
            <a:pPr algn="ctr"/>
            <a:r>
              <a:rPr lang="uk-UA" sz="3200" b="1" dirty="0">
                <a:solidFill>
                  <a:srgbClr val="FF0000"/>
                </a:solidFill>
              </a:rPr>
              <a:t>ь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857473" y="1368588"/>
            <a:ext cx="52327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с </a:t>
            </a:r>
          </a:p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о </a:t>
            </a:r>
          </a:p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н </a:t>
            </a:r>
          </a:p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ц </a:t>
            </a:r>
          </a:p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е</a:t>
            </a:r>
          </a:p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в</a:t>
            </a:r>
          </a:p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о</a:t>
            </a:r>
          </a:p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р</a:t>
            </a:r>
          </a:p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о</a:t>
            </a:r>
          </a:p>
          <a:p>
            <a:pPr algn="ctr"/>
            <a:r>
              <a:rPr lang="uk-UA" sz="3200" b="1" dirty="0">
                <a:solidFill>
                  <a:srgbClr val="FF0000"/>
                </a:solidFill>
              </a:rPr>
              <a:t>т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355034" y="1426847"/>
            <a:ext cx="52327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і </a:t>
            </a:r>
          </a:p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н </a:t>
            </a:r>
          </a:p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і </a:t>
            </a:r>
          </a:p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й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861148" y="2342852"/>
            <a:ext cx="52327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г </a:t>
            </a:r>
          </a:p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л </a:t>
            </a:r>
          </a:p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о </a:t>
            </a:r>
          </a:p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б </a:t>
            </a:r>
          </a:p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у</a:t>
            </a:r>
          </a:p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с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314389" y="1858328"/>
            <a:ext cx="52327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д</a:t>
            </a:r>
          </a:p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о</a:t>
            </a:r>
          </a:p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б</a:t>
            </a:r>
          </a:p>
          <a:p>
            <a:pPr algn="ctr"/>
            <a:r>
              <a:rPr lang="uk-UA" sz="3200" b="1" dirty="0">
                <a:solidFill>
                  <a:srgbClr val="FF0000"/>
                </a:solidFill>
              </a:rPr>
              <a:t>а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845519" y="937702"/>
            <a:ext cx="52327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б </a:t>
            </a:r>
          </a:p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е </a:t>
            </a:r>
          </a:p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з </a:t>
            </a:r>
          </a:p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п </a:t>
            </a:r>
          </a:p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е</a:t>
            </a:r>
          </a:p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к</a:t>
            </a:r>
          </a:p>
          <a:p>
            <a:pPr algn="ctr"/>
            <a:r>
              <a:rPr lang="uk-UA" sz="3200" b="1" dirty="0">
                <a:solidFill>
                  <a:srgbClr val="FF0000"/>
                </a:solidFill>
              </a:rPr>
              <a:t>а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325248" y="443272"/>
            <a:ext cx="40092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к </a:t>
            </a:r>
          </a:p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р </a:t>
            </a:r>
          </a:p>
          <a:p>
            <a:pPr algn="ctr"/>
            <a:r>
              <a:rPr lang="uk-UA" sz="3200" b="1" dirty="0" err="1" smtClean="0">
                <a:solidFill>
                  <a:srgbClr val="FF0000"/>
                </a:solidFill>
              </a:rPr>
              <a:t>иг</a:t>
            </a:r>
            <a:r>
              <a:rPr lang="uk-UA" sz="3200" b="1" dirty="0" smtClean="0">
                <a:solidFill>
                  <a:srgbClr val="FF0000"/>
                </a:solidFill>
              </a:rPr>
              <a:t> </a:t>
            </a:r>
            <a:endParaRPr lang="uk-UA" sz="3200" b="1" dirty="0" smtClean="0">
              <a:solidFill>
                <a:srgbClr val="FF0000"/>
              </a:solidFill>
            </a:endParaRPr>
          </a:p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а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747945" y="923120"/>
            <a:ext cx="52327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г</a:t>
            </a:r>
          </a:p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р</a:t>
            </a:r>
          </a:p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у</a:t>
            </a:r>
          </a:p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д</a:t>
            </a:r>
          </a:p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е</a:t>
            </a:r>
          </a:p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н</a:t>
            </a:r>
          </a:p>
          <a:p>
            <a:pPr algn="ctr"/>
            <a:r>
              <a:rPr lang="uk-UA" sz="3200" b="1" dirty="0">
                <a:solidFill>
                  <a:srgbClr val="FF0000"/>
                </a:solidFill>
              </a:rPr>
              <a:t>ь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D:\2 клас\4 ЯДС\1 Грущинська\3 Людина і природа взимку\№057 Застосовуємо знання щодня. Як учинити правильно\2025-01-28_17265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3" t="6633" r="5421" b="8820"/>
          <a:stretch/>
        </p:blipFill>
        <p:spPr bwMode="auto">
          <a:xfrm>
            <a:off x="937950" y="1836556"/>
            <a:ext cx="5593479" cy="334820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612774" y="5220150"/>
            <a:ext cx="6250753" cy="41956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Пригадай, коли настає зимове сонцестояння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2099" y="5726806"/>
            <a:ext cx="147142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b="1" dirty="0"/>
              <a:t>21 </a:t>
            </a:r>
            <a:r>
              <a:rPr lang="ru-RU" sz="2400" b="1" dirty="0" err="1"/>
              <a:t>грудня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0937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28" grpId="0"/>
      <p:bldP spid="17" grpId="0"/>
      <p:bldP spid="18" grpId="0"/>
      <p:bldP spid="19" grpId="0"/>
      <p:bldP spid="24" grpId="0"/>
      <p:bldP spid="25" grpId="0"/>
      <p:bldP spid="26" grpId="0"/>
      <p:bldP spid="20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19962" y="497795"/>
            <a:ext cx="9481457" cy="7694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000" b="1" dirty="0" smtClean="0"/>
              <a:t>Підсумок уроку. Рефлексія</a:t>
            </a:r>
            <a:endParaRPr lang="ru-RU" sz="4000" b="1" dirty="0"/>
          </a:p>
        </p:txBody>
      </p:sp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87305" y="1437610"/>
            <a:ext cx="6006123" cy="91940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Намалюй знайому тобі хмарку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кольором, 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що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відповідає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твоїй роботі на уроці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820" y="2511989"/>
            <a:ext cx="4297337" cy="1055608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Все </a:t>
            </a:r>
            <a:r>
              <a:rPr lang="ru-RU" sz="2800" b="1" dirty="0" err="1">
                <a:solidFill>
                  <a:schemeClr val="bg1"/>
                </a:solidFill>
              </a:rPr>
              <a:t>вийшло</a:t>
            </a:r>
            <a:r>
              <a:rPr lang="ru-RU" sz="2800" b="1" dirty="0">
                <a:solidFill>
                  <a:schemeClr val="bg1"/>
                </a:solidFill>
              </a:rPr>
              <a:t>! Уроком </a:t>
            </a:r>
            <a:r>
              <a:rPr lang="ru-RU" sz="2800" b="1" dirty="0" err="1">
                <a:solidFill>
                  <a:schemeClr val="bg1"/>
                </a:solidFill>
              </a:rPr>
              <a:t>задоволений</a:t>
            </a:r>
            <a:r>
              <a:rPr lang="ru-RU" sz="2800" b="1" dirty="0">
                <a:solidFill>
                  <a:schemeClr val="bg1"/>
                </a:solidFill>
              </a:rPr>
              <a:t>(на)!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28820" y="3633558"/>
            <a:ext cx="4090237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Не </a:t>
            </a:r>
            <a:r>
              <a:rPr lang="ru-RU" sz="2800" b="1" dirty="0" err="1">
                <a:solidFill>
                  <a:schemeClr val="bg1"/>
                </a:solidFill>
              </a:rPr>
              <a:t>зовсім</a:t>
            </a:r>
            <a:r>
              <a:rPr lang="ru-RU" sz="2800" b="1" dirty="0">
                <a:solidFill>
                  <a:schemeClr val="bg1"/>
                </a:solidFill>
              </a:rPr>
              <a:t> все </a:t>
            </a:r>
            <a:r>
              <a:rPr lang="ru-RU" sz="2800" b="1" dirty="0" err="1">
                <a:solidFill>
                  <a:schemeClr val="bg1"/>
                </a:solidFill>
              </a:rPr>
              <a:t>виходило</a:t>
            </a:r>
            <a:r>
              <a:rPr lang="ru-RU" sz="2800" b="1" dirty="0">
                <a:solidFill>
                  <a:schemeClr val="bg1"/>
                </a:solidFill>
              </a:rPr>
              <a:t>, але я </a:t>
            </a:r>
            <a:r>
              <a:rPr lang="ru-RU" sz="2800" b="1" dirty="0" err="1" smtClean="0">
                <a:solidFill>
                  <a:schemeClr val="bg1"/>
                </a:solidFill>
              </a:rPr>
              <a:t>старав</a:t>
            </a:r>
            <a:r>
              <a:rPr lang="ru-RU" sz="2800" b="1" dirty="0" smtClean="0">
                <a:solidFill>
                  <a:schemeClr val="bg1"/>
                </a:solidFill>
              </a:rPr>
              <a:t>(ла)</a:t>
            </a:r>
            <a:r>
              <a:rPr lang="ru-RU" sz="2800" b="1" dirty="0" err="1" smtClean="0">
                <a:solidFill>
                  <a:schemeClr val="bg1"/>
                </a:solidFill>
              </a:rPr>
              <a:t>ся</a:t>
            </a:r>
            <a:r>
              <a:rPr lang="ru-RU" sz="2800" b="1" dirty="0" smtClean="0">
                <a:solidFill>
                  <a:schemeClr val="bg1"/>
                </a:solidFill>
              </a:rPr>
              <a:t>.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405806" y="4843198"/>
            <a:ext cx="3873765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Мало </a:t>
            </a:r>
            <a:r>
              <a:rPr lang="ru-RU" sz="2800" b="1" dirty="0">
                <a:solidFill>
                  <a:schemeClr val="bg1"/>
                </a:solidFill>
              </a:rPr>
              <a:t>що </a:t>
            </a:r>
            <a:r>
              <a:rPr lang="ru-RU" sz="2800" b="1" dirty="0" err="1">
                <a:solidFill>
                  <a:schemeClr val="bg1"/>
                </a:solidFill>
              </a:rPr>
              <a:t>вийшло</a:t>
            </a:r>
            <a:r>
              <a:rPr lang="ru-RU" sz="2800" b="1" dirty="0">
                <a:solidFill>
                  <a:schemeClr val="bg1"/>
                </a:solidFill>
              </a:rPr>
              <a:t>, не </a:t>
            </a:r>
            <a:r>
              <a:rPr lang="ru-RU" sz="2800" b="1" dirty="0" err="1">
                <a:solidFill>
                  <a:schemeClr val="bg1"/>
                </a:solidFill>
              </a:rPr>
              <a:t>розумів</a:t>
            </a:r>
            <a:r>
              <a:rPr lang="ru-RU" sz="2800" b="1" dirty="0">
                <a:solidFill>
                  <a:schemeClr val="bg1"/>
                </a:solidFill>
              </a:rPr>
              <a:t>(ла).</a:t>
            </a:r>
          </a:p>
        </p:txBody>
      </p:sp>
      <p:pic>
        <p:nvPicPr>
          <p:cNvPr id="13" name="Picture 2" descr="https://rozmalovky.com.ua/wp-content/uploads/154612103541534676841354111_2739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890" y="1382349"/>
            <a:ext cx="3264167" cy="2015562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655128" y="506780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hlinkClick r:id="rId3"/>
              </a:rPr>
              <a:t>Людина і природа </a:t>
            </a:r>
            <a:r>
              <a:rPr lang="ru-RU" sz="2400" dirty="0" err="1">
                <a:hlinkClick r:id="rId3"/>
              </a:rPr>
              <a:t>взимку</a:t>
            </a:r>
            <a:r>
              <a:rPr lang="ru-RU" sz="2400" dirty="0">
                <a:hlinkClick r:id="rId3"/>
              </a:rPr>
              <a:t> | Тест з предмету Я у </a:t>
            </a:r>
            <a:r>
              <a:rPr lang="ru-RU" sz="2400" dirty="0" err="1">
                <a:hlinkClick r:id="rId3"/>
              </a:rPr>
              <a:t>світі</a:t>
            </a:r>
            <a:r>
              <a:rPr lang="ru-RU" sz="2400" dirty="0">
                <a:hlinkClick r:id="rId3"/>
              </a:rPr>
              <a:t> – «На Урок»</a:t>
            </a:r>
            <a:endParaRPr lang="ru-RU" sz="2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42314" y="3515175"/>
            <a:ext cx="4321628" cy="1328023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Виконай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тест 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«Людина і природа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взимку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» 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за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посиланням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0207" y="571303"/>
            <a:ext cx="9954364" cy="10180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Щ</a:t>
            </a:r>
            <a:r>
              <a:rPr lang="uk-UA" sz="3200" b="1" dirty="0" smtClean="0">
                <a:solidFill>
                  <a:schemeClr val="bg1"/>
                </a:solidFill>
              </a:rPr>
              <a:t>оби </a:t>
            </a:r>
            <a:r>
              <a:rPr lang="uk-UA" sz="3200" b="1" dirty="0">
                <a:solidFill>
                  <a:schemeClr val="bg1"/>
                </a:solidFill>
              </a:rPr>
              <a:t>відкрити інтерактивне </a:t>
            </a:r>
            <a:r>
              <a:rPr lang="uk-UA" sz="3200" b="1" dirty="0" smtClean="0">
                <a:solidFill>
                  <a:schemeClr val="bg1"/>
                </a:solidFill>
              </a:rPr>
              <a:t>завдання, </a:t>
            </a:r>
            <a:r>
              <a:rPr lang="uk-UA" sz="3200" b="1" dirty="0">
                <a:solidFill>
                  <a:schemeClr val="bg1"/>
                </a:solidFill>
              </a:rPr>
              <a:t>натисніть на помаранчевий </a:t>
            </a:r>
            <a:r>
              <a:rPr lang="uk-UA" sz="3200" b="1" dirty="0" smtClean="0">
                <a:solidFill>
                  <a:schemeClr val="bg1"/>
                </a:solidFill>
              </a:rPr>
              <a:t>прямокутник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hlinkClick r:id="rId2"/>
            <a:extLst>
              <a:ext uri="{FF2B5EF4-FFF2-40B4-BE49-F238E27FC236}">
                <a16:creationId xmlns:a16="http://schemas.microsoft.com/office/drawing/2014/main" xmlns="" id="{8643C996-07F1-4E83-B056-0B2B0A2B5055}"/>
              </a:ext>
            </a:extLst>
          </p:cNvPr>
          <p:cNvSpPr/>
          <p:nvPr/>
        </p:nvSpPr>
        <p:spPr>
          <a:xfrm>
            <a:off x="955531" y="1589315"/>
            <a:ext cx="10123713" cy="4672835"/>
          </a:xfrm>
          <a:prstGeom prst="rect">
            <a:avLst/>
          </a:prstGeom>
          <a:solidFill>
            <a:srgbClr val="C55A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/>
              <a:t>Відкрити онлайнове інтерактивне завдання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295289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391477" y="1417969"/>
            <a:ext cx="5597152" cy="228147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Ось дзвінок сигнал подав —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До роботи час настав.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Тож </a:t>
            </a:r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і ми часу не гаймо,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А урок свій починаймо.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942" y="1207335"/>
            <a:ext cx="2711057" cy="4745833"/>
          </a:xfrm>
          <a:prstGeom prst="round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1857" y="437508"/>
            <a:ext cx="9742715" cy="68372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Налаштування на </a:t>
            </a:r>
            <a:r>
              <a:rPr lang="uk-UA" sz="4000" b="1" dirty="0" smtClean="0">
                <a:solidFill>
                  <a:schemeClr val="bg1"/>
                </a:solidFill>
              </a:rPr>
              <a:t>урок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219199" y="1360967"/>
            <a:ext cx="6336803" cy="1351372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Уяви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себе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чарівником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і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розмалюй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хмарку таким кольором, який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тобі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зараз найбільше до вподоби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. Який колір ти вибираєш?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68075" y="71463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uk-UA" dirty="0" smtClean="0"/>
              <a:t> </a:t>
            </a:r>
            <a:endParaRPr lang="ru-RU" dirty="0"/>
          </a:p>
          <a:p>
            <a:r>
              <a:rPr lang="uk-UA" dirty="0"/>
              <a:t> </a:t>
            </a:r>
            <a:endParaRPr lang="ru-RU" dirty="0"/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1251857" y="3070692"/>
            <a:ext cx="6564086" cy="32861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400" b="1" dirty="0">
                <a:solidFill>
                  <a:srgbClr val="7030A0"/>
                </a:solidFill>
              </a:rPr>
              <a:t>Фіолетовий – пасивний, байдужий.</a:t>
            </a:r>
          </a:p>
          <a:p>
            <a:pPr algn="l"/>
            <a:r>
              <a:rPr lang="uk-UA" sz="2400" b="1" dirty="0" smtClean="0">
                <a:solidFill>
                  <a:srgbClr val="0070C0"/>
                </a:solidFill>
              </a:rPr>
              <a:t>Синій </a:t>
            </a:r>
            <a:r>
              <a:rPr lang="uk-UA" sz="2400" b="1" dirty="0">
                <a:solidFill>
                  <a:srgbClr val="0070C0"/>
                </a:solidFill>
              </a:rPr>
              <a:t>– сумлінний, спокійний.</a:t>
            </a:r>
            <a:endParaRPr lang="ru-RU" sz="2400" b="1" dirty="0">
              <a:solidFill>
                <a:srgbClr val="0070C0"/>
              </a:solidFill>
            </a:endParaRPr>
          </a:p>
          <a:p>
            <a:pPr algn="l"/>
            <a:r>
              <a:rPr lang="uk-UA" sz="2400" b="1" dirty="0">
                <a:solidFill>
                  <a:srgbClr val="295FFF"/>
                </a:solidFill>
              </a:rPr>
              <a:t>Блакитний – чутливий, розслаблений. </a:t>
            </a:r>
            <a:endParaRPr lang="uk-UA" sz="2400" b="1" dirty="0" smtClean="0">
              <a:solidFill>
                <a:srgbClr val="295FFF"/>
              </a:solidFill>
            </a:endParaRPr>
          </a:p>
          <a:p>
            <a:pPr algn="l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Зелений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– самостійний, наполегливий.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r>
              <a:rPr lang="uk-UA" sz="2400" b="1" dirty="0">
                <a:solidFill>
                  <a:srgbClr val="FFC000"/>
                </a:solidFill>
              </a:rPr>
              <a:t>Жовтий – активний, веселий</a:t>
            </a:r>
            <a:r>
              <a:rPr lang="uk-UA" sz="2400" b="1" dirty="0" smtClean="0">
                <a:solidFill>
                  <a:srgbClr val="FFC000"/>
                </a:solidFill>
              </a:rPr>
              <a:t>.</a:t>
            </a:r>
            <a:endParaRPr lang="uk-UA" sz="2400" b="1" dirty="0" smtClean="0">
              <a:solidFill>
                <a:srgbClr val="FF0000"/>
              </a:solidFill>
            </a:endParaRPr>
          </a:p>
          <a:p>
            <a:pPr algn="l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Помаранчевий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– доброзичливий, впевнений.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l"/>
            <a:r>
              <a:rPr lang="uk-UA" sz="2400" b="1" dirty="0" smtClean="0">
                <a:solidFill>
                  <a:srgbClr val="FF0000"/>
                </a:solidFill>
              </a:rPr>
              <a:t>Червоний </a:t>
            </a:r>
            <a:r>
              <a:rPr lang="uk-UA" sz="2400" b="1" dirty="0">
                <a:solidFill>
                  <a:srgbClr val="FF0000"/>
                </a:solidFill>
              </a:rPr>
              <a:t>– неспокійний, </a:t>
            </a:r>
            <a:r>
              <a:rPr lang="uk-UA" sz="2400" b="1" dirty="0" err="1">
                <a:solidFill>
                  <a:srgbClr val="FF0000"/>
                </a:solidFill>
              </a:rPr>
              <a:t>емоційно</a:t>
            </a:r>
            <a:r>
              <a:rPr lang="uk-UA" sz="2400" b="1" dirty="0">
                <a:solidFill>
                  <a:srgbClr val="FF0000"/>
                </a:solidFill>
              </a:rPr>
              <a:t> напружений</a:t>
            </a:r>
            <a:r>
              <a:rPr lang="uk-UA" sz="2400" b="1" dirty="0" smtClean="0">
                <a:solidFill>
                  <a:srgbClr val="FF0000"/>
                </a:solidFill>
              </a:rPr>
              <a:t>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rozmalovky.com.ua/wp-content/uploads/154612103541534676841354111_27399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5" t="4009" r="4730" b="3555"/>
          <a:stretch/>
        </p:blipFill>
        <p:spPr bwMode="auto">
          <a:xfrm>
            <a:off x="7961227" y="1342692"/>
            <a:ext cx="2916000" cy="172800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dn.goodhouse.com.ua/images-jpg/14428/14428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235806" y="3468810"/>
            <a:ext cx="3160538" cy="2364304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64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2 клас\4 ЯДС\1 Грущинська\3 Людина і природа взимку\№037 Яку форму має Земля\2024-11-29_122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989" y="2849134"/>
            <a:ext cx="8676894" cy="359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" y="5820936"/>
            <a:ext cx="1070517" cy="1037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60-61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6997" y="2442881"/>
            <a:ext cx="1984992" cy="213640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000" b="1" dirty="0" err="1" smtClean="0">
                <a:solidFill>
                  <a:schemeClr val="accent6">
                    <a:lumMod val="75000"/>
                  </a:schemeClr>
                </a:solidFill>
              </a:rPr>
              <a:t>Запиши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 свої спостереження за неживою природою у календар спостережень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9089" y="495119"/>
            <a:ext cx="6466112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49087" y="1321530"/>
            <a:ext cx="3122072" cy="5217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9087" y="1888511"/>
            <a:ext cx="3122072" cy="5267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4796" y="1310135"/>
            <a:ext cx="2920405" cy="526797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5732" y="1887186"/>
            <a:ext cx="2919469" cy="5274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851" y="265292"/>
            <a:ext cx="3860570" cy="267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99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81741" y="582240"/>
            <a:ext cx="10276116" cy="68050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329" y="1369986"/>
            <a:ext cx="2755528" cy="4129981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881741" y="5123068"/>
            <a:ext cx="7183832" cy="842303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Сьогодні на уроці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закріпимо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і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узагальнимо знання про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зміни в неживій і живій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природі взимку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20856" y="3916402"/>
            <a:ext cx="6705602" cy="120666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Що </a:t>
            </a:r>
            <a:r>
              <a:rPr lang="ru-RU" sz="2400" b="1" dirty="0" err="1"/>
              <a:t>корисного</a:t>
            </a:r>
            <a:r>
              <a:rPr lang="ru-RU" sz="2400" b="1" dirty="0"/>
              <a:t> і </a:t>
            </a:r>
            <a:r>
              <a:rPr lang="ru-RU" sz="2400" b="1" dirty="0" err="1"/>
              <a:t>цікавого</a:t>
            </a:r>
            <a:r>
              <a:rPr lang="ru-RU" sz="2400" b="1" dirty="0"/>
              <a:t> </a:t>
            </a:r>
            <a:r>
              <a:rPr lang="uk-UA" sz="2400" b="1" dirty="0" smtClean="0"/>
              <a:t>т</a:t>
            </a:r>
            <a:r>
              <a:rPr lang="ru-RU" sz="2400" b="1" dirty="0" smtClean="0"/>
              <a:t>и </a:t>
            </a:r>
            <a:r>
              <a:rPr lang="ru-RU" sz="2400" b="1" dirty="0" err="1" smtClean="0"/>
              <a:t>відкри</a:t>
            </a:r>
            <a:r>
              <a:rPr lang="uk-UA" sz="2400" b="1" dirty="0" smtClean="0"/>
              <a:t>в(</a:t>
            </a:r>
            <a:r>
              <a:rPr lang="uk-UA" sz="2400" b="1" dirty="0" err="1" smtClean="0"/>
              <a:t>відкри</a:t>
            </a:r>
            <a:r>
              <a:rPr lang="ru-RU" sz="2400" b="1" dirty="0" smtClean="0"/>
              <a:t>ла) </a:t>
            </a:r>
            <a:r>
              <a:rPr lang="ru-RU" sz="2400" b="1" dirty="0"/>
              <a:t>для себе, </a:t>
            </a:r>
            <a:r>
              <a:rPr lang="ru-RU" sz="2400" b="1" dirty="0" err="1"/>
              <a:t>опанувавши</a:t>
            </a:r>
            <a:r>
              <a:rPr lang="ru-RU" sz="2400" b="1" dirty="0"/>
              <a:t> </a:t>
            </a:r>
            <a:r>
              <a:rPr lang="ru-RU" sz="2400" b="1" dirty="0" err="1"/>
              <a:t>розділ</a:t>
            </a:r>
            <a:r>
              <a:rPr lang="ru-RU" sz="2400" b="1" dirty="0"/>
              <a:t>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«</a:t>
            </a:r>
            <a:r>
              <a:rPr lang="uk-UA" sz="2400" b="1" dirty="0" smtClean="0">
                <a:solidFill>
                  <a:schemeClr val="bg1"/>
                </a:solidFill>
              </a:rPr>
              <a:t>Людина </a:t>
            </a:r>
            <a:r>
              <a:rPr lang="uk-UA" sz="2400" b="1" dirty="0">
                <a:solidFill>
                  <a:schemeClr val="bg1"/>
                </a:solidFill>
              </a:rPr>
              <a:t>і природа </a:t>
            </a:r>
            <a:r>
              <a:rPr lang="uk-UA" sz="2400" b="1" dirty="0" smtClean="0">
                <a:solidFill>
                  <a:schemeClr val="bg1"/>
                </a:solidFill>
              </a:rPr>
              <a:t>взимку»</a:t>
            </a:r>
            <a:r>
              <a:rPr lang="ru-RU" sz="2400" b="1" dirty="0" smtClean="0"/>
              <a:t>?</a:t>
            </a:r>
            <a:endParaRPr lang="ru-RU" sz="24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1" y="1359502"/>
            <a:ext cx="4972455" cy="2439612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Прямокутник: округлені кути 1">
            <a:extLst>
              <a:ext uri="{FF2B5EF4-FFF2-40B4-BE49-F238E27FC236}">
                <a16:creationId xmlns="" xmlns:a16="http://schemas.microsoft.com/office/drawing/2014/main" id="{F5664960-3E6E-4954-81E4-700AF885D58B}"/>
              </a:ext>
            </a:extLst>
          </p:cNvPr>
          <p:cNvSpPr/>
          <p:nvPr/>
        </p:nvSpPr>
        <p:spPr>
          <a:xfrm>
            <a:off x="6019799" y="1866134"/>
            <a:ext cx="2287577" cy="142634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Що робить зиму такою неповторною?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76569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460" y="1269063"/>
            <a:ext cx="3262759" cy="321968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089506" y="1269063"/>
            <a:ext cx="5851842" cy="82621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rgbClr val="0070C0"/>
                </a:solidFill>
              </a:rPr>
              <a:t>Назви зимові місяці. </a:t>
            </a:r>
            <a:endParaRPr lang="uk-UA" sz="2400" b="1" dirty="0" smtClean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rgbClr val="0070C0"/>
                </a:solidFill>
              </a:rPr>
              <a:t>Який </a:t>
            </a:r>
            <a:r>
              <a:rPr lang="uk-UA" sz="2400" b="1" dirty="0">
                <a:solidFill>
                  <a:srgbClr val="0070C0"/>
                </a:solidFill>
              </a:rPr>
              <a:t>з них розпочинає зиму</a:t>
            </a:r>
            <a:r>
              <a:rPr lang="uk-UA" sz="2400" b="1" dirty="0" smtClean="0">
                <a:solidFill>
                  <a:srgbClr val="0070C0"/>
                </a:solidFill>
              </a:rPr>
              <a:t>? Рік?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28521" y="2188271"/>
            <a:ext cx="1941811" cy="54286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uk-UA" sz="2800" b="1" dirty="0"/>
              <a:t>Лютий</a:t>
            </a:r>
            <a:endParaRPr lang="en-US" sz="28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76436" y="2188271"/>
            <a:ext cx="1729295" cy="54817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uk-UA" sz="2800" b="1" dirty="0"/>
              <a:t>Січень</a:t>
            </a:r>
            <a:endParaRPr lang="en-US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89505" y="2188271"/>
            <a:ext cx="1848454" cy="548170"/>
          </a:xfrm>
          <a:prstGeom prst="roundRect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uk-UA" sz="2800" b="1" dirty="0"/>
              <a:t>Грудень</a:t>
            </a:r>
            <a:endParaRPr lang="en-US" sz="28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843504" y="2826289"/>
            <a:ext cx="4234544" cy="890095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0070C0"/>
                </a:solidFill>
              </a:rPr>
              <a:t>Які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зміни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відбуваються</a:t>
            </a:r>
            <a:r>
              <a:rPr lang="ru-RU" sz="2400" b="1" dirty="0">
                <a:solidFill>
                  <a:srgbClr val="0070C0"/>
                </a:solidFill>
              </a:rPr>
              <a:t> в </a:t>
            </a:r>
            <a:r>
              <a:rPr lang="ru-RU" sz="2400" b="1" dirty="0" err="1">
                <a:solidFill>
                  <a:srgbClr val="0070C0"/>
                </a:solidFill>
              </a:rPr>
              <a:t>неживій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природі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взимку</a:t>
            </a:r>
            <a:r>
              <a:rPr lang="ru-RU" sz="2400" b="1" dirty="0" smtClean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89505" y="494529"/>
            <a:ext cx="9774438" cy="6484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Застосовуємо знання щодня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142727" y="4688639"/>
            <a:ext cx="1589605" cy="53302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Дощ </a:t>
            </a:r>
            <a:endParaRPr lang="ru-RU" sz="28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700481" y="4628542"/>
            <a:ext cx="2248340" cy="54933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Ожеледиця</a:t>
            </a:r>
            <a:endParaRPr lang="ru-RU" sz="28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841294" y="4688639"/>
            <a:ext cx="1837824" cy="5493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Снігопад </a:t>
            </a:r>
            <a:endParaRPr lang="ru-RU" sz="28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694451" y="4628542"/>
            <a:ext cx="1730149" cy="5597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Заметіль</a:t>
            </a:r>
            <a:endParaRPr lang="ru-RU" sz="2800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336800" y="5273328"/>
            <a:ext cx="1877320" cy="54933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Листопад</a:t>
            </a:r>
            <a:endParaRPr lang="ru-RU" sz="2800" b="1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044420" y="5303055"/>
            <a:ext cx="2033628" cy="5001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Бурульки </a:t>
            </a:r>
            <a:endParaRPr lang="ru-RU" sz="2800" b="1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142728" y="5303055"/>
            <a:ext cx="2329816" cy="84737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Відліт птахів у вирій </a:t>
            </a:r>
            <a:endParaRPr lang="ru-RU" sz="2800" b="1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805731" y="4696047"/>
            <a:ext cx="1667585" cy="54933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Райдуга </a:t>
            </a:r>
            <a:endParaRPr lang="ru-RU" sz="2800" b="1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089504" y="3707620"/>
            <a:ext cx="5851843" cy="781127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Прочитай, вибери й поясни, які з природних явищ бувають тільки взимку?  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681034" y="5275890"/>
            <a:ext cx="2248340" cy="9017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Крига на водоймах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48701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6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089504" y="1262131"/>
            <a:ext cx="8816495" cy="55578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1. </a:t>
            </a:r>
            <a:r>
              <a:rPr lang="uk-UA" sz="2400" b="1" dirty="0" err="1" smtClean="0">
                <a:solidFill>
                  <a:schemeClr val="accent6">
                    <a:lumMod val="75000"/>
                  </a:schemeClr>
                </a:solidFill>
              </a:rPr>
              <a:t>Обери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uk-UA" sz="2400" dirty="0">
                <a:solidFill>
                  <a:schemeClr val="accent6">
                    <a:lumMod val="75000"/>
                  </a:schemeClr>
                </a:solidFill>
              </a:rPr>
              <a:t>У чому полягають особливості зимового життя рослин?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08995" y="1850572"/>
            <a:ext cx="8503091" cy="10232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/>
              <a:t>а) </a:t>
            </a:r>
            <a:r>
              <a:rPr lang="uk-UA" sz="2800" dirty="0"/>
              <a:t>Рослини взимку перебувають у стані спокою.</a:t>
            </a:r>
            <a:endParaRPr lang="ru-RU" sz="2800" dirty="0"/>
          </a:p>
          <a:p>
            <a:r>
              <a:rPr lang="uk-UA" sz="2800" b="1" dirty="0" smtClean="0"/>
              <a:t>б) </a:t>
            </a:r>
            <a:r>
              <a:rPr lang="uk-UA" sz="2800" dirty="0"/>
              <a:t>Рослини взимку продовжують рости й розвиватися.</a:t>
            </a: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89505" y="494529"/>
            <a:ext cx="9981266" cy="6484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Застосовуємо знання щодня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Табличка 16"/>
          <p:cNvSpPr/>
          <p:nvPr/>
        </p:nvSpPr>
        <p:spPr>
          <a:xfrm>
            <a:off x="1504948" y="3095283"/>
            <a:ext cx="4867729" cy="584087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 рослини готуються до зими?</a:t>
            </a:r>
            <a:endParaRPr lang="ru-RU" sz="2400" b="1" dirty="0"/>
          </a:p>
        </p:txBody>
      </p:sp>
      <p:pic>
        <p:nvPicPr>
          <p:cNvPr id="6146" name="Picture 2" descr="Догляд за садом в зимовий періо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206" y="2986427"/>
            <a:ext cx="4146565" cy="310067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Овал 19"/>
          <p:cNvSpPr/>
          <p:nvPr/>
        </p:nvSpPr>
        <p:spPr>
          <a:xfrm>
            <a:off x="1054100" y="1959429"/>
            <a:ext cx="480786" cy="511629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абличка 9"/>
          <p:cNvSpPr/>
          <p:nvPr/>
        </p:nvSpPr>
        <p:spPr>
          <a:xfrm>
            <a:off x="1054100" y="4027092"/>
            <a:ext cx="2559957" cy="1231572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З дерев і кущів опадає листя</a:t>
            </a:r>
            <a:endParaRPr lang="ru-RU" sz="2400" b="1" dirty="0"/>
          </a:p>
        </p:txBody>
      </p:sp>
      <p:sp>
        <p:nvSpPr>
          <p:cNvPr id="11" name="Табличка 10"/>
          <p:cNvSpPr/>
          <p:nvPr/>
        </p:nvSpPr>
        <p:spPr>
          <a:xfrm>
            <a:off x="3938812" y="4027091"/>
            <a:ext cx="2559957" cy="1231573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Кора на деревах стає товстішою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50024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089505" y="1262131"/>
            <a:ext cx="6084181" cy="936783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2. Сформулюй три </a:t>
            </a:r>
            <a:r>
              <a:rPr lang="uk-UA" sz="2400" dirty="0">
                <a:solidFill>
                  <a:schemeClr val="accent6">
                    <a:lumMod val="75000"/>
                  </a:schemeClr>
                </a:solidFill>
              </a:rPr>
              <a:t>найважливіші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правила </a:t>
            </a:r>
            <a:r>
              <a:rPr lang="uk-UA" sz="2400" dirty="0">
                <a:solidFill>
                  <a:schemeClr val="accent6">
                    <a:lumMod val="75000"/>
                  </a:schemeClr>
                </a:solidFill>
              </a:rPr>
              <a:t>догляду за кімнатними рослинами взимку.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176590" y="2449405"/>
            <a:ext cx="4381032" cy="89255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Поливають </a:t>
            </a:r>
            <a:r>
              <a:rPr lang="uk-UA" sz="2800" b="1" dirty="0" smtClean="0"/>
              <a:t>рідше, відстояною водою</a:t>
            </a:r>
            <a:endParaRPr lang="ru-RU" sz="28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89505" y="494529"/>
            <a:ext cx="9774438" cy="6484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Застосовуємо знання щодня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76590" y="3517600"/>
            <a:ext cx="4381032" cy="8135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Не вносять добрива</a:t>
            </a:r>
            <a:endParaRPr lang="ru-RU" sz="28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176590" y="4585798"/>
            <a:ext cx="4381032" cy="8135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Не пересаджують</a:t>
            </a:r>
            <a:endParaRPr lang="ru-RU" sz="2800" b="1" dirty="0"/>
          </a:p>
        </p:txBody>
      </p:sp>
      <p:pic>
        <p:nvPicPr>
          <p:cNvPr id="20" name="Picture 2" descr="Ð ÐµÐ·ÑÐ»ÑÑÐ°Ñ Ð¿Ð¾ÑÑÐºÑ Ð·Ð¾Ð±ÑÐ°Ð¶ÐµÐ½Ñ Ð·Ð° Ð·Ð°Ð¿Ð¸ÑÐ¾Ð¼ &quot;Ð²Ð°Ð·Ð¾Ð½ Ð½Ð° Ð¾ÐºÐ½Ðµ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5" t="8587" r="1460" b="1263"/>
          <a:stretch/>
        </p:blipFill>
        <p:spPr bwMode="auto">
          <a:xfrm>
            <a:off x="6076457" y="2449404"/>
            <a:ext cx="4401452" cy="2949909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98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916" y="4035637"/>
            <a:ext cx="1501543" cy="2255225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054100" y="1340508"/>
            <a:ext cx="5599848" cy="80236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3. Поміркуй. </a:t>
            </a:r>
            <a:r>
              <a:rPr lang="uk-UA" sz="2400" dirty="0">
                <a:solidFill>
                  <a:schemeClr val="accent6">
                    <a:lumMod val="75000"/>
                  </a:schemeClr>
                </a:solidFill>
              </a:rPr>
              <a:t>Яку групу птахів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не можна </a:t>
            </a:r>
            <a:r>
              <a:rPr lang="uk-UA" sz="2400" dirty="0">
                <a:solidFill>
                  <a:schemeClr val="accent6">
                    <a:lumMod val="75000"/>
                  </a:schemeClr>
                </a:solidFill>
              </a:rPr>
              <a:t>побачити </a:t>
            </a:r>
            <a:r>
              <a:rPr lang="uk-UA" sz="2400" dirty="0" smtClean="0">
                <a:solidFill>
                  <a:schemeClr val="accent6">
                    <a:lumMod val="75000"/>
                  </a:schemeClr>
                </a:solidFill>
              </a:rPr>
              <a:t>взимку?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" r="9317"/>
          <a:stretch/>
        </p:blipFill>
        <p:spPr>
          <a:xfrm>
            <a:off x="1054100" y="2142873"/>
            <a:ext cx="2231704" cy="178656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916" y="1340508"/>
            <a:ext cx="1676400" cy="227573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194207" y="3905963"/>
            <a:ext cx="1951487" cy="51157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Лелеки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575092" y="5714590"/>
            <a:ext cx="1394735" cy="60254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Шпаки</a:t>
            </a:r>
            <a:endParaRPr lang="ru-RU" sz="28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054100" y="494529"/>
            <a:ext cx="10038443" cy="7335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Застосовуємо знання щодня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1060"/>
          <a:stretch/>
        </p:blipFill>
        <p:spPr>
          <a:xfrm>
            <a:off x="1054100" y="4424390"/>
            <a:ext cx="2091594" cy="176375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Прямоугольник 20"/>
          <p:cNvSpPr/>
          <p:nvPr/>
        </p:nvSpPr>
        <p:spPr>
          <a:xfrm>
            <a:off x="2155515" y="5846381"/>
            <a:ext cx="1647179" cy="56817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Ластівки</a:t>
            </a:r>
            <a:endParaRPr lang="ru-RU" sz="2800" b="1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8" r="1508"/>
          <a:stretch/>
        </p:blipFill>
        <p:spPr>
          <a:xfrm>
            <a:off x="8771451" y="1644525"/>
            <a:ext cx="2275146" cy="178136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3" t="2313" r="20449"/>
          <a:stretch/>
        </p:blipFill>
        <p:spPr>
          <a:xfrm>
            <a:off x="3595383" y="4299382"/>
            <a:ext cx="2281875" cy="181169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Прямоугольник 23"/>
          <p:cNvSpPr/>
          <p:nvPr/>
        </p:nvSpPr>
        <p:spPr>
          <a:xfrm>
            <a:off x="5100570" y="5812736"/>
            <a:ext cx="1553378" cy="4840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Синиці</a:t>
            </a:r>
            <a:endParaRPr lang="ru-RU" sz="28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9410403" y="3425890"/>
            <a:ext cx="1636194" cy="53360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Горобці</a:t>
            </a:r>
            <a:endParaRPr lang="ru-RU" sz="2800" b="1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" t="3857" r="18877" b="1754"/>
          <a:stretch/>
        </p:blipFill>
        <p:spPr>
          <a:xfrm>
            <a:off x="3595384" y="2143517"/>
            <a:ext cx="2594731" cy="177978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7" name="Прямоугольник 26"/>
          <p:cNvSpPr/>
          <p:nvPr/>
        </p:nvSpPr>
        <p:spPr>
          <a:xfrm>
            <a:off x="4054707" y="3873306"/>
            <a:ext cx="1676084" cy="5212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Ворони</a:t>
            </a:r>
            <a:endParaRPr lang="ru-RU" sz="2800" b="1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23662" y="4161751"/>
            <a:ext cx="2168881" cy="145836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8" name="Прямоугольник 27"/>
          <p:cNvSpPr/>
          <p:nvPr/>
        </p:nvSpPr>
        <p:spPr>
          <a:xfrm>
            <a:off x="9425271" y="5660571"/>
            <a:ext cx="1710536" cy="60254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Лебеді</a:t>
            </a:r>
            <a:endParaRPr lang="ru-RU" sz="28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462889" y="3532614"/>
            <a:ext cx="1309511" cy="47125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Зозулі</a:t>
            </a:r>
            <a:endParaRPr lang="ru-RU" sz="2800" b="1" dirty="0"/>
          </a:p>
        </p:txBody>
      </p:sp>
      <p:sp>
        <p:nvSpPr>
          <p:cNvPr id="3" name="4-конечная звезда 2"/>
          <p:cNvSpPr/>
          <p:nvPr/>
        </p:nvSpPr>
        <p:spPr>
          <a:xfrm>
            <a:off x="1054098" y="2122887"/>
            <a:ext cx="600529" cy="521917"/>
          </a:xfrm>
          <a:prstGeom prst="star4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4-конечная звезда 29"/>
          <p:cNvSpPr/>
          <p:nvPr/>
        </p:nvSpPr>
        <p:spPr>
          <a:xfrm>
            <a:off x="6764564" y="1383566"/>
            <a:ext cx="600529" cy="521917"/>
          </a:xfrm>
          <a:prstGeom prst="star4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4-конечная звезда 31"/>
          <p:cNvSpPr/>
          <p:nvPr/>
        </p:nvSpPr>
        <p:spPr>
          <a:xfrm>
            <a:off x="1054100" y="4424390"/>
            <a:ext cx="600529" cy="521917"/>
          </a:xfrm>
          <a:prstGeom prst="star4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4-конечная звезда 32"/>
          <p:cNvSpPr/>
          <p:nvPr/>
        </p:nvSpPr>
        <p:spPr>
          <a:xfrm>
            <a:off x="6764563" y="4080284"/>
            <a:ext cx="600529" cy="521917"/>
          </a:xfrm>
          <a:prstGeom prst="star4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4-конечная звезда 33"/>
          <p:cNvSpPr/>
          <p:nvPr/>
        </p:nvSpPr>
        <p:spPr>
          <a:xfrm>
            <a:off x="8923662" y="4080284"/>
            <a:ext cx="600529" cy="521917"/>
          </a:xfrm>
          <a:prstGeom prst="star4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41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0" grpId="0" animBg="1"/>
      <p:bldP spid="32" grpId="0" animBg="1"/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87287" y="1236558"/>
            <a:ext cx="7456713" cy="1306613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4. Об’єднай </a:t>
            </a:r>
            <a:r>
              <a:rPr lang="uk-UA" sz="2800" dirty="0">
                <a:solidFill>
                  <a:schemeClr val="accent6">
                    <a:lumMod val="75000"/>
                  </a:schemeClr>
                </a:solidFill>
              </a:rPr>
              <a:t>тварин у групи за цими ознаками.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а) </a:t>
            </a:r>
            <a:r>
              <a:rPr lang="uk-UA" sz="2800" dirty="0">
                <a:solidFill>
                  <a:schemeClr val="accent6">
                    <a:lumMod val="75000"/>
                  </a:schemeClr>
                </a:solidFill>
              </a:rPr>
              <a:t>Ведуть активний спосіб життя</a:t>
            </a:r>
            <a:r>
              <a:rPr lang="uk-UA" sz="28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б) </a:t>
            </a:r>
            <a:r>
              <a:rPr lang="uk-UA" sz="2800" dirty="0">
                <a:solidFill>
                  <a:schemeClr val="accent6">
                    <a:lumMod val="75000"/>
                  </a:schemeClr>
                </a:solidFill>
              </a:rPr>
              <a:t>Залягають на зиму спати</a:t>
            </a:r>
            <a:r>
              <a:rPr lang="uk-UA" sz="28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89505" y="494529"/>
            <a:ext cx="9774438" cy="6484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Застосовуємо знання щодня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78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2 клас\4 ЯДС\1 Грущинська\3 Людина і природа взимку\№057 Застосовуємо знання щодня. Як учинити правильно\2025-01-28_1623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287" y="2586717"/>
            <a:ext cx="8848296" cy="351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51379" y="1628254"/>
            <a:ext cx="6623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chemeClr val="accent6">
                    <a:lumMod val="75000"/>
                  </a:schemeClr>
                </a:solidFill>
              </a:rPr>
              <a:t>③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513740" y="1646318"/>
            <a:ext cx="6623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chemeClr val="accent6">
                    <a:lumMod val="75000"/>
                  </a:schemeClr>
                </a:solidFill>
              </a:rPr>
              <a:t>⑤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07524" y="2011993"/>
            <a:ext cx="6623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chemeClr val="accent6">
                    <a:lumMod val="75000"/>
                  </a:schemeClr>
                </a:solidFill>
              </a:rPr>
              <a:t>①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169885" y="2011993"/>
            <a:ext cx="6623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chemeClr val="accent6">
                    <a:lumMod val="75000"/>
                  </a:schemeClr>
                </a:solidFill>
              </a:rPr>
              <a:t>②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879487" y="2007390"/>
            <a:ext cx="6623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chemeClr val="accent6">
                    <a:lumMod val="75000"/>
                  </a:schemeClr>
                </a:solidFill>
              </a:rPr>
              <a:t>④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38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  <p:bldP spid="7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1288</TotalTime>
  <Words>691</Words>
  <Application>Microsoft Office PowerPoint</Application>
  <PresentationFormat>Произвольный</PresentationFormat>
  <Paragraphs>193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Налаштування на урок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Підсумок уроку. Рефлексія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87</cp:revision>
  <dcterms:created xsi:type="dcterms:W3CDTF">2018-01-05T16:38:53Z</dcterms:created>
  <dcterms:modified xsi:type="dcterms:W3CDTF">2025-01-29T08:28:39Z</dcterms:modified>
</cp:coreProperties>
</file>