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884" r:id="rId3"/>
    <p:sldId id="567" r:id="rId4"/>
    <p:sldId id="577" r:id="rId5"/>
    <p:sldId id="882" r:id="rId6"/>
    <p:sldId id="565" r:id="rId7"/>
    <p:sldId id="580" r:id="rId8"/>
    <p:sldId id="584" r:id="rId9"/>
    <p:sldId id="582" r:id="rId10"/>
    <p:sldId id="563" r:id="rId11"/>
    <p:sldId id="583" r:id="rId12"/>
    <p:sldId id="546" r:id="rId13"/>
    <p:sldId id="883" r:id="rId14"/>
    <p:sldId id="88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E40"/>
    <a:srgbClr val="2F3242"/>
    <a:srgbClr val="1694E9"/>
    <a:srgbClr val="295FFF"/>
    <a:srgbClr val="00B050"/>
    <a:srgbClr val="FF66FF"/>
    <a:srgbClr val="FFFF00"/>
    <a:srgbClr val="FF7C80"/>
    <a:srgbClr val="709E32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7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5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gi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5400" y="4575241"/>
            <a:ext cx="9598898" cy="9194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Добираю прикметники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56910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5</a:t>
            </a:r>
            <a:r>
              <a:rPr lang="uk-UA" sz="2400" b="1" dirty="0" smtClean="0">
                <a:solidFill>
                  <a:srgbClr val="0070C0"/>
                </a:solidFill>
              </a:rPr>
              <a:t>8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!!!_Эсмира Настрій\_free_2024-11-11-20-03-18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4254" y="1290430"/>
            <a:ext cx="2960916" cy="28121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833379" y="1456402"/>
            <a:ext cx="2022208" cy="29087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33378" y="423160"/>
            <a:ext cx="10128535" cy="11568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</a:t>
            </a:r>
            <a:r>
              <a:rPr lang="uk-UA" sz="3600" b="1" dirty="0">
                <a:solidFill>
                  <a:schemeClr val="bg1"/>
                </a:solidFill>
              </a:rPr>
              <a:t>загадала друзям загадку про свою улюблену пору </a:t>
            </a:r>
            <a:r>
              <a:rPr lang="uk-UA" sz="3600" b="1" dirty="0" smtClean="0">
                <a:solidFill>
                  <a:schemeClr val="bg1"/>
                </a:solidFill>
              </a:rPr>
              <a:t>року. Відгадай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150" name="Picture 6" descr="Картинки по запросу осень дождь анимац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3" y="3139753"/>
            <a:ext cx="5742924" cy="35712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58803" y="1666095"/>
            <a:ext cx="558316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Дрібненький дощик сумно плаче,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листячко жовтогаряче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З дерев поволі опадає.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Яка пора це наступає?</a:t>
            </a:r>
          </a:p>
        </p:txBody>
      </p:sp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290" y="3595182"/>
            <a:ext cx="2414350" cy="29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28034" y="2794500"/>
            <a:ext cx="131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Осінь.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4448" y="3595183"/>
            <a:ext cx="4645918" cy="12003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ЖОВТОГАРЯЧИЙ </a:t>
            </a:r>
            <a:r>
              <a:rPr lang="uk-UA" sz="2400" b="1" dirty="0">
                <a:solidFill>
                  <a:srgbClr val="FF0000"/>
                </a:solidFill>
              </a:rPr>
              <a:t>–</a:t>
            </a:r>
            <a:r>
              <a:rPr lang="uk-UA" sz="2400" b="1" dirty="0">
                <a:solidFill>
                  <a:srgbClr val="0070C0"/>
                </a:solidFill>
              </a:rPr>
              <a:t> жовтий із червонуватим відтінком, оранжевий, як колір апельсина.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37075" y="1650146"/>
            <a:ext cx="2705839" cy="17882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Поясни</a:t>
            </a:r>
            <a:r>
              <a:rPr lang="uk-UA" sz="2400" b="1" dirty="0">
                <a:solidFill>
                  <a:srgbClr val="0070C0"/>
                </a:solidFill>
              </a:rPr>
              <a:t>, як ти розумієш значення слова  </a:t>
            </a:r>
            <a:r>
              <a:rPr lang="uk-UA" sz="2400" b="1" i="1" dirty="0">
                <a:solidFill>
                  <a:srgbClr val="0070C0"/>
                </a:solidFill>
              </a:rPr>
              <a:t>жовтогарячий</a:t>
            </a:r>
            <a:r>
              <a:rPr lang="uk-UA" sz="2400" b="1" i="1" dirty="0" smtClean="0">
                <a:solidFill>
                  <a:srgbClr val="0070C0"/>
                </a:solidFill>
              </a:rPr>
              <a:t>.</a:t>
            </a:r>
            <a:endParaRPr lang="uk-UA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0734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9087" y="587828"/>
            <a:ext cx="10559140" cy="7001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Склади </a:t>
            </a:r>
            <a:r>
              <a:rPr lang="uk-UA" sz="3600" b="1" dirty="0">
                <a:solidFill>
                  <a:schemeClr val="bg1"/>
                </a:solidFill>
              </a:rPr>
              <a:t>і запиши речення із словом «жовтогаряче</a:t>
            </a:r>
            <a:r>
              <a:rPr lang="uk-UA" sz="3600" b="1" dirty="0" smtClean="0">
                <a:solidFill>
                  <a:schemeClr val="bg1"/>
                </a:solidFill>
              </a:rPr>
              <a:t>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1193" r="56605" b="73416"/>
          <a:stretch/>
        </p:blipFill>
        <p:spPr>
          <a:xfrm>
            <a:off x="3679371" y="1358449"/>
            <a:ext cx="7050442" cy="259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4" name="Picture 6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7" y="1375537"/>
            <a:ext cx="2226127" cy="29681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t="47834" r="10247" b="35666"/>
          <a:stretch/>
        </p:blipFill>
        <p:spPr>
          <a:xfrm>
            <a:off x="4131572" y="1409855"/>
            <a:ext cx="3258774" cy="9244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67334" r="52749" b="23163"/>
          <a:stretch/>
        </p:blipFill>
        <p:spPr>
          <a:xfrm>
            <a:off x="7493371" y="1613344"/>
            <a:ext cx="1530888" cy="5206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80167" r="53614" b="3333"/>
          <a:stretch/>
        </p:blipFill>
        <p:spPr>
          <a:xfrm>
            <a:off x="9154923" y="1388083"/>
            <a:ext cx="1528993" cy="9580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 t="80167" r="18260" b="3333"/>
          <a:stretch/>
        </p:blipFill>
        <p:spPr>
          <a:xfrm>
            <a:off x="3994192" y="2213455"/>
            <a:ext cx="1041992" cy="910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18473" r="49759" b="67861"/>
          <a:stretch/>
        </p:blipFill>
        <p:spPr>
          <a:xfrm>
            <a:off x="5161794" y="2374693"/>
            <a:ext cx="1783292" cy="753763"/>
          </a:xfrm>
          <a:prstGeom prst="rect">
            <a:avLst/>
          </a:prstGeom>
        </p:spPr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32" y="2133960"/>
            <a:ext cx="2714354" cy="138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33058" y="4068355"/>
            <a:ext cx="8440428" cy="19389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Поділи </a:t>
            </a:r>
            <a:r>
              <a:rPr lang="uk-UA" sz="2400" b="1" dirty="0">
                <a:solidFill>
                  <a:srgbClr val="0070C0"/>
                </a:solidFill>
              </a:rPr>
              <a:t>слово «Осінь» на склади. Який склад наголошений?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70C0"/>
                </a:solidFill>
              </a:rPr>
              <a:t>Скільки звуків у цьому слові? А букв? Чому?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>
                <a:solidFill>
                  <a:srgbClr val="0070C0"/>
                </a:solidFill>
              </a:rPr>
              <a:t>голосні звуки.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Назви </a:t>
            </a:r>
            <a:r>
              <a:rPr lang="uk-UA" sz="2400" b="1" dirty="0">
                <a:solidFill>
                  <a:srgbClr val="0070C0"/>
                </a:solidFill>
              </a:rPr>
              <a:t>приголосні, вони тверді чи м'які?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rgbClr val="0070C0"/>
                </a:solidFill>
              </a:rPr>
              <a:t>Які букви позначають м'якість приголосних у цьому слові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5" t="14671" r="11304" b="72996"/>
          <a:stretch/>
        </p:blipFill>
        <p:spPr>
          <a:xfrm>
            <a:off x="4142458" y="2936765"/>
            <a:ext cx="1213313" cy="718282"/>
          </a:xfrm>
          <a:prstGeom prst="rect">
            <a:avLst/>
          </a:prstGeom>
        </p:spPr>
      </p:pic>
      <p:sp>
        <p:nvSpPr>
          <p:cNvPr id="20" name="Равнобедренный треугольник 19"/>
          <p:cNvSpPr/>
          <p:nvPr/>
        </p:nvSpPr>
        <p:spPr>
          <a:xfrm rot="12915615">
            <a:off x="4647022" y="2849810"/>
            <a:ext cx="45719" cy="7845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396770" y="3128456"/>
            <a:ext cx="297915" cy="7084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0" t="84338" r="36758" b="7838"/>
          <a:stretch/>
        </p:blipFill>
        <p:spPr>
          <a:xfrm>
            <a:off x="5155921" y="3231904"/>
            <a:ext cx="556902" cy="6525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6" t="63509" r="49099" b="19546"/>
          <a:stretch/>
        </p:blipFill>
        <p:spPr>
          <a:xfrm>
            <a:off x="7958118" y="2901322"/>
            <a:ext cx="1274995" cy="10518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9" t="47958" r="23430" b="35097"/>
          <a:stretch/>
        </p:blipFill>
        <p:spPr>
          <a:xfrm>
            <a:off x="7270498" y="2968077"/>
            <a:ext cx="1067811" cy="9618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8" t="36389" r="41544" b="55278"/>
          <a:stretch/>
        </p:blipFill>
        <p:spPr>
          <a:xfrm>
            <a:off x="5890873" y="3241090"/>
            <a:ext cx="1112451" cy="49811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2" t="1153" r="58342" b="89051"/>
          <a:stretch/>
        </p:blipFill>
        <p:spPr>
          <a:xfrm>
            <a:off x="6978083" y="3236859"/>
            <a:ext cx="597139" cy="39607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973" r="74859" b="89231"/>
          <a:stretch/>
        </p:blipFill>
        <p:spPr>
          <a:xfrm>
            <a:off x="5570947" y="3251824"/>
            <a:ext cx="597139" cy="3960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3" t="937" r="47801" b="89267"/>
          <a:stretch/>
        </p:blipFill>
        <p:spPr>
          <a:xfrm>
            <a:off x="8175023" y="3214673"/>
            <a:ext cx="597139" cy="39607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49087" y="4586237"/>
            <a:ext cx="2207078" cy="1337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</a:t>
            </a:r>
            <a:r>
              <a:rPr lang="uk-UA" sz="2400" b="1" dirty="0">
                <a:solidFill>
                  <a:schemeClr val="bg1"/>
                </a:solidFill>
              </a:rPr>
              <a:t>звукову схему слова «Осінь</a:t>
            </a:r>
            <a:r>
              <a:rPr lang="uk-UA" sz="2400" b="1" dirty="0" smtClean="0">
                <a:solidFill>
                  <a:schemeClr val="bg1"/>
                </a:solidFill>
              </a:rPr>
              <a:t>»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1368" y="3427229"/>
            <a:ext cx="10102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 =</a:t>
            </a:r>
            <a:r>
              <a:rPr lang="uk-UA" sz="2800" b="1" dirty="0" smtClean="0">
                <a:solidFill>
                  <a:srgbClr val="FF0000"/>
                </a:solidFill>
              </a:rPr>
              <a:t>о</a:t>
            </a:r>
            <a:r>
              <a:rPr lang="uk-UA" sz="2800" b="1" dirty="0" smtClean="0">
                <a:solidFill>
                  <a:srgbClr val="0070C0"/>
                </a:solidFill>
              </a:rPr>
              <a:t>=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1616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9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Яким буде літо в Україні: синоптики розповілиЯким буде літо в Україні:  синоптики розповіл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-7178"/>
          <a:stretch/>
        </p:blipFill>
        <p:spPr bwMode="auto">
          <a:xfrm>
            <a:off x="2667115" y="1422480"/>
            <a:ext cx="6044663" cy="4027160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1192" r="56686" b="81174"/>
          <a:stretch/>
        </p:blipFill>
        <p:spPr>
          <a:xfrm>
            <a:off x="6205308" y="4592113"/>
            <a:ext cx="5389639" cy="16089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802" t="4220" r="4673" b="3952"/>
          <a:stretch/>
        </p:blipFill>
        <p:spPr>
          <a:xfrm flipH="1">
            <a:off x="637210" y="1683071"/>
            <a:ext cx="2029905" cy="24317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5286" y="402771"/>
            <a:ext cx="10264096" cy="12518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слова, якими Ґаджик розповів про свою улюблену пору року. Відгадай її назву.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9980" y="3436060"/>
            <a:ext cx="1303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квіти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334" y="3637139"/>
            <a:ext cx="1331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ласка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6990" y="2691992"/>
            <a:ext cx="135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тепло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43701" y="3223894"/>
            <a:ext cx="147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барви</a:t>
            </a:r>
            <a:r>
              <a:rPr lang="uk-UA" sz="3600" b="1" dirty="0">
                <a:solidFill>
                  <a:srgbClr val="295FFF"/>
                </a:solidFill>
              </a:rPr>
              <a:t> </a:t>
            </a:r>
            <a:endParaRPr lang="ru-RU" sz="3600" b="1" dirty="0">
              <a:solidFill>
                <a:srgbClr val="295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1165" y="1683071"/>
            <a:ext cx="140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сонце</a:t>
            </a:r>
            <a:r>
              <a:rPr lang="uk-UA" sz="3600" b="1" dirty="0">
                <a:solidFill>
                  <a:srgbClr val="295FFF"/>
                </a:solidFill>
              </a:rPr>
              <a:t> </a:t>
            </a:r>
            <a:endParaRPr lang="ru-RU" sz="3600" b="1" dirty="0">
              <a:solidFill>
                <a:srgbClr val="295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6881" y="1796532"/>
            <a:ext cx="128013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ЛІТО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t="82162" r="47300" b="6434"/>
          <a:stretch/>
        </p:blipFill>
        <p:spPr>
          <a:xfrm>
            <a:off x="7165176" y="4704483"/>
            <a:ext cx="1061887" cy="64250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4" t="50582" r="19099" b="38014"/>
          <a:stretch/>
        </p:blipFill>
        <p:spPr>
          <a:xfrm>
            <a:off x="8227063" y="4734484"/>
            <a:ext cx="1702338" cy="64250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64092" r="47152" b="19413"/>
          <a:stretch/>
        </p:blipFill>
        <p:spPr>
          <a:xfrm>
            <a:off x="9842313" y="4586004"/>
            <a:ext cx="1790626" cy="92937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14261" r="35792" b="68019"/>
          <a:stretch/>
        </p:blipFill>
        <p:spPr>
          <a:xfrm>
            <a:off x="6492028" y="5250657"/>
            <a:ext cx="2243822" cy="9983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31981" r="46477" b="55410"/>
          <a:stretch/>
        </p:blipFill>
        <p:spPr>
          <a:xfrm>
            <a:off x="8735850" y="5305622"/>
            <a:ext cx="1808214" cy="71040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396230" y="3015158"/>
            <a:ext cx="3198717" cy="9451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Утвори </a:t>
            </a:r>
            <a:r>
              <a:rPr lang="uk-UA" sz="2400" b="1" dirty="0">
                <a:solidFill>
                  <a:srgbClr val="0070C0"/>
                </a:solidFill>
              </a:rPr>
              <a:t>від поданих слів </a:t>
            </a:r>
            <a:r>
              <a:rPr lang="uk-UA" sz="2400" b="1" dirty="0" smtClean="0">
                <a:solidFill>
                  <a:srgbClr val="0070C0"/>
                </a:solidFill>
              </a:rPr>
              <a:t>прикметники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0" t="47420" r="30144" b="39971"/>
          <a:stretch/>
        </p:blipFill>
        <p:spPr>
          <a:xfrm>
            <a:off x="6205308" y="4498094"/>
            <a:ext cx="959867" cy="79501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28756" y="4433867"/>
            <a:ext cx="3877747" cy="11811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Розкажи </a:t>
            </a:r>
            <a:r>
              <a:rPr lang="uk-UA" sz="2400" b="1" dirty="0">
                <a:solidFill>
                  <a:srgbClr val="0070C0"/>
                </a:solidFill>
              </a:rPr>
              <a:t>про свою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улюблену </a:t>
            </a:r>
            <a:r>
              <a:rPr lang="uk-UA" sz="2400" b="1" dirty="0">
                <a:solidFill>
                  <a:srgbClr val="0070C0"/>
                </a:solidFill>
              </a:rPr>
              <a:t>пору року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Використай прикметники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84286" r="77016" b="3577"/>
          <a:stretch/>
        </p:blipFill>
        <p:spPr>
          <a:xfrm>
            <a:off x="10544064" y="5498987"/>
            <a:ext cx="547826" cy="6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97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2 клас\1 Українська мова\1 Пономарьова\4 Прикметник\№058 - Добираю прикметники. Складання розповідей\2024-12-30_1244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1" r="12988" b="48820"/>
          <a:stretch/>
        </p:blipFill>
        <p:spPr bwMode="auto">
          <a:xfrm>
            <a:off x="856529" y="4149820"/>
            <a:ext cx="5674900" cy="900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 клас\1 Українська мова\1 Пономарьова\4 Прикметник\№058 - Добираю прикметники. Складання розповідей\2024-12-30_1245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14682" r="3786" b="847"/>
          <a:stretch/>
        </p:blipFill>
        <p:spPr bwMode="auto">
          <a:xfrm>
            <a:off x="6605225" y="2144099"/>
            <a:ext cx="4824000" cy="2808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1 Українська мова\1 Пономарьова\4 Прикметник\№058 - Добираю прикметники. Складання розповідей\2024-12-30_1242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6" b="1608"/>
          <a:stretch/>
        </p:blipFill>
        <p:spPr bwMode="auto">
          <a:xfrm>
            <a:off x="856529" y="1753406"/>
            <a:ext cx="5674900" cy="167110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90499" y="3424511"/>
            <a:ext cx="5740930" cy="7059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Розглянь малюнки. Розкажи, які ці предмети за кольором і смаком.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про це за зразком.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0308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6" y="1046333"/>
            <a:ext cx="5674903" cy="6453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1. Прочитай текст. Устав пропущені прикметники. Знайди їх у довідці.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99285" y="1046333"/>
            <a:ext cx="4383768" cy="99442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3. Розглянь комікси. Добери слова – назви ознак, які характеризують зображених персонажів,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19022" y="1627018"/>
            <a:ext cx="145745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чарівна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30693" y="1983158"/>
            <a:ext cx="97431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білі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08918" y="1889445"/>
            <a:ext cx="209630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сріблястий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7335" y="5564427"/>
            <a:ext cx="2330092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Цибуля (яка?)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64535" y="5055365"/>
            <a:ext cx="3500777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червоний, солодкий.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27427" y="5564427"/>
            <a:ext cx="2868695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коричнева, гірка.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8474" y="5041207"/>
            <a:ext cx="2804738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Помідор (який?)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63294" y="3669756"/>
            <a:ext cx="265575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схвильована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3418" y="3931366"/>
            <a:ext cx="190902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сердитий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96418" y="4149820"/>
            <a:ext cx="197433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дбайлива</a:t>
            </a:r>
            <a:r>
              <a:rPr lang="uk-UA" sz="2800" b="1" dirty="0" smtClean="0">
                <a:solidFill>
                  <a:srgbClr val="0070C0"/>
                </a:solidFill>
              </a:rPr>
              <a:t>, 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33151" y="4454586"/>
            <a:ext cx="339607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рудий, енергійний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82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37" grpId="0"/>
      <p:bldP spid="43" grpId="0"/>
      <p:bldP spid="44" grpId="0"/>
      <p:bldP spid="46" grpId="0" animBg="1"/>
      <p:bldP spid="47" grpId="0" animBg="1"/>
      <p:bldP spid="48" grpId="0" animBg="1"/>
      <p:bldP spid="45" grpId="0" animBg="1"/>
      <p:bldP spid="17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4791" y="505414"/>
            <a:ext cx="10056866" cy="747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уроку. 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4707" y="5074974"/>
            <a:ext cx="16009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Відчуваю успіх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97533" y="5075000"/>
            <a:ext cx="1588917" cy="83099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Все було легко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917" y="5074973"/>
            <a:ext cx="173873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Маю цікаві знання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46542" y="5075000"/>
            <a:ext cx="16229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Урок здивував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5934" y="1339572"/>
            <a:ext cx="7028838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Що називають прикметники? На які питання відповідають? </a:t>
            </a:r>
            <a:endParaRPr lang="uk-UA" sz="2000" b="1" dirty="0">
              <a:solidFill>
                <a:srgbClr val="0070C0"/>
              </a:solidFill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Наведи </a:t>
            </a:r>
            <a:r>
              <a:rPr lang="uk-UA" sz="2000" b="1">
                <a:solidFill>
                  <a:srgbClr val="0070C0"/>
                </a:solidFill>
              </a:rPr>
              <a:t>приклади </a:t>
            </a:r>
            <a:r>
              <a:rPr lang="uk-UA" sz="2000" b="1" smtClean="0">
                <a:solidFill>
                  <a:srgbClr val="0070C0"/>
                </a:solidFill>
              </a:rPr>
              <a:t>прикметників.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Опиши </a:t>
            </a:r>
            <a:r>
              <a:rPr lang="uk-UA" sz="2000" b="1" dirty="0">
                <a:solidFill>
                  <a:srgbClr val="0070C0"/>
                </a:solidFill>
              </a:rPr>
              <a:t>сніжинку за допомогою слів – ознак </a:t>
            </a:r>
            <a:r>
              <a:rPr lang="uk-UA" sz="2000" b="1" dirty="0" smtClean="0">
                <a:solidFill>
                  <a:srgbClr val="0070C0"/>
                </a:solidFill>
              </a:rPr>
              <a:t>предметів.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6" name="Picture 4" descr="Картинки по запросу снежинки анимаци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59" y="1948364"/>
            <a:ext cx="1737741" cy="19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005008" y="1809628"/>
            <a:ext cx="1278446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біла</a:t>
            </a:r>
            <a:endParaRPr lang="ru-RU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13604" y="2665089"/>
            <a:ext cx="1662337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крижана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191409" y="2784886"/>
            <a:ext cx="15802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чарівна</a:t>
            </a:r>
            <a:endParaRPr lang="ru-RU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792683" y="3496957"/>
            <a:ext cx="1506408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холодна</a:t>
            </a:r>
            <a:endParaRPr lang="ru-RU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654440" y="4047068"/>
            <a:ext cx="1576484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пухнаста</a:t>
            </a:r>
            <a:endParaRPr lang="ru-RU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669530" y="1825402"/>
            <a:ext cx="1442111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яскрава</a:t>
            </a:r>
            <a:endParaRPr lang="ru-RU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775941" y="1302182"/>
            <a:ext cx="1415468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казкова</a:t>
            </a:r>
            <a:endParaRPr lang="ru-RU" sz="2800" b="1" dirty="0"/>
          </a:p>
        </p:txBody>
      </p:sp>
      <p:pic>
        <p:nvPicPr>
          <p:cNvPr id="25" name="Picture 2" descr="Зимние смайлики только для участников группы  https://www.facebook.com/groups/vihovatelyu/ Не забудьте поделиться с  коллегами! #зима #картинки #смайл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7" y="3192553"/>
            <a:ext cx="1600961" cy="182967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11058" r="8921" b="4174"/>
          <a:stretch/>
        </p:blipFill>
        <p:spPr bwMode="auto">
          <a:xfrm>
            <a:off x="6023610" y="3215768"/>
            <a:ext cx="1735032" cy="182967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7182" r="14228" b="18692"/>
          <a:stretch/>
        </p:blipFill>
        <p:spPr bwMode="auto">
          <a:xfrm>
            <a:off x="4297533" y="3211925"/>
            <a:ext cx="1726077" cy="1737265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7" descr="РАДУГА ИДЕЙ ДЛЯ ДЕТЕЙ — СМАЙЛИКИ, ЭМОЦИИ | OK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48" y="3211207"/>
            <a:ext cx="1834231" cy="18342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33195" y="3501518"/>
            <a:ext cx="1278446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чудова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165093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66869" y="2098356"/>
            <a:ext cx="6302830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Продзвенів</a:t>
            </a:r>
            <a:r>
              <a:rPr lang="ru-RU" altLang="uk-UA" sz="3200" b="1" dirty="0">
                <a:solidFill>
                  <a:srgbClr val="0070C0"/>
                </a:solidFill>
              </a:rPr>
              <a:t> уже </a:t>
            </a:r>
            <a:r>
              <a:rPr lang="ru-RU" altLang="uk-UA" sz="3200" b="1" dirty="0" err="1">
                <a:solidFill>
                  <a:srgbClr val="0070C0"/>
                </a:solidFill>
              </a:rPr>
              <a:t>дзвінок</a:t>
            </a:r>
            <a:r>
              <a:rPr lang="uk-UA" altLang="uk-UA" sz="32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altLang="uk-UA" sz="3200" b="1" dirty="0">
                <a:solidFill>
                  <a:srgbClr val="0070C0"/>
                </a:solidFill>
              </a:rPr>
              <a:t>Час </a:t>
            </a:r>
            <a:r>
              <a:rPr lang="ru-RU" altLang="uk-UA" sz="3200" b="1" dirty="0" err="1">
                <a:solidFill>
                  <a:srgbClr val="0070C0"/>
                </a:solidFill>
              </a:rPr>
              <a:t>почати</a:t>
            </a:r>
            <a:r>
              <a:rPr lang="ru-RU" altLang="uk-UA" sz="3200" b="1" dirty="0">
                <a:solidFill>
                  <a:srgbClr val="0070C0"/>
                </a:solidFill>
              </a:rPr>
              <a:t> наш урок,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у </a:t>
            </a:r>
            <a:r>
              <a:rPr lang="ru-RU" altLang="uk-UA" sz="3200" b="1" dirty="0" err="1">
                <a:solidFill>
                  <a:srgbClr val="0070C0"/>
                </a:solidFill>
              </a:rPr>
              <a:t>світ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знань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мандрувати</a:t>
            </a:r>
            <a:r>
              <a:rPr lang="ru-RU" altLang="uk-UA" sz="32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мову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рідну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вивчати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246" y="1742746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06107" y="1383444"/>
            <a:ext cx="7018020" cy="90849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rgbClr val="0070C0"/>
                </a:solidFill>
              </a:rPr>
              <a:t>Розглянь </a:t>
            </a:r>
            <a:r>
              <a:rPr lang="uk-UA" sz="2400" dirty="0" err="1" smtClean="0">
                <a:solidFill>
                  <a:srgbClr val="0070C0"/>
                </a:solidFill>
              </a:rPr>
              <a:t>смайли</a:t>
            </a:r>
            <a:r>
              <a:rPr lang="uk-UA" sz="2400" dirty="0" smtClean="0">
                <a:solidFill>
                  <a:srgbClr val="0070C0"/>
                </a:solidFill>
              </a:rPr>
              <a:t>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Який з них передає твої очікування від уроку?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263157" y="511629"/>
            <a:ext cx="9721242" cy="757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</a:p>
        </p:txBody>
      </p:sp>
      <p:pic>
        <p:nvPicPr>
          <p:cNvPr id="4" name="Picture 2" descr="Зимние смайлики только для участников группы  https://www.facebook.com/groups/vihovatelyu/ Не забудьте поделиться с  коллегами! #зима #картинки #смайл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19" y="2437277"/>
            <a:ext cx="2000250" cy="22860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t="11058" r="8921" b="4174"/>
          <a:stretch/>
        </p:blipFill>
        <p:spPr bwMode="auto">
          <a:xfrm>
            <a:off x="9085816" y="2437277"/>
            <a:ext cx="2099610" cy="2214134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t="17182" r="14228" b="18692"/>
          <a:stretch/>
        </p:blipFill>
        <p:spPr bwMode="auto">
          <a:xfrm>
            <a:off x="6170934" y="2437276"/>
            <a:ext cx="2453227" cy="2289679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РАДУГА ИДЕЙ ДЛЯ ДЕТЕЙ — СМАЙЛИКИ, ЭМОЦИИ | OK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93" y="2437492"/>
            <a:ext cx="2285786" cy="228578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242799" y="4949242"/>
            <a:ext cx="160096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Відчую успіх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70934" y="4934499"/>
            <a:ext cx="2453227" cy="83099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Легко впораюсь із завданнями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09393" y="4934498"/>
            <a:ext cx="228578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Отримаю цікаві знання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24127" y="4949241"/>
            <a:ext cx="16229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 smtClean="0">
                <a:solidFill>
                  <a:schemeClr val="bg1"/>
                </a:solidFill>
              </a:rPr>
              <a:t>Буде важко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913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 Есміра Україна Читання в родині\_free_2023-12-16-17-29-26_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7590"/>
          <a:stretch/>
        </p:blipFill>
        <p:spPr bwMode="auto">
          <a:xfrm>
            <a:off x="8998113" y="1585061"/>
            <a:ext cx="2556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7119258" y="1610968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9" name="TextBox 18"/>
          <p:cNvSpPr txBox="1"/>
          <p:nvPr/>
        </p:nvSpPr>
        <p:spPr>
          <a:xfrm>
            <a:off x="7159725" y="1623416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мама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92914" y="1641113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34" name="TextBox 33"/>
          <p:cNvSpPr txBox="1"/>
          <p:nvPr/>
        </p:nvSpPr>
        <p:spPr>
          <a:xfrm>
            <a:off x="1039091" y="1641113"/>
            <a:ext cx="60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Рідна, лагідна, </a:t>
            </a:r>
            <a:r>
              <a:rPr lang="uk-UA" sz="3600" b="1" dirty="0" smtClean="0">
                <a:solidFill>
                  <a:srgbClr val="0070C0"/>
                </a:solidFill>
              </a:rPr>
              <a:t>найдорожча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139491" y="2452674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38" name="TextBox 37"/>
          <p:cNvSpPr txBox="1"/>
          <p:nvPr/>
        </p:nvSpPr>
        <p:spPr>
          <a:xfrm>
            <a:off x="7159725" y="2452674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хліб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92914" y="2470371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1" name="TextBox 40"/>
          <p:cNvSpPr txBox="1"/>
          <p:nvPr/>
        </p:nvSpPr>
        <p:spPr>
          <a:xfrm>
            <a:off x="1039091" y="2470371"/>
            <a:ext cx="60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Запашний, білий, </a:t>
            </a:r>
            <a:r>
              <a:rPr lang="uk-UA" sz="3600" b="1" dirty="0" smtClean="0">
                <a:solidFill>
                  <a:srgbClr val="0070C0"/>
                </a:solidFill>
              </a:rPr>
              <a:t>смачний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139491" y="3277807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3" name="TextBox 42"/>
          <p:cNvSpPr txBox="1"/>
          <p:nvPr/>
        </p:nvSpPr>
        <p:spPr>
          <a:xfrm>
            <a:off x="7159725" y="3277807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небо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92914" y="3295504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5" name="TextBox 44"/>
          <p:cNvSpPr txBox="1"/>
          <p:nvPr/>
        </p:nvSpPr>
        <p:spPr>
          <a:xfrm>
            <a:off x="1039091" y="3295504"/>
            <a:ext cx="60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Блакитне, голубе, </a:t>
            </a:r>
            <a:r>
              <a:rPr lang="uk-UA" sz="3600" b="1" dirty="0" smtClean="0">
                <a:solidFill>
                  <a:srgbClr val="0070C0"/>
                </a:solidFill>
              </a:rPr>
              <a:t>чисте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139491" y="4101679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7" name="TextBox 46"/>
          <p:cNvSpPr txBox="1"/>
          <p:nvPr/>
        </p:nvSpPr>
        <p:spPr>
          <a:xfrm>
            <a:off x="7159725" y="4101679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учні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92914" y="4119376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49" name="TextBox 48"/>
          <p:cNvSpPr txBox="1"/>
          <p:nvPr/>
        </p:nvSpPr>
        <p:spPr>
          <a:xfrm>
            <a:off x="892914" y="4119376"/>
            <a:ext cx="627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Охайні, старанні, </a:t>
            </a:r>
            <a:r>
              <a:rPr lang="uk-UA" sz="3600" b="1" dirty="0" smtClean="0">
                <a:solidFill>
                  <a:srgbClr val="0070C0"/>
                </a:solidFill>
              </a:rPr>
              <a:t>наполегливі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139491" y="4924290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51" name="TextBox 50"/>
          <p:cNvSpPr txBox="1"/>
          <p:nvPr/>
        </p:nvSpPr>
        <p:spPr>
          <a:xfrm>
            <a:off x="7159725" y="4924290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дуб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92914" y="4941987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53" name="TextBox 52"/>
          <p:cNvSpPr txBox="1"/>
          <p:nvPr/>
        </p:nvSpPr>
        <p:spPr>
          <a:xfrm>
            <a:off x="1039091" y="4941987"/>
            <a:ext cx="60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Міцний</a:t>
            </a:r>
            <a:r>
              <a:rPr lang="uk-UA" sz="3600" b="1" dirty="0">
                <a:solidFill>
                  <a:srgbClr val="0070C0"/>
                </a:solidFill>
              </a:rPr>
              <a:t>, високий, </a:t>
            </a:r>
            <a:r>
              <a:rPr lang="uk-UA" sz="3600" b="1" dirty="0" smtClean="0">
                <a:solidFill>
                  <a:srgbClr val="0070C0"/>
                </a:solidFill>
              </a:rPr>
              <a:t>гіллястий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9491" y="5745640"/>
            <a:ext cx="1622996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55" name="TextBox 54"/>
          <p:cNvSpPr txBox="1"/>
          <p:nvPr/>
        </p:nvSpPr>
        <p:spPr>
          <a:xfrm>
            <a:off x="7159725" y="5745640"/>
            <a:ext cx="158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книга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892914" y="5763337"/>
            <a:ext cx="6226344" cy="645072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57" name="TextBox 56"/>
          <p:cNvSpPr txBox="1"/>
          <p:nvPr/>
        </p:nvSpPr>
        <p:spPr>
          <a:xfrm>
            <a:off x="1039091" y="5763337"/>
            <a:ext cx="60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Цікава, нова, </a:t>
            </a:r>
            <a:r>
              <a:rPr lang="uk-UA" sz="3600" b="1" dirty="0" smtClean="0">
                <a:solidFill>
                  <a:srgbClr val="0070C0"/>
                </a:solidFill>
              </a:rPr>
              <a:t>улюблена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90191" y="477691"/>
            <a:ext cx="10206586" cy="578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</a:t>
            </a:r>
            <a:r>
              <a:rPr lang="uk-UA" sz="3600" b="1" dirty="0" smtClean="0">
                <a:solidFill>
                  <a:schemeClr val="bg1"/>
                </a:solidFill>
              </a:rPr>
              <a:t>Загадкові </a:t>
            </a:r>
            <a:r>
              <a:rPr lang="uk-UA" sz="3600" b="1" dirty="0" smtClean="0">
                <a:solidFill>
                  <a:schemeClr val="bg1"/>
                </a:solidFill>
              </a:rPr>
              <a:t>подарунки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43742" y="1088573"/>
            <a:ext cx="8828315" cy="45719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слова – </a:t>
            </a:r>
            <a:r>
              <a:rPr lang="uk-UA" sz="2400" b="1" dirty="0" smtClean="0">
                <a:solidFill>
                  <a:srgbClr val="0070C0"/>
                </a:solidFill>
              </a:rPr>
              <a:t>назви ознак, </a:t>
            </a:r>
            <a:r>
              <a:rPr lang="uk-UA" sz="2400" b="1" dirty="0" smtClean="0">
                <a:solidFill>
                  <a:srgbClr val="0070C0"/>
                </a:solidFill>
              </a:rPr>
              <a:t>додай відповідний іменник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102152" y="5605019"/>
            <a:ext cx="2349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Іменники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046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8314" y="533399"/>
            <a:ext cx="9829800" cy="587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«Склади вірш»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9849" y="1802121"/>
            <a:ext cx="208614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Земля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49031" y="2361615"/>
            <a:ext cx="208614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сонце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549031" y="2924699"/>
            <a:ext cx="208614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небо -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59629" y="3480219"/>
            <a:ext cx="208614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Життя -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46165" y="4064953"/>
            <a:ext cx="2399613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очі в мами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559849" y="4610585"/>
            <a:ext cx="208592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голос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558392" y="5207325"/>
            <a:ext cx="208592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руки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559849" y="5780299"/>
            <a:ext cx="208592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А погляд -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45269" y="1746305"/>
            <a:ext cx="3611932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щире, золоте.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560391" y="2324659"/>
            <a:ext cx="3596811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ласкава, люба, рідна.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568161" y="2919595"/>
            <a:ext cx="3611931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прекрасне, дороге.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545269" y="3510427"/>
            <a:ext cx="3611932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лагідне, погідне.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75932" y="4072411"/>
            <a:ext cx="3596390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чистий і дзвінкий.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595368" y="4639175"/>
            <a:ext cx="3561833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добрі, ніжні.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623260" y="5151509"/>
            <a:ext cx="3533942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сонячний, ясний.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613946" y="5724483"/>
            <a:ext cx="3566146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теплі і надійні.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638800" y="2198914"/>
            <a:ext cx="1956568" cy="52925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V="1">
            <a:off x="5645997" y="2114506"/>
            <a:ext cx="1906469" cy="55949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43" idx="3"/>
            <a:endCxn id="83" idx="1"/>
          </p:cNvCxnSpPr>
          <p:nvPr/>
        </p:nvCxnSpPr>
        <p:spPr>
          <a:xfrm>
            <a:off x="5635179" y="3214140"/>
            <a:ext cx="1910090" cy="58572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47" idx="3"/>
            <a:endCxn id="81" idx="1"/>
          </p:cNvCxnSpPr>
          <p:nvPr/>
        </p:nvCxnSpPr>
        <p:spPr>
          <a:xfrm flipV="1">
            <a:off x="5645777" y="3209036"/>
            <a:ext cx="1922384" cy="56062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51" idx="3"/>
            <a:endCxn id="87" idx="1"/>
          </p:cNvCxnSpPr>
          <p:nvPr/>
        </p:nvCxnSpPr>
        <p:spPr>
          <a:xfrm>
            <a:off x="5645778" y="4354394"/>
            <a:ext cx="1949590" cy="57422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55" idx="3"/>
          </p:cNvCxnSpPr>
          <p:nvPr/>
        </p:nvCxnSpPr>
        <p:spPr>
          <a:xfrm flipV="1">
            <a:off x="5645777" y="4361852"/>
            <a:ext cx="1963865" cy="53817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>
            <a:stCxn id="73" idx="3"/>
            <a:endCxn id="91" idx="1"/>
          </p:cNvCxnSpPr>
          <p:nvPr/>
        </p:nvCxnSpPr>
        <p:spPr>
          <a:xfrm>
            <a:off x="5644320" y="5496766"/>
            <a:ext cx="1969626" cy="51715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stCxn id="75" idx="3"/>
            <a:endCxn id="89" idx="1"/>
          </p:cNvCxnSpPr>
          <p:nvPr/>
        </p:nvCxnSpPr>
        <p:spPr>
          <a:xfrm flipV="1">
            <a:off x="5645777" y="5440950"/>
            <a:ext cx="1977483" cy="62879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3943241" y="1172645"/>
            <a:ext cx="5293966" cy="4789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Поєднай </a:t>
            </a:r>
            <a:r>
              <a:rPr lang="uk-UA" sz="2400" b="1" dirty="0">
                <a:solidFill>
                  <a:srgbClr val="0070C0"/>
                </a:solidFill>
              </a:rPr>
              <a:t>іменник з його </a:t>
            </a:r>
            <a:r>
              <a:rPr lang="uk-UA" sz="2400" b="1" dirty="0" smtClean="0">
                <a:solidFill>
                  <a:srgbClr val="0070C0"/>
                </a:solidFill>
              </a:rPr>
              <a:t>ознакою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Картинки в гостях у природы (70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2" y="1333032"/>
            <a:ext cx="3065678" cy="22610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а на день матери рисунок (44 фот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2" y="3730689"/>
            <a:ext cx="2799666" cy="196443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992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991931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243104" y="1543078"/>
            <a:ext cx="5795010" cy="391596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ознайомимось із терміном «прикметник», який називає ознаки предметів і відповідає на питання ЯКИЙ?, ЯКА?, ЯКЕ?, ЯКІ?. 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Будемо вчитися </a:t>
            </a:r>
            <a:r>
              <a:rPr lang="uk-UA" sz="2800" b="1" dirty="0">
                <a:solidFill>
                  <a:srgbClr val="0070C0"/>
                </a:solidFill>
              </a:rPr>
              <a:t>добирати прикметники для опису пір </a:t>
            </a:r>
            <a:r>
              <a:rPr lang="uk-UA" sz="2800" b="1" dirty="0" smtClean="0">
                <a:solidFill>
                  <a:srgbClr val="0070C0"/>
                </a:solidFill>
              </a:rPr>
              <a:t>року.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2923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78084"/>
            <a:ext cx="9027295" cy="52016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5027" y="535635"/>
            <a:ext cx="10061144" cy="9387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Друзі засперечалися, яка пора року найкраща.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2513" y="2298288"/>
            <a:ext cx="4310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     Біла, засніжена, морозна, холодна, сувора, крижана … </a:t>
            </a:r>
          </a:p>
          <a:p>
            <a:endParaRPr lang="uk-UA" sz="36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404687" y="2119228"/>
            <a:ext cx="2670787" cy="2666444"/>
          </a:xfrm>
          <a:prstGeom prst="rect">
            <a:avLst/>
          </a:prstGeom>
        </p:spPr>
      </p:pic>
      <p:pic>
        <p:nvPicPr>
          <p:cNvPr id="30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228658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378" y="1744208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32" y="5706259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75" y="5080735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910979" y="3293036"/>
            <a:ext cx="146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зима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9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71" y="1554753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70" y="5706259"/>
            <a:ext cx="705979" cy="8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9421" y="1437398"/>
            <a:ext cx="8732066" cy="8296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</a:t>
            </a:r>
            <a:r>
              <a:rPr lang="uk-UA" sz="2400" b="1" dirty="0">
                <a:solidFill>
                  <a:srgbClr val="0070C0"/>
                </a:solidFill>
              </a:rPr>
              <a:t>, якими словами Читалочка описала свою улюблену пору року. Відгадай назву цієї пори, встав у речення і запиши. </a:t>
            </a: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4" y="1347827"/>
            <a:ext cx="2695478" cy="35939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66211" y="515837"/>
            <a:ext cx="10278731" cy="7895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4000" b="1" dirty="0" smtClean="0">
                <a:solidFill>
                  <a:schemeClr val="bg1"/>
                </a:solidFill>
              </a:rPr>
              <a:t> речення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192" r="52777" b="81163"/>
          <a:stretch/>
        </p:blipFill>
        <p:spPr>
          <a:xfrm>
            <a:off x="3875313" y="1394328"/>
            <a:ext cx="7369629" cy="180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1" y="4689967"/>
            <a:ext cx="606565" cy="69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55" y="5586591"/>
            <a:ext cx="587608" cy="6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71" y="5158596"/>
            <a:ext cx="614708" cy="70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604193" y="1440632"/>
            <a:ext cx="1322395" cy="683872"/>
            <a:chOff x="4825250" y="2790308"/>
            <a:chExt cx="1717441" cy="89230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34" t="14712" r="13812" b="72955"/>
            <a:stretch/>
          </p:blipFill>
          <p:spPr>
            <a:xfrm>
              <a:off x="4825250" y="2790308"/>
              <a:ext cx="1234440" cy="8458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" t="35378" r="77579" b="56004"/>
            <a:stretch/>
          </p:blipFill>
          <p:spPr>
            <a:xfrm>
              <a:off x="5840444" y="3091594"/>
              <a:ext cx="702247" cy="591021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84210" r="42493" b="3457"/>
          <a:stretch/>
        </p:blipFill>
        <p:spPr>
          <a:xfrm>
            <a:off x="3948956" y="2450073"/>
            <a:ext cx="1806895" cy="7372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68877" r="38780" b="18790"/>
          <a:stretch/>
        </p:blipFill>
        <p:spPr>
          <a:xfrm>
            <a:off x="8694588" y="1720243"/>
            <a:ext cx="1919181" cy="7372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51711" r="31614" b="35956"/>
          <a:stretch/>
        </p:blipFill>
        <p:spPr>
          <a:xfrm>
            <a:off x="6119844" y="1656077"/>
            <a:ext cx="2345097" cy="737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5658" r="50239" b="67509"/>
          <a:stretch/>
        </p:blipFill>
        <p:spPr>
          <a:xfrm>
            <a:off x="5975971" y="2217724"/>
            <a:ext cx="1584156" cy="10062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35157" r="40237" b="51343"/>
          <a:stretch/>
        </p:blipFill>
        <p:spPr>
          <a:xfrm>
            <a:off x="7713141" y="2424851"/>
            <a:ext cx="2108549" cy="8070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t="49157" r="55660" b="35965"/>
          <a:stretch/>
        </p:blipFill>
        <p:spPr>
          <a:xfrm>
            <a:off x="9660786" y="2297921"/>
            <a:ext cx="1584156" cy="889418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6772" y="3231859"/>
            <a:ext cx="775635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  <a:tabLst>
                <a:tab pos="271463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Постав питання до слів Читалочки.</a:t>
            </a:r>
          </a:p>
          <a:p>
            <a:pPr marL="358775" indent="-358775">
              <a:buAutoNum type="arabicPeriod"/>
              <a:tabLst>
                <a:tab pos="271463" algn="l"/>
              </a:tabLst>
            </a:pPr>
            <a:r>
              <a:rPr lang="uk-UA" sz="2400" b="1" dirty="0">
                <a:solidFill>
                  <a:schemeClr val="bg1"/>
                </a:solidFill>
              </a:rPr>
              <a:t>Визнач, що називають ці слова – предмети чи ознаки.</a:t>
            </a:r>
            <a:endParaRPr lang="ru-RU" sz="2400" b="1" dirty="0">
              <a:solidFill>
                <a:schemeClr val="bg1"/>
              </a:solidFill>
            </a:endParaRPr>
          </a:p>
          <a:p>
            <a:pPr marL="358775" indent="-358775">
              <a:buAutoNum type="arabicPeriod"/>
              <a:tabLst>
                <a:tab pos="271463" algn="l"/>
              </a:tabLst>
            </a:pPr>
            <a:r>
              <a:rPr lang="ru-RU" sz="2400" b="1" dirty="0">
                <a:solidFill>
                  <a:schemeClr val="bg1"/>
                </a:solidFill>
              </a:rPr>
              <a:t>Перевір себе за правилом.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6772" y="4842281"/>
            <a:ext cx="7714936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</a:rPr>
              <a:t>Прикметники</a:t>
            </a:r>
            <a:r>
              <a:rPr lang="uk-UA" sz="2800" b="1" dirty="0"/>
              <a:t> називають </a:t>
            </a:r>
            <a:r>
              <a:rPr lang="uk-UA" sz="2800" b="1" dirty="0" smtClean="0">
                <a:solidFill>
                  <a:srgbClr val="FFFF00"/>
                </a:solidFill>
              </a:rPr>
              <a:t>ознаки</a:t>
            </a:r>
            <a:r>
              <a:rPr lang="uk-UA" sz="2800" b="1" dirty="0" smtClean="0"/>
              <a:t> предметів </a:t>
            </a:r>
            <a:r>
              <a:rPr lang="uk-UA" sz="2800" b="1" dirty="0"/>
              <a:t>і відповідають на </a:t>
            </a:r>
            <a:r>
              <a:rPr lang="uk-UA" sz="2800" b="1" dirty="0" smtClean="0"/>
              <a:t>питання </a:t>
            </a:r>
            <a:r>
              <a:rPr lang="uk-UA" sz="2800" b="1" dirty="0" smtClean="0">
                <a:solidFill>
                  <a:srgbClr val="FFFF00"/>
                </a:solidFill>
              </a:rPr>
              <a:t>ЯКИЙ? ЯКА? ЯКЕ? ЯКІ?. 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710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7942" y="576943"/>
            <a:ext cx="10308772" cy="7952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Щебетунчик </a:t>
            </a:r>
            <a:r>
              <a:rPr lang="uk-UA" sz="3200" b="1" dirty="0">
                <a:solidFill>
                  <a:schemeClr val="bg1"/>
                </a:solidFill>
              </a:rPr>
              <a:t>розповів про улюблену пору року </a:t>
            </a:r>
            <a:r>
              <a:rPr lang="uk-UA" sz="3200" b="1" dirty="0" err="1" smtClean="0">
                <a:solidFill>
                  <a:schemeClr val="bg1"/>
                </a:solidFill>
              </a:rPr>
              <a:t>віршем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68887" y="1481099"/>
            <a:ext cx="4448519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Тане сніг, </a:t>
            </a:r>
            <a:r>
              <a:rPr lang="uk-UA" sz="2800" b="1" dirty="0" smtClean="0">
                <a:solidFill>
                  <a:schemeClr val="bg1"/>
                </a:solidFill>
              </a:rPr>
              <a:t>течуть </a:t>
            </a:r>
            <a:r>
              <a:rPr lang="uk-UA" sz="2800" b="1" dirty="0">
                <a:solidFill>
                  <a:schemeClr val="bg1"/>
                </a:solidFill>
              </a:rPr>
              <a:t>струмки,</a:t>
            </a:r>
          </a:p>
          <a:p>
            <a:r>
              <a:rPr lang="uk-UA" sz="2800" b="1" dirty="0" err="1">
                <a:solidFill>
                  <a:schemeClr val="bg1"/>
                </a:solidFill>
              </a:rPr>
              <a:t>ожива</a:t>
            </a:r>
            <a:r>
              <a:rPr lang="uk-UA" sz="2800" b="1" dirty="0">
                <a:solidFill>
                  <a:schemeClr val="bg1"/>
                </a:solidFill>
              </a:rPr>
              <a:t> травичка,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до сонця гілочки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простягла вербичка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І м'якенькі, як пушок,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ніжні і шовкові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ніжно дивляться з гілок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котики </a:t>
            </a:r>
            <a:r>
              <a:rPr lang="uk-UA" sz="2800" b="1" dirty="0" smtClean="0">
                <a:solidFill>
                  <a:schemeClr val="bg1"/>
                </a:solidFill>
              </a:rPr>
              <a:t>вербові.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        Катерина </a:t>
            </a:r>
            <a:r>
              <a:rPr lang="uk-UA" sz="2800" b="1" dirty="0" err="1" smtClean="0">
                <a:solidFill>
                  <a:schemeClr val="bg1"/>
                </a:solidFill>
              </a:rPr>
              <a:t>Перелісна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28" y="1415482"/>
            <a:ext cx="2055008" cy="29154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02063" y="1481099"/>
            <a:ext cx="3646716" cy="156690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його. </a:t>
            </a:r>
            <a:r>
              <a:rPr lang="uk-UA" sz="2400" b="1" dirty="0" smtClean="0">
                <a:solidFill>
                  <a:srgbClr val="0070C0"/>
                </a:solidFill>
              </a:rPr>
              <a:t>Знайди в ньому </a:t>
            </a:r>
            <a:r>
              <a:rPr lang="uk-UA" sz="2400" b="1" dirty="0">
                <a:solidFill>
                  <a:srgbClr val="0070C0"/>
                </a:solidFill>
              </a:rPr>
              <a:t>прикметники.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Визнач</a:t>
            </a:r>
            <a:r>
              <a:rPr lang="uk-UA" sz="2400" b="1" dirty="0">
                <a:solidFill>
                  <a:srgbClr val="0070C0"/>
                </a:solidFill>
              </a:rPr>
              <a:t>, який предмет вони </a:t>
            </a:r>
            <a:r>
              <a:rPr lang="uk-UA" sz="2400" b="1" dirty="0" smtClean="0">
                <a:solidFill>
                  <a:srgbClr val="0070C0"/>
                </a:solidFill>
              </a:rPr>
              <a:t>описують.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На Рівненщині серед зими на вербі розпустилися котики | Рівне Меді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58" y="3225765"/>
            <a:ext cx="4591378" cy="32515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74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086600" y="3625665"/>
            <a:ext cx="15457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847115" y="4082866"/>
            <a:ext cx="25037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098971" y="4874048"/>
            <a:ext cx="125185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105400" y="3095957"/>
            <a:ext cx="1741715" cy="6292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Весна</a:t>
            </a:r>
            <a:endParaRPr lang="uk-UA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061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4246" y="494529"/>
            <a:ext cx="10261895" cy="7895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назву улюбленої пори року </a:t>
            </a:r>
            <a:r>
              <a:rPr lang="uk-UA" sz="3600" b="1" dirty="0" smtClean="0">
                <a:solidFill>
                  <a:schemeClr val="bg1"/>
                </a:solidFill>
              </a:rPr>
              <a:t>Щебетунчика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1193" r="57447" b="72152"/>
          <a:stretch/>
        </p:blipFill>
        <p:spPr>
          <a:xfrm>
            <a:off x="3646141" y="2028027"/>
            <a:ext cx="7560000" cy="311974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655" y="3103457"/>
            <a:ext cx="2302111" cy="30694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62646" r="52805" b="23187"/>
          <a:stretch/>
        </p:blipFill>
        <p:spPr>
          <a:xfrm>
            <a:off x="4481562" y="1966601"/>
            <a:ext cx="2000250" cy="971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81146" r="53041" b="4687"/>
          <a:stretch/>
        </p:blipFill>
        <p:spPr>
          <a:xfrm>
            <a:off x="8770312" y="2131907"/>
            <a:ext cx="2000250" cy="971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5019" r="41389" b="70814"/>
          <a:stretch/>
        </p:blipFill>
        <p:spPr>
          <a:xfrm>
            <a:off x="3646141" y="2940258"/>
            <a:ext cx="2503170" cy="9715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3853" r="49109" b="51980"/>
          <a:stretch/>
        </p:blipFill>
        <p:spPr>
          <a:xfrm>
            <a:off x="6130311" y="3103457"/>
            <a:ext cx="2265922" cy="9715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182" r="51033" b="41761"/>
          <a:stretch/>
        </p:blipFill>
        <p:spPr>
          <a:xfrm>
            <a:off x="6672642" y="2028027"/>
            <a:ext cx="1893844" cy="758284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24369" y="1329426"/>
            <a:ext cx="5948342" cy="6082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Добери </a:t>
            </a:r>
            <a:r>
              <a:rPr lang="uk-UA" sz="2400" b="1" dirty="0">
                <a:solidFill>
                  <a:srgbClr val="0070C0"/>
                </a:solidFill>
              </a:rPr>
              <a:t>до неї прикметники і запиши.</a:t>
            </a:r>
          </a:p>
        </p:txBody>
      </p:sp>
      <p:pic>
        <p:nvPicPr>
          <p:cNvPr id="24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7" y="1977487"/>
            <a:ext cx="2484754" cy="32445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188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19621</TotalTime>
  <Words>707</Words>
  <Application>Microsoft Office PowerPoint</Application>
  <PresentationFormat>Произвольный</PresentationFormat>
  <Paragraphs>161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1226</cp:revision>
  <dcterms:created xsi:type="dcterms:W3CDTF">2018-01-05T16:38:53Z</dcterms:created>
  <dcterms:modified xsi:type="dcterms:W3CDTF">2025-01-02T15:32:29Z</dcterms:modified>
</cp:coreProperties>
</file>