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58" r:id="rId3"/>
    <p:sldId id="354" r:id="rId4"/>
    <p:sldId id="356" r:id="rId5"/>
    <p:sldId id="335" r:id="rId6"/>
    <p:sldId id="355" r:id="rId7"/>
    <p:sldId id="306" r:id="rId8"/>
    <p:sldId id="342" r:id="rId9"/>
    <p:sldId id="332" r:id="rId10"/>
    <p:sldId id="352" r:id="rId11"/>
    <p:sldId id="357" r:id="rId12"/>
    <p:sldId id="300" r:id="rId13"/>
    <p:sldId id="36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709E32"/>
    <a:srgbClr val="1694E9"/>
    <a:srgbClr val="FFFF00"/>
    <a:srgbClr val="295FFF"/>
    <a:srgbClr val="FFB441"/>
    <a:srgbClr val="00B050"/>
    <a:srgbClr val="000000"/>
    <a:srgbClr val="00206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6"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07.01.2025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07.01.2025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07.01.2025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07.01.2025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07.01.2025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07.01.2025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07.01.2025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07.01.2025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07.01.2025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07.01.2025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07.01.2025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07.01.2025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07.01.2025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blinds dir="vert"/>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468099" y="4132351"/>
            <a:ext cx="9317413" cy="1600438"/>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400" b="1" dirty="0" smtClean="0">
                <a:solidFill>
                  <a:schemeClr val="accent2">
                    <a:lumMod val="75000"/>
                  </a:schemeClr>
                </a:solidFill>
              </a:rPr>
              <a:t>Небилиці - небувалиці</a:t>
            </a:r>
            <a:r>
              <a:rPr lang="uk-UA" sz="4400" b="1" dirty="0">
                <a:solidFill>
                  <a:schemeClr val="accent2">
                    <a:lumMod val="75000"/>
                  </a:schemeClr>
                </a:solidFill>
              </a:rPr>
              <a:t>. </a:t>
            </a:r>
            <a:endParaRPr lang="en-US" sz="4400" b="1" dirty="0" smtClean="0">
              <a:solidFill>
                <a:schemeClr val="accent2">
                  <a:lumMod val="75000"/>
                </a:schemeClr>
              </a:solidFill>
            </a:endParaRPr>
          </a:p>
          <a:p>
            <a:pPr algn="ctr"/>
            <a:r>
              <a:rPr lang="uk-UA" sz="4400" b="1" dirty="0" smtClean="0">
                <a:solidFill>
                  <a:schemeClr val="accent2">
                    <a:lumMod val="75000"/>
                  </a:schemeClr>
                </a:solidFill>
              </a:rPr>
              <a:t>Платон </a:t>
            </a:r>
            <a:r>
              <a:rPr lang="uk-UA" sz="4400" b="1" dirty="0">
                <a:solidFill>
                  <a:schemeClr val="accent2">
                    <a:lumMod val="75000"/>
                  </a:schemeClr>
                </a:solidFill>
              </a:rPr>
              <a:t>Воронько «Картина»</a:t>
            </a:r>
            <a:endParaRPr lang="ru-RU" sz="4400" b="1" dirty="0">
              <a:solidFill>
                <a:schemeClr val="accent2">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099" y="934069"/>
            <a:ext cx="3405918" cy="2683863"/>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93429" y="934069"/>
            <a:ext cx="3492083" cy="255389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Розділ 6</a:t>
            </a:r>
            <a:r>
              <a:rPr lang="uk-UA" sz="2400" b="1" dirty="0" smtClean="0">
                <a:solidFill>
                  <a:schemeClr val="accent2">
                    <a:lumMod val="75000"/>
                  </a:schemeClr>
                </a:solidFill>
              </a:rPr>
              <a:t> </a:t>
            </a:r>
          </a:p>
          <a:p>
            <a:pPr algn="ctr"/>
            <a:r>
              <a:rPr lang="uk-UA" sz="2400" b="1" dirty="0">
                <a:solidFill>
                  <a:schemeClr val="accent2">
                    <a:lumMod val="75000"/>
                  </a:schemeClr>
                </a:solidFill>
              </a:rPr>
              <a:t>Світ дитинства у творах українських письменників</a:t>
            </a:r>
            <a:endParaRPr lang="ru-RU" sz="2400" b="1" dirty="0">
              <a:solidFill>
                <a:schemeClr val="accent2">
                  <a:lumMod val="75000"/>
                </a:schemeClr>
              </a:solidFill>
            </a:endParaRPr>
          </a:p>
          <a:p>
            <a:pPr algn="ctr"/>
            <a:r>
              <a:rPr lang="uk-UA" sz="2400" b="1" dirty="0" smtClean="0">
                <a:solidFill>
                  <a:schemeClr val="accent2">
                    <a:lumMod val="75000"/>
                  </a:schemeClr>
                </a:solidFill>
              </a:rPr>
              <a:t>Урок</a:t>
            </a:r>
            <a:r>
              <a:rPr lang="en-US" sz="2400" b="1" dirty="0" smtClean="0">
                <a:solidFill>
                  <a:schemeClr val="accent2">
                    <a:lumMod val="75000"/>
                  </a:schemeClr>
                </a:solidFill>
              </a:rPr>
              <a:t> </a:t>
            </a:r>
            <a:r>
              <a:rPr lang="uk-UA" sz="2400" b="1" dirty="0" smtClean="0">
                <a:solidFill>
                  <a:schemeClr val="accent2">
                    <a:lumMod val="75000"/>
                  </a:schemeClr>
                </a:solidFill>
              </a:rPr>
              <a:t>58</a:t>
            </a:r>
          </a:p>
        </p:txBody>
      </p:sp>
    </p:spTree>
    <p:extLst>
      <p:ext uri="{BB962C8B-B14F-4D97-AF65-F5344CB8AC3E}">
        <p14:creationId xmlns:p14="http://schemas.microsoft.com/office/powerpoint/2010/main" val="302857040"/>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17655" y="1382487"/>
            <a:ext cx="3982744" cy="4714513"/>
          </a:xfrm>
          <a:prstGeom prst="rect">
            <a:avLst/>
          </a:prstGeom>
          <a:ln w="38100">
            <a:solidFill>
              <a:schemeClr val="accent2">
                <a:lumMod val="75000"/>
              </a:schemeClr>
            </a:solidFill>
          </a:ln>
        </p:spPr>
      </p:pic>
      <p:sp>
        <p:nvSpPr>
          <p:cNvPr id="5" name="Прямоугольник 4"/>
          <p:cNvSpPr/>
          <p:nvPr/>
        </p:nvSpPr>
        <p:spPr>
          <a:xfrm>
            <a:off x="957944" y="529394"/>
            <a:ext cx="10210798" cy="73335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Робота за малюнком до вірша </a:t>
            </a:r>
            <a:r>
              <a:rPr lang="uk-UA" sz="3200" b="1" dirty="0" err="1">
                <a:solidFill>
                  <a:schemeClr val="bg1"/>
                </a:solidFill>
              </a:rPr>
              <a:t>П.Воронька</a:t>
            </a:r>
            <a:r>
              <a:rPr lang="uk-UA" sz="3200" b="1" dirty="0">
                <a:solidFill>
                  <a:schemeClr val="bg1"/>
                </a:solidFill>
              </a:rPr>
              <a:t> «Картина</a:t>
            </a:r>
            <a:r>
              <a:rPr lang="uk-UA" sz="3200" b="1" dirty="0" smtClean="0">
                <a:solidFill>
                  <a:schemeClr val="bg1"/>
                </a:solidFill>
              </a:rPr>
              <a:t>»</a:t>
            </a:r>
            <a:endParaRPr lang="uk-UA" sz="3200" b="1" dirty="0">
              <a:solidFill>
                <a:schemeClr val="bg1"/>
              </a:solidFill>
            </a:endParaRPr>
          </a:p>
        </p:txBody>
      </p:sp>
      <p:sp>
        <p:nvSpPr>
          <p:cNvPr id="12" name="TextBox 11"/>
          <p:cNvSpPr txBox="1"/>
          <p:nvPr/>
        </p:nvSpPr>
        <p:spPr>
          <a:xfrm>
            <a:off x="5450770" y="1382487"/>
            <a:ext cx="4139544"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Wingdings" panose="05000000000000000000" pitchFamily="2" charset="2"/>
              <a:buChar char="v"/>
            </a:pPr>
            <a:r>
              <a:rPr lang="uk-UA" sz="2400" b="1" dirty="0" smtClean="0">
                <a:solidFill>
                  <a:schemeClr val="bg1"/>
                </a:solidFill>
              </a:rPr>
              <a:t>Розглянь </a:t>
            </a:r>
            <a:r>
              <a:rPr lang="uk-UA" sz="2400" b="1" dirty="0">
                <a:solidFill>
                  <a:schemeClr val="bg1"/>
                </a:solidFill>
              </a:rPr>
              <a:t>малюнок. </a:t>
            </a:r>
          </a:p>
          <a:p>
            <a:pPr marL="457200" indent="-457200">
              <a:buFont typeface="Wingdings" panose="05000000000000000000" pitchFamily="2" charset="2"/>
              <a:buChar char="v"/>
            </a:pPr>
            <a:r>
              <a:rPr lang="uk-UA" sz="2400" b="1" dirty="0" err="1" smtClean="0">
                <a:solidFill>
                  <a:schemeClr val="bg1"/>
                </a:solidFill>
              </a:rPr>
              <a:t>Зістав</a:t>
            </a:r>
            <a:r>
              <a:rPr lang="uk-UA" sz="2400" b="1" dirty="0" smtClean="0">
                <a:solidFill>
                  <a:schemeClr val="bg1"/>
                </a:solidFill>
              </a:rPr>
              <a:t> </a:t>
            </a:r>
            <a:r>
              <a:rPr lang="uk-UA" sz="2400" b="1" dirty="0">
                <a:solidFill>
                  <a:schemeClr val="bg1"/>
                </a:solidFill>
              </a:rPr>
              <a:t>його з </a:t>
            </a:r>
            <a:r>
              <a:rPr lang="uk-UA" sz="2400" b="1" dirty="0" err="1">
                <a:solidFill>
                  <a:schemeClr val="bg1"/>
                </a:solidFill>
              </a:rPr>
              <a:t>віршем</a:t>
            </a:r>
            <a:r>
              <a:rPr lang="uk-UA" sz="2400" b="1" dirty="0">
                <a:solidFill>
                  <a:schemeClr val="bg1"/>
                </a:solidFill>
              </a:rPr>
              <a:t>.</a:t>
            </a:r>
          </a:p>
          <a:p>
            <a:pPr marL="457200" indent="-457200">
              <a:buFont typeface="Wingdings" panose="05000000000000000000" pitchFamily="2" charset="2"/>
              <a:buChar char="v"/>
            </a:pPr>
            <a:r>
              <a:rPr lang="uk-UA" sz="2400" b="1" dirty="0">
                <a:solidFill>
                  <a:schemeClr val="bg1"/>
                </a:solidFill>
              </a:rPr>
              <a:t>Чим вони відрізняються? </a:t>
            </a:r>
          </a:p>
          <a:p>
            <a:pPr marL="457200" indent="-457200">
              <a:buFont typeface="Wingdings" panose="05000000000000000000" pitchFamily="2" charset="2"/>
              <a:buChar char="v"/>
            </a:pPr>
            <a:r>
              <a:rPr lang="uk-UA" sz="2400" b="1" dirty="0">
                <a:solidFill>
                  <a:schemeClr val="bg1"/>
                </a:solidFill>
              </a:rPr>
              <a:t>Чим схожі?</a:t>
            </a:r>
          </a:p>
        </p:txBody>
      </p:sp>
      <p:sp>
        <p:nvSpPr>
          <p:cNvPr id="13" name="Прямоугольник 4">
            <a:extLst>
              <a:ext uri="{FF2B5EF4-FFF2-40B4-BE49-F238E27FC236}">
                <a16:creationId xmlns:a16="http://schemas.microsoft.com/office/drawing/2014/main" xmlns=""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72</a:t>
            </a:r>
            <a:endParaRPr lang="ru-RU" sz="2800" b="1" dirty="0">
              <a:solidFill>
                <a:schemeClr val="bg1"/>
              </a:solidFill>
            </a:endParaRPr>
          </a:p>
        </p:txBody>
      </p:sp>
      <p:sp>
        <p:nvSpPr>
          <p:cNvPr id="14" name="TextBox 13"/>
          <p:cNvSpPr txBox="1"/>
          <p:nvPr/>
        </p:nvSpPr>
        <p:spPr>
          <a:xfrm>
            <a:off x="5450770" y="3051905"/>
            <a:ext cx="5543801"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buFont typeface="Wingdings" panose="05000000000000000000" pitchFamily="2" charset="2"/>
              <a:buChar char="v"/>
            </a:pPr>
            <a:r>
              <a:rPr lang="uk-UA" sz="2400" b="1" dirty="0" smtClean="0">
                <a:solidFill>
                  <a:schemeClr val="bg1"/>
                </a:solidFill>
              </a:rPr>
              <a:t>Уяви, </a:t>
            </a:r>
            <a:r>
              <a:rPr lang="uk-UA" sz="2400" b="1" dirty="0">
                <a:solidFill>
                  <a:schemeClr val="bg1"/>
                </a:solidFill>
              </a:rPr>
              <a:t>що художник усе виправив. </a:t>
            </a:r>
          </a:p>
          <a:p>
            <a:pPr marL="457200" indent="-457200">
              <a:buFont typeface="Wingdings" panose="05000000000000000000" pitchFamily="2" charset="2"/>
              <a:buChar char="v"/>
            </a:pPr>
            <a:r>
              <a:rPr lang="uk-UA" sz="2400" b="1" dirty="0" smtClean="0">
                <a:solidFill>
                  <a:schemeClr val="bg1"/>
                </a:solidFill>
              </a:rPr>
              <a:t>Спробуй </a:t>
            </a:r>
            <a:r>
              <a:rPr lang="uk-UA" sz="2400" b="1" dirty="0">
                <a:solidFill>
                  <a:schemeClr val="bg1"/>
                </a:solidFill>
              </a:rPr>
              <a:t>переробити вірш так, ніби все намальовано правильно.</a:t>
            </a:r>
          </a:p>
          <a:p>
            <a:pPr marL="457200" indent="-457200">
              <a:buFont typeface="Wingdings" panose="05000000000000000000" pitchFamily="2" charset="2"/>
              <a:buChar char="v"/>
            </a:pPr>
            <a:r>
              <a:rPr lang="uk-UA" sz="2400" b="1" dirty="0">
                <a:solidFill>
                  <a:schemeClr val="bg1"/>
                </a:solidFill>
              </a:rPr>
              <a:t>Який варіант вірша </a:t>
            </a:r>
            <a:r>
              <a:rPr lang="uk-UA" sz="2400" b="1" dirty="0" smtClean="0">
                <a:solidFill>
                  <a:schemeClr val="bg1"/>
                </a:solidFill>
              </a:rPr>
              <a:t>тобі подобається </a:t>
            </a:r>
            <a:r>
              <a:rPr lang="uk-UA" sz="2400" b="1" dirty="0">
                <a:solidFill>
                  <a:schemeClr val="bg1"/>
                </a:solidFill>
              </a:rPr>
              <a:t>більше: перероблений чи авторський? Чому?</a:t>
            </a:r>
          </a:p>
        </p:txBody>
      </p:sp>
    </p:spTree>
    <p:extLst>
      <p:ext uri="{BB962C8B-B14F-4D97-AF65-F5344CB8AC3E}">
        <p14:creationId xmlns:p14="http://schemas.microsoft.com/office/powerpoint/2010/main" val="278079499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 клас\2 Читання\1 Савченко\06 Світ дитинства\№058 - Платон Воронько. Картина\2025-01-01_222524.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24" t="21476" r="944" b="-689"/>
          <a:stretch/>
        </p:blipFill>
        <p:spPr bwMode="auto">
          <a:xfrm>
            <a:off x="5932710" y="2119064"/>
            <a:ext cx="5089599" cy="1696533"/>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32712" y="1382487"/>
            <a:ext cx="5037366" cy="52322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smtClean="0">
                <a:solidFill>
                  <a:schemeClr val="accent2">
                    <a:lumMod val="75000"/>
                  </a:schemeClr>
                </a:solidFill>
              </a:rPr>
              <a:t>Назви до слів рими.</a:t>
            </a:r>
            <a:endParaRPr lang="uk-UA" sz="2800" b="1" dirty="0">
              <a:solidFill>
                <a:schemeClr val="accent2">
                  <a:lumMod val="75000"/>
                </a:schemeClr>
              </a:solidFill>
            </a:endParaRPr>
          </a:p>
        </p:txBody>
      </p:sp>
      <p:sp>
        <p:nvSpPr>
          <p:cNvPr id="26" name="Прямоугольник 25"/>
          <p:cNvSpPr/>
          <p:nvPr/>
        </p:nvSpPr>
        <p:spPr>
          <a:xfrm>
            <a:off x="5932711" y="4030894"/>
            <a:ext cx="5099962" cy="2143101"/>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800" b="1" dirty="0" smtClean="0">
                <a:solidFill>
                  <a:schemeClr val="accent2">
                    <a:lumMod val="75000"/>
                  </a:schemeClr>
                </a:solidFill>
              </a:rPr>
              <a:t>Прочитай кожне з наведених в попередньому завданні речень з різною  інтонацією: </a:t>
            </a:r>
          </a:p>
          <a:p>
            <a:pPr marL="271463" indent="-271463" algn="ctr">
              <a:buFont typeface="Wingdings" panose="05000000000000000000" pitchFamily="2" charset="2"/>
              <a:buChar char="§"/>
            </a:pPr>
            <a:r>
              <a:rPr lang="uk-UA" sz="2800" b="1" dirty="0" smtClean="0">
                <a:solidFill>
                  <a:schemeClr val="accent2">
                    <a:lumMod val="75000"/>
                  </a:schemeClr>
                </a:solidFill>
              </a:rPr>
              <a:t>із захопленням, </a:t>
            </a:r>
          </a:p>
          <a:p>
            <a:pPr marL="271463" indent="-271463" algn="ctr">
              <a:buFont typeface="Wingdings" panose="05000000000000000000" pitchFamily="2" charset="2"/>
              <a:buChar char="§"/>
            </a:pPr>
            <a:r>
              <a:rPr lang="uk-UA" sz="2800" b="1" dirty="0" smtClean="0">
                <a:solidFill>
                  <a:schemeClr val="accent2">
                    <a:lumMod val="75000"/>
                  </a:schemeClr>
                </a:solidFill>
              </a:rPr>
              <a:t>із здивуванням </a:t>
            </a:r>
            <a:endParaRPr lang="uk-UA" sz="2800" b="1" dirty="0">
              <a:solidFill>
                <a:schemeClr val="accent2">
                  <a:lumMod val="75000"/>
                </a:schemeClr>
              </a:solidFill>
            </a:endParaRPr>
          </a:p>
        </p:txBody>
      </p:sp>
      <p:sp>
        <p:nvSpPr>
          <p:cNvPr id="27" name="Прямоугольник 26"/>
          <p:cNvSpPr/>
          <p:nvPr/>
        </p:nvSpPr>
        <p:spPr>
          <a:xfrm>
            <a:off x="8957675" y="2450452"/>
            <a:ext cx="654412"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3200" b="1" dirty="0" smtClean="0">
                <a:solidFill>
                  <a:schemeClr val="accent2">
                    <a:lumMod val="75000"/>
                  </a:schemeClr>
                </a:solidFill>
              </a:rPr>
              <a:t>на</a:t>
            </a:r>
            <a:endParaRPr lang="uk-UA" sz="3200" b="1" dirty="0">
              <a:solidFill>
                <a:schemeClr val="accent2">
                  <a:lumMod val="75000"/>
                </a:schemeClr>
              </a:solidFill>
            </a:endParaRPr>
          </a:p>
        </p:txBody>
      </p:sp>
      <p:sp>
        <p:nvSpPr>
          <p:cNvPr id="31" name="Прямоугольник 30"/>
          <p:cNvSpPr/>
          <p:nvPr/>
        </p:nvSpPr>
        <p:spPr>
          <a:xfrm>
            <a:off x="925286" y="494529"/>
            <a:ext cx="10352314" cy="7029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Виконай завдання до вірша</a:t>
            </a:r>
            <a:endParaRPr lang="uk-UA" sz="4000" b="1" dirty="0">
              <a:solidFill>
                <a:schemeClr val="bg1"/>
              </a:solidFill>
            </a:endParaRPr>
          </a:p>
        </p:txBody>
      </p:sp>
      <p:sp>
        <p:nvSpPr>
          <p:cNvPr id="16" name="Прямоугольник 15"/>
          <p:cNvSpPr/>
          <p:nvPr/>
        </p:nvSpPr>
        <p:spPr>
          <a:xfrm>
            <a:off x="9284881" y="2808960"/>
            <a:ext cx="980348"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3200" b="1" dirty="0" smtClean="0">
                <a:solidFill>
                  <a:schemeClr val="accent2">
                    <a:lumMod val="75000"/>
                  </a:schemeClr>
                </a:solidFill>
              </a:rPr>
              <a:t>чата</a:t>
            </a:r>
            <a:endParaRPr lang="uk-UA" sz="3200" b="1" dirty="0">
              <a:solidFill>
                <a:schemeClr val="accent2">
                  <a:lumMod val="75000"/>
                </a:schemeClr>
              </a:solidFill>
            </a:endParaRPr>
          </a:p>
        </p:txBody>
      </p:sp>
      <p:sp>
        <p:nvSpPr>
          <p:cNvPr id="18" name="Прямоугольник 17"/>
          <p:cNvSpPr/>
          <p:nvPr/>
        </p:nvSpPr>
        <p:spPr>
          <a:xfrm>
            <a:off x="9513481" y="3211912"/>
            <a:ext cx="980348"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3200" b="1" dirty="0" smtClean="0">
                <a:solidFill>
                  <a:schemeClr val="accent2">
                    <a:lumMod val="75000"/>
                  </a:schemeClr>
                </a:solidFill>
              </a:rPr>
              <a:t>чата</a:t>
            </a:r>
            <a:endParaRPr lang="uk-UA" sz="3200" b="1" dirty="0">
              <a:solidFill>
                <a:schemeClr val="accent2">
                  <a:lumMod val="75000"/>
                </a:schemeClr>
              </a:solidFill>
            </a:endParaRPr>
          </a:p>
        </p:txBody>
      </p:sp>
      <p:pic>
        <p:nvPicPr>
          <p:cNvPr id="13" name="Рисунок 12"/>
          <p:cNvPicPr>
            <a:picLocks noChangeAspect="1"/>
          </p:cNvPicPr>
          <p:nvPr/>
        </p:nvPicPr>
        <p:blipFill>
          <a:blip r:embed="rId3"/>
          <a:stretch>
            <a:fillRect/>
          </a:stretch>
        </p:blipFill>
        <p:spPr>
          <a:xfrm>
            <a:off x="1217655" y="1382487"/>
            <a:ext cx="3982744" cy="4714513"/>
          </a:xfrm>
          <a:prstGeom prst="rect">
            <a:avLst/>
          </a:prstGeom>
          <a:ln w="38100">
            <a:solidFill>
              <a:schemeClr val="accent2">
                <a:lumMod val="75000"/>
              </a:schemeClr>
            </a:solidFill>
          </a:ln>
        </p:spPr>
      </p:pic>
    </p:spTree>
    <p:extLst>
      <p:ext uri="{BB962C8B-B14F-4D97-AF65-F5344CB8AC3E}">
        <p14:creationId xmlns:p14="http://schemas.microsoft.com/office/powerpoint/2010/main" val="180126133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378608" y="494529"/>
            <a:ext cx="9332935" cy="82264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Пояснення домашнього </a:t>
            </a:r>
            <a:r>
              <a:rPr lang="uk-UA" sz="4000" b="1" dirty="0" smtClean="0">
                <a:solidFill>
                  <a:schemeClr val="bg1"/>
                </a:solidFill>
              </a:rPr>
              <a:t>завдання</a:t>
            </a:r>
            <a:endParaRPr lang="uk-UA" sz="4000" b="1" dirty="0">
              <a:solidFill>
                <a:schemeClr val="bg1"/>
              </a:solidFill>
            </a:endParaRPr>
          </a:p>
        </p:txBody>
      </p:sp>
      <p:sp>
        <p:nvSpPr>
          <p:cNvPr id="24" name="TextBox 23"/>
          <p:cNvSpPr txBox="1"/>
          <p:nvPr/>
        </p:nvSpPr>
        <p:spPr>
          <a:xfrm>
            <a:off x="1423441" y="1466603"/>
            <a:ext cx="4130852" cy="3046988"/>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3200" b="1" dirty="0">
                <a:solidFill>
                  <a:schemeClr val="accent2">
                    <a:lumMod val="75000"/>
                  </a:schemeClr>
                </a:solidFill>
              </a:rPr>
              <a:t>Навчися виразно читати вірш.</a:t>
            </a:r>
          </a:p>
          <a:p>
            <a:pPr algn="ctr"/>
            <a:r>
              <a:rPr lang="uk-UA" sz="3200" b="1" dirty="0">
                <a:solidFill>
                  <a:schemeClr val="accent2">
                    <a:lumMod val="75000"/>
                  </a:schemeClr>
                </a:solidFill>
              </a:rPr>
              <a:t>За бажанням придумай свою небилицю-</a:t>
            </a:r>
            <a:r>
              <a:rPr lang="uk-UA" sz="3200" b="1" dirty="0" err="1">
                <a:solidFill>
                  <a:schemeClr val="accent2">
                    <a:lumMod val="75000"/>
                  </a:schemeClr>
                </a:solidFill>
              </a:rPr>
              <a:t>небувалицю</a:t>
            </a:r>
            <a:r>
              <a:rPr lang="uk-UA" sz="3200" b="1" dirty="0">
                <a:solidFill>
                  <a:schemeClr val="accent2">
                    <a:lumMod val="75000"/>
                  </a:schemeClr>
                </a:solidFill>
              </a:rPr>
              <a:t>.</a:t>
            </a:r>
          </a:p>
        </p:txBody>
      </p:sp>
      <p:pic>
        <p:nvPicPr>
          <p:cNvPr id="8" name="Picture 6"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1076" b="10756"/>
          <a:stretch/>
        </p:blipFill>
        <p:spPr bwMode="auto">
          <a:xfrm>
            <a:off x="5853499" y="1466603"/>
            <a:ext cx="4858044" cy="3797449"/>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57698"/>
      </p:ext>
    </p:extLst>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5029" y="511630"/>
            <a:ext cx="10123271" cy="8055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sp>
        <p:nvSpPr>
          <p:cNvPr id="16" name="Заголовок 3"/>
          <p:cNvSpPr txBox="1">
            <a:spLocks/>
          </p:cNvSpPr>
          <p:nvPr/>
        </p:nvSpPr>
        <p:spPr>
          <a:xfrm>
            <a:off x="1914913" y="1518282"/>
            <a:ext cx="8077200" cy="571776"/>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uk-UA" sz="2800" b="1" dirty="0" smtClean="0">
                <a:solidFill>
                  <a:schemeClr val="accent2">
                    <a:lumMod val="75000"/>
                  </a:schemeClr>
                </a:solidFill>
              </a:rPr>
              <a:t>Вибери емоційну валізу, з якою закінчуєш урок. </a:t>
            </a:r>
          </a:p>
        </p:txBody>
      </p:sp>
      <p:sp>
        <p:nvSpPr>
          <p:cNvPr id="17" name="Заголовок 3"/>
          <p:cNvSpPr txBox="1">
            <a:spLocks/>
          </p:cNvSpPr>
          <p:nvPr/>
        </p:nvSpPr>
        <p:spPr>
          <a:xfrm>
            <a:off x="1573351" y="2453077"/>
            <a:ext cx="1820445" cy="1345159"/>
          </a:xfrm>
          <a:prstGeom prst="round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solidFill>
                  <a:schemeClr val="bg1"/>
                </a:solidFill>
              </a:rPr>
              <a:t>Все було легко</a:t>
            </a:r>
            <a:endParaRPr lang="ru-RU" sz="2800" b="1" dirty="0">
              <a:solidFill>
                <a:schemeClr val="bg1"/>
              </a:solidFill>
            </a:endParaRPr>
          </a:p>
        </p:txBody>
      </p:sp>
      <p:sp>
        <p:nvSpPr>
          <p:cNvPr id="18" name="Заголовок 3"/>
          <p:cNvSpPr txBox="1">
            <a:spLocks/>
          </p:cNvSpPr>
          <p:nvPr/>
        </p:nvSpPr>
        <p:spPr>
          <a:xfrm>
            <a:off x="8510911" y="2588562"/>
            <a:ext cx="2222661" cy="1074188"/>
          </a:xfrm>
          <a:prstGeom prst="round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t>Було важко </a:t>
            </a:r>
            <a:endParaRPr lang="ru-RU" sz="2800" b="1" dirty="0"/>
          </a:p>
        </p:txBody>
      </p:sp>
      <p:sp>
        <p:nvSpPr>
          <p:cNvPr id="19" name="Заголовок 3"/>
          <p:cNvSpPr txBox="1">
            <a:spLocks/>
          </p:cNvSpPr>
          <p:nvPr/>
        </p:nvSpPr>
        <p:spPr>
          <a:xfrm>
            <a:off x="8510911" y="3980018"/>
            <a:ext cx="2440117" cy="1731781"/>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a:solidFill>
                  <a:schemeClr val="bg1"/>
                </a:solidFill>
              </a:rPr>
              <a:t>Цікаво, про що дізнаюсь далі</a:t>
            </a:r>
            <a:endParaRPr lang="ru-RU" sz="2800" b="1" dirty="0">
              <a:solidFill>
                <a:schemeClr val="bg1"/>
              </a:solidFill>
            </a:endParaRPr>
          </a:p>
        </p:txBody>
      </p:sp>
      <p:sp>
        <p:nvSpPr>
          <p:cNvPr id="20" name="Заголовок 3"/>
          <p:cNvSpPr txBox="1">
            <a:spLocks/>
          </p:cNvSpPr>
          <p:nvPr/>
        </p:nvSpPr>
        <p:spPr>
          <a:xfrm>
            <a:off x="1510367" y="4278086"/>
            <a:ext cx="1946415" cy="1384856"/>
          </a:xfrm>
          <a:prstGeom prst="round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solidFill>
                  <a:schemeClr val="bg1"/>
                </a:solidFill>
              </a:rPr>
              <a:t>Урок мене здивував </a:t>
            </a:r>
            <a:endParaRPr lang="ru-RU" sz="2800" b="1" dirty="0">
              <a:solidFill>
                <a:schemeClr val="bg1"/>
              </a:solidFill>
            </a:endParaRPr>
          </a:p>
        </p:txBody>
      </p:sp>
      <p:pic>
        <p:nvPicPr>
          <p:cNvPr id="2055" name="Picture 7" descr="D:\Картинки до тестів\Емоції валіз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481" y="2450973"/>
            <a:ext cx="4834065" cy="326082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85668"/>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D:\Картинки до тестів\Учні\Дівча з олівце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028" y="2331229"/>
            <a:ext cx="3563150" cy="3157807"/>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45029" y="511630"/>
            <a:ext cx="10123271" cy="8055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6" name="Прямокутник: округлені кути 5">
            <a:extLst>
              <a:ext uri="{FF2B5EF4-FFF2-40B4-BE49-F238E27FC236}">
                <a16:creationId xmlns:a16="http://schemas.microsoft.com/office/drawing/2014/main" xmlns="" id="{71891ECB-C37E-4FC8-A2F4-E8DB089E46AF}"/>
              </a:ext>
            </a:extLst>
          </p:cNvPr>
          <p:cNvSpPr/>
          <p:nvPr/>
        </p:nvSpPr>
        <p:spPr>
          <a:xfrm>
            <a:off x="5104024" y="2331229"/>
            <a:ext cx="5700691" cy="255389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3600" b="1" dirty="0">
                <a:solidFill>
                  <a:schemeClr val="accent2">
                    <a:lumMod val="75000"/>
                  </a:schemeClr>
                </a:solidFill>
              </a:rPr>
              <a:t>От і все</a:t>
            </a:r>
            <a:r>
              <a:rPr lang="uk-UA" sz="3600" b="1" dirty="0" smtClean="0">
                <a:solidFill>
                  <a:schemeClr val="accent2">
                    <a:lumMod val="75000"/>
                  </a:schemeClr>
                </a:solidFill>
              </a:rPr>
              <a:t>, дзвенить </a:t>
            </a:r>
            <a:r>
              <a:rPr lang="uk-UA" sz="3600" b="1" dirty="0">
                <a:solidFill>
                  <a:schemeClr val="accent2">
                    <a:lumMod val="75000"/>
                  </a:schemeClr>
                </a:solidFill>
              </a:rPr>
              <a:t>дзвінок, </a:t>
            </a:r>
            <a:endParaRPr lang="uk-UA" sz="3600" b="1" dirty="0" smtClean="0">
              <a:solidFill>
                <a:schemeClr val="accent2">
                  <a:lumMod val="75000"/>
                </a:schemeClr>
              </a:solidFill>
            </a:endParaRPr>
          </a:p>
          <a:p>
            <a:pPr algn="ctr"/>
            <a:r>
              <a:rPr lang="uk-UA" sz="3600" b="1" dirty="0" smtClean="0">
                <a:solidFill>
                  <a:schemeClr val="accent2">
                    <a:lumMod val="75000"/>
                  </a:schemeClr>
                </a:solidFill>
              </a:rPr>
              <a:t>В </a:t>
            </a:r>
            <a:r>
              <a:rPr lang="uk-UA" sz="3600" b="1" dirty="0">
                <a:solidFill>
                  <a:schemeClr val="accent2">
                    <a:lumMod val="75000"/>
                  </a:schemeClr>
                </a:solidFill>
              </a:rPr>
              <a:t>гості йде до нас урок.</a:t>
            </a:r>
            <a:endParaRPr lang="ru-RU" sz="3600" b="1" dirty="0">
              <a:solidFill>
                <a:schemeClr val="accent2">
                  <a:lumMod val="75000"/>
                </a:schemeClr>
              </a:solidFill>
            </a:endParaRPr>
          </a:p>
          <a:p>
            <a:pPr algn="ctr"/>
            <a:r>
              <a:rPr lang="uk-UA" sz="3600" b="1" dirty="0">
                <a:solidFill>
                  <a:schemeClr val="accent2">
                    <a:lumMod val="75000"/>
                  </a:schemeClr>
                </a:solidFill>
              </a:rPr>
              <a:t>Спішіть-поспішайте, </a:t>
            </a:r>
            <a:endParaRPr lang="uk-UA" sz="3600" b="1" dirty="0" smtClean="0">
              <a:solidFill>
                <a:schemeClr val="accent2">
                  <a:lumMod val="75000"/>
                </a:schemeClr>
              </a:solidFill>
            </a:endParaRPr>
          </a:p>
          <a:p>
            <a:pPr algn="ctr"/>
            <a:r>
              <a:rPr lang="uk-UA" sz="3600" b="1" dirty="0" smtClean="0">
                <a:solidFill>
                  <a:schemeClr val="accent2">
                    <a:lumMod val="75000"/>
                  </a:schemeClr>
                </a:solidFill>
              </a:rPr>
              <a:t>На </a:t>
            </a:r>
            <a:r>
              <a:rPr lang="uk-UA" sz="3600" b="1" dirty="0">
                <a:solidFill>
                  <a:schemeClr val="accent2">
                    <a:lumMod val="75000"/>
                  </a:schemeClr>
                </a:solidFill>
              </a:rPr>
              <a:t>місця сідайте.</a:t>
            </a:r>
            <a:endParaRPr lang="ru-RU" sz="3600" b="1" dirty="0">
              <a:solidFill>
                <a:schemeClr val="accent2">
                  <a:lumMod val="75000"/>
                </a:schemeClr>
              </a:solidFill>
            </a:endParaRPr>
          </a:p>
        </p:txBody>
      </p:sp>
      <p:sp>
        <p:nvSpPr>
          <p:cNvPr id="16" name="Заголовок 3"/>
          <p:cNvSpPr txBox="1">
            <a:spLocks/>
          </p:cNvSpPr>
          <p:nvPr/>
        </p:nvSpPr>
        <p:spPr>
          <a:xfrm>
            <a:off x="2463398" y="1420310"/>
            <a:ext cx="6902097" cy="691519"/>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uk-UA" sz="2400" b="1" dirty="0" smtClean="0">
                <a:solidFill>
                  <a:schemeClr val="accent2">
                    <a:lumMod val="75000"/>
                  </a:schemeClr>
                </a:solidFill>
              </a:rPr>
              <a:t>Вибери емоційну валізу, з якою починаєш урок. </a:t>
            </a:r>
          </a:p>
        </p:txBody>
      </p:sp>
      <p:pic>
        <p:nvPicPr>
          <p:cNvPr id="2055" name="Picture 7" descr="D:\Картинки до тестів\Емоції валіз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051" y="2331229"/>
            <a:ext cx="5160636" cy="3481114"/>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804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p:cTn id="17" dur="500" fill="hold"/>
                                        <p:tgtEl>
                                          <p:spTgt spid="2055"/>
                                        </p:tgtEl>
                                        <p:attrNameLst>
                                          <p:attrName>ppt_w</p:attrName>
                                        </p:attrNameLst>
                                      </p:cBhvr>
                                      <p:tavLst>
                                        <p:tav tm="0">
                                          <p:val>
                                            <p:fltVal val="0"/>
                                          </p:val>
                                        </p:tav>
                                        <p:tav tm="100000">
                                          <p:val>
                                            <p:strVal val="#ppt_w"/>
                                          </p:val>
                                        </p:tav>
                                      </p:tavLst>
                                    </p:anim>
                                    <p:anim calcmode="lin" valueType="num">
                                      <p:cBhvr>
                                        <p:cTn id="18" dur="500" fill="hold"/>
                                        <p:tgtEl>
                                          <p:spTgt spid="2055"/>
                                        </p:tgtEl>
                                        <p:attrNameLst>
                                          <p:attrName>ppt_h</p:attrName>
                                        </p:attrNameLst>
                                      </p:cBhvr>
                                      <p:tavLst>
                                        <p:tav tm="0">
                                          <p:val>
                                            <p:fltVal val="0"/>
                                          </p:val>
                                        </p:tav>
                                        <p:tav tm="100000">
                                          <p:val>
                                            <p:strVal val="#ppt_h"/>
                                          </p:val>
                                        </p:tav>
                                      </p:tavLst>
                                    </p:anim>
                                    <p:animEffect transition="in" filter="fade">
                                      <p:cBhvr>
                                        <p:cTn id="19"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2629" y="462462"/>
            <a:ext cx="10287000" cy="72408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Вправи на постановку </a:t>
            </a:r>
            <a:r>
              <a:rPr lang="uk-UA" sz="4000" b="1" dirty="0" smtClean="0">
                <a:solidFill>
                  <a:schemeClr val="bg1"/>
                </a:solidFill>
              </a:rPr>
              <a:t>дихання</a:t>
            </a:r>
            <a:endParaRPr lang="uk-UA" sz="4000" b="1" dirty="0">
              <a:solidFill>
                <a:schemeClr val="bg1"/>
              </a:solidFill>
            </a:endParaRPr>
          </a:p>
        </p:txBody>
      </p:sp>
      <p:sp>
        <p:nvSpPr>
          <p:cNvPr id="6" name="Скругленный прямоугольник 5"/>
          <p:cNvSpPr/>
          <p:nvPr/>
        </p:nvSpPr>
        <p:spPr>
          <a:xfrm>
            <a:off x="815855" y="1317168"/>
            <a:ext cx="5220274" cy="2326577"/>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a:solidFill>
                  <a:srgbClr val="FFFF00"/>
                </a:solidFill>
              </a:rPr>
              <a:t>«</a:t>
            </a:r>
            <a:r>
              <a:rPr lang="uk-UA" sz="2800" b="1" dirty="0" err="1">
                <a:solidFill>
                  <a:srgbClr val="FFFF00"/>
                </a:solidFill>
              </a:rPr>
              <a:t>Задми</a:t>
            </a:r>
            <a:r>
              <a:rPr lang="uk-UA" sz="2800" b="1" dirty="0">
                <a:solidFill>
                  <a:srgbClr val="FFFF00"/>
                </a:solidFill>
              </a:rPr>
              <a:t> свічки»</a:t>
            </a:r>
          </a:p>
          <a:p>
            <a:pPr algn="ctr"/>
            <a:r>
              <a:rPr lang="uk-UA" sz="2400" b="1" dirty="0" smtClean="0">
                <a:solidFill>
                  <a:schemeClr val="bg1"/>
                </a:solidFill>
              </a:rPr>
              <a:t> Уяви, </a:t>
            </a:r>
            <a:r>
              <a:rPr lang="uk-UA" sz="2400" b="1" dirty="0">
                <a:solidFill>
                  <a:schemeClr val="bg1"/>
                </a:solidFill>
              </a:rPr>
              <a:t>що перед </a:t>
            </a:r>
            <a:r>
              <a:rPr lang="uk-UA" sz="2400" b="1" dirty="0" smtClean="0">
                <a:solidFill>
                  <a:schemeClr val="bg1"/>
                </a:solidFill>
              </a:rPr>
              <a:t>тобою </a:t>
            </a:r>
            <a:r>
              <a:rPr lang="uk-UA" sz="2400" b="1" dirty="0">
                <a:solidFill>
                  <a:schemeClr val="bg1"/>
                </a:solidFill>
              </a:rPr>
              <a:t>– іменинний торт. На ньому багато маленьких свічок. </a:t>
            </a:r>
            <a:r>
              <a:rPr lang="uk-UA" sz="2400" b="1" dirty="0" smtClean="0">
                <a:solidFill>
                  <a:schemeClr val="bg1"/>
                </a:solidFill>
              </a:rPr>
              <a:t>Зроби </a:t>
            </a:r>
            <a:r>
              <a:rPr lang="uk-UA" sz="2400" b="1" dirty="0">
                <a:solidFill>
                  <a:schemeClr val="bg1"/>
                </a:solidFill>
              </a:rPr>
              <a:t>глибокий вдих і </a:t>
            </a:r>
            <a:r>
              <a:rPr lang="uk-UA" sz="2400" b="1" dirty="0" smtClean="0">
                <a:solidFill>
                  <a:schemeClr val="bg1"/>
                </a:solidFill>
              </a:rPr>
              <a:t>намагайся </a:t>
            </a:r>
            <a:r>
              <a:rPr lang="uk-UA" sz="2400" b="1" dirty="0">
                <a:solidFill>
                  <a:schemeClr val="bg1"/>
                </a:solidFill>
              </a:rPr>
              <a:t>задути якомога більше свічок. </a:t>
            </a:r>
            <a:endParaRPr lang="ru-RU" sz="2400" b="1" dirty="0">
              <a:solidFill>
                <a:schemeClr val="bg1"/>
              </a:solidFill>
            </a:endParaRPr>
          </a:p>
        </p:txBody>
      </p:sp>
      <p:pic>
        <p:nvPicPr>
          <p:cNvPr id="9220" name="Picture 4" descr="Похожее изображение"/>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2629" y="3867154"/>
            <a:ext cx="2266967" cy="199553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8453332" y="1348341"/>
            <a:ext cx="2841172" cy="20356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b="1" dirty="0">
                <a:solidFill>
                  <a:srgbClr val="FFFF00"/>
                </a:solidFill>
              </a:rPr>
              <a:t>«Сніговик»</a:t>
            </a:r>
          </a:p>
          <a:p>
            <a:pPr algn="ctr"/>
            <a:r>
              <a:rPr lang="uk-UA" sz="2400" b="1" dirty="0" smtClean="0"/>
              <a:t>Ліпимо </a:t>
            </a:r>
            <a:r>
              <a:rPr lang="uk-UA" sz="2400" b="1" dirty="0"/>
              <a:t>сніговика, а потім гріємо руки, дихаючи на них.</a:t>
            </a:r>
            <a:endParaRPr lang="ru-RU" sz="2400" b="1" dirty="0"/>
          </a:p>
        </p:txBody>
      </p:sp>
      <p:pic>
        <p:nvPicPr>
          <p:cNvPr id="1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903" y="1380999"/>
            <a:ext cx="2300337" cy="2300338"/>
          </a:xfrm>
          <a:prstGeom prst="roundRect">
            <a:avLst/>
          </a:prstGeom>
          <a:solidFill>
            <a:schemeClr val="bg1"/>
          </a:solidFill>
          <a:ln w="38100">
            <a:solidFill>
              <a:schemeClr val="accent2">
                <a:lumMod val="75000"/>
              </a:schemeClr>
            </a:solidFill>
          </a:ln>
        </p:spPr>
      </p:pic>
      <p:sp>
        <p:nvSpPr>
          <p:cNvPr id="11" name="Скругленный прямоугольник 10"/>
          <p:cNvSpPr/>
          <p:nvPr/>
        </p:nvSpPr>
        <p:spPr>
          <a:xfrm>
            <a:off x="3772471" y="3797119"/>
            <a:ext cx="4957869" cy="2135604"/>
          </a:xfrm>
          <a:prstGeom prst="roundRect">
            <a:avLst/>
          </a:prstGeom>
          <a:solidFill>
            <a:schemeClr val="accent2">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a:solidFill>
                  <a:srgbClr val="FFFF00"/>
                </a:solidFill>
              </a:rPr>
              <a:t>«Вогнище»</a:t>
            </a:r>
          </a:p>
          <a:p>
            <a:pPr algn="ctr"/>
            <a:r>
              <a:rPr lang="uk-UA" sz="2400" b="1" dirty="0" smtClean="0"/>
              <a:t>Уяви, </a:t>
            </a:r>
            <a:r>
              <a:rPr lang="uk-UA" sz="2400" b="1" dirty="0"/>
              <a:t>що потрібно роздути вогнище, що згасає. </a:t>
            </a:r>
            <a:r>
              <a:rPr lang="uk-UA" sz="2400" b="1" dirty="0" smtClean="0"/>
              <a:t>Набери </a:t>
            </a:r>
            <a:r>
              <a:rPr lang="uk-UA" sz="2400" b="1" dirty="0"/>
              <a:t>повітря носом, повільно </a:t>
            </a:r>
            <a:r>
              <a:rPr lang="uk-UA" sz="2400" b="1" dirty="0" smtClean="0"/>
              <a:t>видихай </a:t>
            </a:r>
            <a:r>
              <a:rPr lang="uk-UA" sz="2400" b="1" dirty="0"/>
              <a:t>ротом, надуваючи щоки.</a:t>
            </a:r>
            <a:endParaRPr lang="ru-RU" sz="2400" b="1" dirty="0"/>
          </a:p>
        </p:txBody>
      </p:sp>
      <p:pic>
        <p:nvPicPr>
          <p:cNvPr id="12" name="Picture 4" descr="Похожее изображение"/>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37915" y="3643745"/>
            <a:ext cx="1594720" cy="215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4979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3885" y="516890"/>
            <a:ext cx="9775371" cy="74585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Читацька </a:t>
            </a:r>
            <a:r>
              <a:rPr lang="uk-UA" sz="4000" b="1" dirty="0" smtClean="0">
                <a:solidFill>
                  <a:schemeClr val="bg1"/>
                </a:solidFill>
              </a:rPr>
              <a:t>розминка</a:t>
            </a:r>
            <a:endParaRPr lang="uk-UA" sz="4000" b="1" dirty="0">
              <a:solidFill>
                <a:schemeClr val="bg1"/>
              </a:solidFill>
            </a:endParaRPr>
          </a:p>
        </p:txBody>
      </p:sp>
      <p:sp>
        <p:nvSpPr>
          <p:cNvPr id="10" name="TextBox 9"/>
          <p:cNvSpPr txBox="1"/>
          <p:nvPr/>
        </p:nvSpPr>
        <p:spPr>
          <a:xfrm>
            <a:off x="1026951" y="2271998"/>
            <a:ext cx="4339706" cy="206210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3200" b="1" dirty="0" smtClean="0">
                <a:solidFill>
                  <a:schemeClr val="bg1"/>
                </a:solidFill>
              </a:rPr>
              <a:t>У ставку </a:t>
            </a:r>
            <a:r>
              <a:rPr lang="uk-UA" sz="3200" b="1" dirty="0" err="1" smtClean="0">
                <a:solidFill>
                  <a:schemeClr val="bg1"/>
                </a:solidFill>
              </a:rPr>
              <a:t>гуськом</a:t>
            </a:r>
            <a:r>
              <a:rPr lang="uk-UA" sz="3200" b="1" dirty="0" smtClean="0">
                <a:solidFill>
                  <a:schemeClr val="bg1"/>
                </a:solidFill>
              </a:rPr>
              <a:t> стоять</a:t>
            </a:r>
          </a:p>
          <a:p>
            <a:r>
              <a:rPr lang="uk-UA" sz="3200" b="1" dirty="0" smtClean="0">
                <a:solidFill>
                  <a:schemeClr val="bg1"/>
                </a:solidFill>
              </a:rPr>
              <a:t>Гусенята й гуска.</a:t>
            </a:r>
          </a:p>
          <a:p>
            <a:r>
              <a:rPr lang="uk-UA" sz="3200" b="1" dirty="0" smtClean="0">
                <a:solidFill>
                  <a:schemeClr val="bg1"/>
                </a:solidFill>
              </a:rPr>
              <a:t>Гусенята </a:t>
            </a:r>
            <a:r>
              <a:rPr lang="uk-UA" sz="3200" b="1" dirty="0" err="1" smtClean="0">
                <a:solidFill>
                  <a:schemeClr val="bg1"/>
                </a:solidFill>
              </a:rPr>
              <a:t>плюскотять</a:t>
            </a:r>
            <a:r>
              <a:rPr lang="uk-UA" sz="3200" b="1" dirty="0" smtClean="0">
                <a:solidFill>
                  <a:schemeClr val="bg1"/>
                </a:solidFill>
              </a:rPr>
              <a:t>,</a:t>
            </a:r>
          </a:p>
          <a:p>
            <a:r>
              <a:rPr lang="uk-UA" sz="3200" b="1" dirty="0" smtClean="0">
                <a:solidFill>
                  <a:schemeClr val="bg1"/>
                </a:solidFill>
              </a:rPr>
              <a:t>Гуска носом </a:t>
            </a:r>
            <a:r>
              <a:rPr lang="uk-UA" sz="3200" b="1" dirty="0" err="1" smtClean="0">
                <a:solidFill>
                  <a:schemeClr val="bg1"/>
                </a:solidFill>
              </a:rPr>
              <a:t>плюска</a:t>
            </a:r>
            <a:r>
              <a:rPr lang="uk-UA" sz="3200" b="1" dirty="0" smtClean="0">
                <a:solidFill>
                  <a:schemeClr val="bg1"/>
                </a:solidFill>
              </a:rPr>
              <a:t>. </a:t>
            </a:r>
            <a:endParaRPr lang="uk-UA" sz="3200" dirty="0">
              <a:solidFill>
                <a:schemeClr val="bg1"/>
              </a:solidFill>
            </a:endParaRPr>
          </a:p>
        </p:txBody>
      </p:sp>
      <p:sp>
        <p:nvSpPr>
          <p:cNvPr id="8" name="Прямоугольник 7"/>
          <p:cNvSpPr/>
          <p:nvPr/>
        </p:nvSpPr>
        <p:spPr>
          <a:xfrm>
            <a:off x="1241490" y="1488169"/>
            <a:ext cx="3461658" cy="48577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err="1" smtClean="0">
                <a:solidFill>
                  <a:schemeClr val="accent2">
                    <a:lumMod val="75000"/>
                  </a:schemeClr>
                </a:solidFill>
              </a:rPr>
              <a:t>чистомовку</a:t>
            </a:r>
            <a:endParaRPr lang="uk-UA" sz="2400" b="1" dirty="0">
              <a:solidFill>
                <a:schemeClr val="accent2">
                  <a:lumMod val="75000"/>
                </a:schemeClr>
              </a:solidFill>
            </a:endParaRPr>
          </a:p>
        </p:txBody>
      </p:sp>
      <p:pic>
        <p:nvPicPr>
          <p:cNvPr id="2" name="Picture 2" descr="Канада Гуси и гусята Плавание Бесплатная фотография - Public Domain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717" y="1488169"/>
            <a:ext cx="5167539" cy="344502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26951" y="4494594"/>
            <a:ext cx="4339705" cy="48577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Знайди рими у віршику.</a:t>
            </a:r>
            <a:endParaRPr lang="uk-UA" sz="2400" b="1" dirty="0">
              <a:solidFill>
                <a:schemeClr val="accent2">
                  <a:lumMod val="75000"/>
                </a:schemeClr>
              </a:solidFill>
            </a:endParaRPr>
          </a:p>
        </p:txBody>
      </p:sp>
    </p:spTree>
    <p:extLst>
      <p:ext uri="{BB962C8B-B14F-4D97-AF65-F5344CB8AC3E}">
        <p14:creationId xmlns:p14="http://schemas.microsoft.com/office/powerpoint/2010/main" val="1910658849"/>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77686" y="509553"/>
            <a:ext cx="9982200" cy="7314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Вправа «Віднови прислів'я</a:t>
            </a:r>
            <a:r>
              <a:rPr lang="uk-UA" sz="4000" b="1" dirty="0" smtClean="0">
                <a:solidFill>
                  <a:schemeClr val="bg1"/>
                </a:solidFill>
              </a:rPr>
              <a:t>»</a:t>
            </a:r>
            <a:endParaRPr lang="uk-UA" sz="4000" b="1" dirty="0">
              <a:solidFill>
                <a:schemeClr val="bg1"/>
              </a:solidFill>
            </a:endParaRPr>
          </a:p>
        </p:txBody>
      </p:sp>
      <p:sp>
        <p:nvSpPr>
          <p:cNvPr id="14" name="TextBox 13"/>
          <p:cNvSpPr txBox="1"/>
          <p:nvPr/>
        </p:nvSpPr>
        <p:spPr>
          <a:xfrm>
            <a:off x="736101" y="1641437"/>
            <a:ext cx="5163957" cy="523220"/>
          </a:xfrm>
          <a:prstGeom prst="rect">
            <a:avLst/>
          </a:prstGeom>
          <a:solidFill>
            <a:srgbClr val="00B05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За двома зайцями поженешся -</a:t>
            </a:r>
          </a:p>
        </p:txBody>
      </p:sp>
      <p:sp>
        <p:nvSpPr>
          <p:cNvPr id="10" name="TextBox 9"/>
          <p:cNvSpPr txBox="1"/>
          <p:nvPr/>
        </p:nvSpPr>
        <p:spPr>
          <a:xfrm>
            <a:off x="785086" y="2282626"/>
            <a:ext cx="5114972" cy="523220"/>
          </a:xfrm>
          <a:prstGeom prst="rect">
            <a:avLst/>
          </a:prstGeom>
          <a:solidFill>
            <a:srgbClr val="00B05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Що посієш,</a:t>
            </a:r>
          </a:p>
        </p:txBody>
      </p:sp>
      <p:sp>
        <p:nvSpPr>
          <p:cNvPr id="11" name="TextBox 10"/>
          <p:cNvSpPr txBox="1"/>
          <p:nvPr/>
        </p:nvSpPr>
        <p:spPr>
          <a:xfrm>
            <a:off x="736101" y="2886471"/>
            <a:ext cx="5163957" cy="523220"/>
          </a:xfrm>
          <a:prstGeom prst="rect">
            <a:avLst/>
          </a:prstGeom>
          <a:solidFill>
            <a:srgbClr val="00B05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Слово – не горобець,</a:t>
            </a:r>
          </a:p>
        </p:txBody>
      </p:sp>
      <p:sp>
        <p:nvSpPr>
          <p:cNvPr id="12" name="TextBox 11"/>
          <p:cNvSpPr txBox="1"/>
          <p:nvPr/>
        </p:nvSpPr>
        <p:spPr>
          <a:xfrm>
            <a:off x="736101" y="3524377"/>
            <a:ext cx="5163957" cy="523220"/>
          </a:xfrm>
          <a:prstGeom prst="rect">
            <a:avLst/>
          </a:prstGeom>
          <a:solidFill>
            <a:srgbClr val="00B05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Любиш кататись,</a:t>
            </a:r>
          </a:p>
        </p:txBody>
      </p:sp>
      <p:sp>
        <p:nvSpPr>
          <p:cNvPr id="15" name="TextBox 14"/>
          <p:cNvSpPr txBox="1"/>
          <p:nvPr/>
        </p:nvSpPr>
        <p:spPr>
          <a:xfrm>
            <a:off x="736101" y="4162283"/>
            <a:ext cx="5163957" cy="523220"/>
          </a:xfrm>
          <a:prstGeom prst="rect">
            <a:avLst/>
          </a:prstGeom>
          <a:solidFill>
            <a:srgbClr val="00B05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Слово – срібло,</a:t>
            </a:r>
          </a:p>
        </p:txBody>
      </p:sp>
      <p:sp>
        <p:nvSpPr>
          <p:cNvPr id="16" name="TextBox 15"/>
          <p:cNvSpPr txBox="1"/>
          <p:nvPr/>
        </p:nvSpPr>
        <p:spPr>
          <a:xfrm>
            <a:off x="7204393" y="1641437"/>
            <a:ext cx="4094978" cy="523220"/>
          </a:xfrm>
          <a:prstGeom prst="rect">
            <a:avLst/>
          </a:prstGeom>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2800" b="1" dirty="0">
                <a:solidFill>
                  <a:schemeClr val="bg1"/>
                </a:solidFill>
              </a:rPr>
              <a:t>те й пожнеш.</a:t>
            </a:r>
          </a:p>
        </p:txBody>
      </p:sp>
      <p:sp>
        <p:nvSpPr>
          <p:cNvPr id="17" name="TextBox 16"/>
          <p:cNvSpPr txBox="1"/>
          <p:nvPr/>
        </p:nvSpPr>
        <p:spPr>
          <a:xfrm>
            <a:off x="7204393" y="2248565"/>
            <a:ext cx="4094978" cy="523220"/>
          </a:xfrm>
          <a:prstGeom prst="rect">
            <a:avLst/>
          </a:prstGeom>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2800" b="1" dirty="0">
                <a:solidFill>
                  <a:schemeClr val="bg1"/>
                </a:solidFill>
              </a:rPr>
              <a:t>жодного не впіймаєш.</a:t>
            </a:r>
          </a:p>
        </p:txBody>
      </p:sp>
      <p:sp>
        <p:nvSpPr>
          <p:cNvPr id="18" name="TextBox 17"/>
          <p:cNvSpPr txBox="1"/>
          <p:nvPr/>
        </p:nvSpPr>
        <p:spPr>
          <a:xfrm>
            <a:off x="7204393" y="2886471"/>
            <a:ext cx="4094978" cy="523220"/>
          </a:xfrm>
          <a:prstGeom prst="rect">
            <a:avLst/>
          </a:prstGeom>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2800" b="1" dirty="0">
                <a:solidFill>
                  <a:schemeClr val="bg1"/>
                </a:solidFill>
              </a:rPr>
              <a:t>вилетить – не впіймаєш.</a:t>
            </a:r>
          </a:p>
        </p:txBody>
      </p:sp>
      <p:sp>
        <p:nvSpPr>
          <p:cNvPr id="19" name="TextBox 18"/>
          <p:cNvSpPr txBox="1"/>
          <p:nvPr/>
        </p:nvSpPr>
        <p:spPr>
          <a:xfrm>
            <a:off x="7204393" y="3524377"/>
            <a:ext cx="4094978" cy="523220"/>
          </a:xfrm>
          <a:prstGeom prst="rect">
            <a:avLst/>
          </a:prstGeom>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2800" b="1" dirty="0">
                <a:solidFill>
                  <a:schemeClr val="bg1"/>
                </a:solidFill>
              </a:rPr>
              <a:t>мовчання – золото.</a:t>
            </a:r>
          </a:p>
        </p:txBody>
      </p:sp>
      <p:sp>
        <p:nvSpPr>
          <p:cNvPr id="20" name="TextBox 19"/>
          <p:cNvSpPr txBox="1"/>
          <p:nvPr/>
        </p:nvSpPr>
        <p:spPr>
          <a:xfrm>
            <a:off x="7204393" y="4162283"/>
            <a:ext cx="4094978" cy="523220"/>
          </a:xfrm>
          <a:prstGeom prst="rect">
            <a:avLst/>
          </a:prstGeom>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uk-UA" sz="2800" b="1" dirty="0">
                <a:solidFill>
                  <a:schemeClr val="bg1"/>
                </a:solidFill>
              </a:rPr>
              <a:t>люби і саночки возити.</a:t>
            </a:r>
          </a:p>
        </p:txBody>
      </p:sp>
      <p:cxnSp>
        <p:nvCxnSpPr>
          <p:cNvPr id="9" name="Прямая со стрелкой 8"/>
          <p:cNvCxnSpPr>
            <a:stCxn id="14" idx="3"/>
            <a:endCxn id="17" idx="1"/>
          </p:cNvCxnSpPr>
          <p:nvPr/>
        </p:nvCxnSpPr>
        <p:spPr>
          <a:xfrm>
            <a:off x="5900058" y="1903047"/>
            <a:ext cx="1304335" cy="607128"/>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0" idx="3"/>
            <a:endCxn id="16" idx="1"/>
          </p:cNvCxnSpPr>
          <p:nvPr/>
        </p:nvCxnSpPr>
        <p:spPr>
          <a:xfrm flipV="1">
            <a:off x="5900058" y="1903047"/>
            <a:ext cx="1304335" cy="641189"/>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1" idx="3"/>
          </p:cNvCxnSpPr>
          <p:nvPr/>
        </p:nvCxnSpPr>
        <p:spPr>
          <a:xfrm>
            <a:off x="5900058" y="3148081"/>
            <a:ext cx="1353321"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3"/>
            <a:endCxn id="19" idx="1"/>
          </p:cNvCxnSpPr>
          <p:nvPr/>
        </p:nvCxnSpPr>
        <p:spPr>
          <a:xfrm flipV="1">
            <a:off x="5900058" y="3785987"/>
            <a:ext cx="1304335" cy="637906"/>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2" idx="3"/>
            <a:endCxn id="20" idx="1"/>
          </p:cNvCxnSpPr>
          <p:nvPr/>
        </p:nvCxnSpPr>
        <p:spPr>
          <a:xfrm>
            <a:off x="5900058" y="3785987"/>
            <a:ext cx="1304335" cy="637906"/>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Похожее изображение"/>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44650" y="4948232"/>
            <a:ext cx="5210448" cy="167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929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142998" y="582906"/>
            <a:ext cx="9906001"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8" y="1491741"/>
            <a:ext cx="3668487" cy="3668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31229" y="1491742"/>
            <a:ext cx="5987142" cy="337113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a:solidFill>
                  <a:schemeClr val="bg1"/>
                </a:solidFill>
              </a:rPr>
              <a:t>Сьогодні на уроці читання </a:t>
            </a:r>
            <a:r>
              <a:rPr lang="uk-UA" sz="3200" b="1" dirty="0" smtClean="0">
                <a:solidFill>
                  <a:schemeClr val="bg1"/>
                </a:solidFill>
              </a:rPr>
              <a:t>ми ознайомимося з </a:t>
            </a:r>
          </a:p>
          <a:p>
            <a:pPr algn="ctr"/>
            <a:r>
              <a:rPr lang="uk-UA" sz="3200" b="1" dirty="0" smtClean="0"/>
              <a:t>жартівливим </a:t>
            </a:r>
            <a:r>
              <a:rPr lang="uk-UA" sz="3200" b="1" dirty="0" err="1" smtClean="0"/>
              <a:t>віршем</a:t>
            </a:r>
            <a:r>
              <a:rPr lang="uk-UA" sz="3200" b="1" dirty="0" smtClean="0"/>
              <a:t> </a:t>
            </a:r>
          </a:p>
          <a:p>
            <a:pPr algn="ctr"/>
            <a:r>
              <a:rPr lang="uk-UA" sz="3200" b="1" dirty="0" smtClean="0"/>
              <a:t>Платона Воронька</a:t>
            </a:r>
            <a:r>
              <a:rPr lang="uk-UA" sz="3200" b="1" dirty="0"/>
              <a:t> </a:t>
            </a:r>
            <a:r>
              <a:rPr lang="uk-UA" sz="3200" b="1" dirty="0" smtClean="0"/>
              <a:t>«Картина». </a:t>
            </a:r>
          </a:p>
          <a:p>
            <a:pPr algn="ctr"/>
            <a:r>
              <a:rPr lang="uk-UA" sz="3200" b="1" dirty="0" smtClean="0"/>
              <a:t>Дізнаємось, що таке небилиці-небувалиці.</a:t>
            </a:r>
          </a:p>
        </p:txBody>
      </p:sp>
    </p:spTree>
    <p:extLst>
      <p:ext uri="{BB962C8B-B14F-4D97-AF65-F5344CB8AC3E}">
        <p14:creationId xmlns:p14="http://schemas.microsoft.com/office/powerpoint/2010/main" val="1904509476"/>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7307" y="1262742"/>
            <a:ext cx="2541179" cy="2541179"/>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57946" y="494529"/>
            <a:ext cx="10123712" cy="71081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Будь вдумливим читачем!</a:t>
            </a:r>
          </a:p>
        </p:txBody>
      </p:sp>
      <p:sp>
        <p:nvSpPr>
          <p:cNvPr id="14" name="TextBox 13"/>
          <p:cNvSpPr txBox="1"/>
          <p:nvPr/>
        </p:nvSpPr>
        <p:spPr>
          <a:xfrm>
            <a:off x="3668486" y="1251383"/>
            <a:ext cx="7413172" cy="2308324"/>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У </a:t>
            </a:r>
            <a:r>
              <a:rPr lang="uk-UA" sz="2400" b="1" dirty="0">
                <a:solidFill>
                  <a:schemeClr val="accent2">
                    <a:lumMod val="75000"/>
                  </a:schemeClr>
                </a:solidFill>
              </a:rPr>
              <a:t>нашому житті, на жаль, трапляються різні вади. А найкращою зброєю у боротьбі з ними є </a:t>
            </a:r>
            <a:r>
              <a:rPr lang="uk-UA" sz="2400" b="1" dirty="0">
                <a:solidFill>
                  <a:srgbClr val="0070C0"/>
                </a:solidFill>
              </a:rPr>
              <a:t>жарт, гумор, сміх</a:t>
            </a:r>
            <a:r>
              <a:rPr lang="uk-UA" sz="2400" b="1" dirty="0">
                <a:solidFill>
                  <a:schemeClr val="accent2">
                    <a:lumMod val="75000"/>
                  </a:schemeClr>
                </a:solidFill>
              </a:rPr>
              <a:t>. Сьогодні ми продовжуємо знайомитися із творами </a:t>
            </a:r>
            <a:r>
              <a:rPr lang="uk-UA" sz="2400" b="1" dirty="0">
                <a:solidFill>
                  <a:srgbClr val="0070C0"/>
                </a:solidFill>
              </a:rPr>
              <a:t>Платона Воронька </a:t>
            </a:r>
            <a:r>
              <a:rPr lang="uk-UA" sz="2400" b="1" dirty="0">
                <a:solidFill>
                  <a:schemeClr val="accent2">
                    <a:lumMod val="75000"/>
                  </a:schemeClr>
                </a:solidFill>
              </a:rPr>
              <a:t>і дізнаємось, як він доброзичливо, з іскоркою </a:t>
            </a:r>
            <a:r>
              <a:rPr lang="uk-UA" sz="2400" b="1" dirty="0">
                <a:solidFill>
                  <a:srgbClr val="0070C0"/>
                </a:solidFill>
              </a:rPr>
              <a:t>гумору</a:t>
            </a:r>
            <a:r>
              <a:rPr lang="uk-UA" sz="2400" b="1" dirty="0">
                <a:solidFill>
                  <a:schemeClr val="accent2">
                    <a:lumMod val="75000"/>
                  </a:schemeClr>
                </a:solidFill>
              </a:rPr>
              <a:t>, розповідає про деякі вчинки </a:t>
            </a:r>
            <a:r>
              <a:rPr lang="uk-UA" sz="2400" b="1" dirty="0" smtClean="0">
                <a:solidFill>
                  <a:schemeClr val="accent2">
                    <a:lumMod val="75000"/>
                  </a:schemeClr>
                </a:solidFill>
              </a:rPr>
              <a:t>твоїх </a:t>
            </a:r>
            <a:r>
              <a:rPr lang="uk-UA" sz="2400" b="1" dirty="0">
                <a:solidFill>
                  <a:schemeClr val="accent2">
                    <a:lumMod val="75000"/>
                  </a:schemeClr>
                </a:solidFill>
              </a:rPr>
              <a:t>однолітків.</a:t>
            </a:r>
          </a:p>
        </p:txBody>
      </p:sp>
      <p:sp>
        <p:nvSpPr>
          <p:cNvPr id="9" name="TextBox 8"/>
          <p:cNvSpPr txBox="1"/>
          <p:nvPr/>
        </p:nvSpPr>
        <p:spPr>
          <a:xfrm>
            <a:off x="6019801" y="3803921"/>
            <a:ext cx="3287483"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2400" b="1" dirty="0" smtClean="0">
                <a:solidFill>
                  <a:schemeClr val="bg1"/>
                </a:solidFill>
              </a:rPr>
              <a:t>Що означають слова </a:t>
            </a:r>
            <a:r>
              <a:rPr lang="uk-UA" sz="2400" b="1" dirty="0" smtClean="0">
                <a:solidFill>
                  <a:srgbClr val="FFFF00"/>
                </a:solidFill>
              </a:rPr>
              <a:t>небилиці-небувалиці</a:t>
            </a:r>
            <a:r>
              <a:rPr lang="uk-UA" sz="2400" b="1" dirty="0" smtClean="0">
                <a:solidFill>
                  <a:schemeClr val="bg1"/>
                </a:solidFill>
              </a:rPr>
              <a:t>. </a:t>
            </a:r>
          </a:p>
        </p:txBody>
      </p:sp>
      <p:sp>
        <p:nvSpPr>
          <p:cNvPr id="11" name="Прямоугольник 4">
            <a:extLst>
              <a:ext uri="{FF2B5EF4-FFF2-40B4-BE49-F238E27FC236}">
                <a16:creationId xmlns:a16="http://schemas.microsoft.com/office/drawing/2014/main" xmlns=""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72</a:t>
            </a:r>
            <a:endParaRPr lang="ru-RU" sz="2800" b="1" dirty="0">
              <a:solidFill>
                <a:schemeClr val="bg1"/>
              </a:solidFill>
            </a:endParaRPr>
          </a:p>
        </p:txBody>
      </p:sp>
      <p:sp>
        <p:nvSpPr>
          <p:cNvPr id="12" name="TextBox 11"/>
          <p:cNvSpPr txBox="1"/>
          <p:nvPr/>
        </p:nvSpPr>
        <p:spPr>
          <a:xfrm>
            <a:off x="1839686" y="4917924"/>
            <a:ext cx="9192987"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rgbClr val="FF0000"/>
                </a:solidFill>
              </a:rPr>
              <a:t>Небилиці-небувалиці </a:t>
            </a:r>
            <a:r>
              <a:rPr lang="uk-UA" sz="2400" b="1" dirty="0">
                <a:solidFill>
                  <a:srgbClr val="FF0000"/>
                </a:solidFill>
              </a:rPr>
              <a:t>– </a:t>
            </a:r>
            <a:r>
              <a:rPr lang="uk-UA" sz="2400" b="1" dirty="0">
                <a:solidFill>
                  <a:schemeClr val="accent2">
                    <a:lumMod val="75000"/>
                  </a:schemeClr>
                </a:solidFill>
              </a:rPr>
              <a:t>це розповіді про те, чого не буває. Поети вигадують небилиці щоб розсмішити читачів, збудити фантазію.</a:t>
            </a:r>
            <a:endParaRPr lang="ru-RU" sz="2400" b="1" dirty="0">
              <a:solidFill>
                <a:schemeClr val="accent2">
                  <a:lumMod val="75000"/>
                </a:schemeClr>
              </a:solidFill>
            </a:endParaRPr>
          </a:p>
        </p:txBody>
      </p:sp>
      <p:sp>
        <p:nvSpPr>
          <p:cNvPr id="16" name="TextBox 15"/>
          <p:cNvSpPr txBox="1"/>
          <p:nvPr/>
        </p:nvSpPr>
        <p:spPr>
          <a:xfrm>
            <a:off x="583502" y="3668496"/>
            <a:ext cx="4329943"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chemeClr val="accent2">
                    <a:lumMod val="75000"/>
                  </a:schemeClr>
                </a:solidFill>
              </a:rPr>
              <a:t>Платон Микитович Воронько – український поет, письменник, публіцист, драматург.</a:t>
            </a:r>
          </a:p>
        </p:txBody>
      </p:sp>
    </p:spTree>
    <p:extLst>
      <p:ext uri="{BB962C8B-B14F-4D97-AF65-F5344CB8AC3E}">
        <p14:creationId xmlns:p14="http://schemas.microsoft.com/office/powerpoint/2010/main" val="428318555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Заголовок 1"/>
          <p:cNvSpPr txBox="1">
            <a:spLocks/>
          </p:cNvSpPr>
          <p:nvPr>
            <p:custDataLst>
              <p:tags r:id="rId1"/>
            </p:custDataLst>
          </p:nvPr>
        </p:nvSpPr>
        <p:spPr bwMode="auto">
          <a:xfrm>
            <a:off x="3281634" y="1850032"/>
            <a:ext cx="2394857" cy="3675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uk-UA" sz="4000" b="1" dirty="0">
                <a:solidFill>
                  <a:schemeClr val="bg1"/>
                </a:solidFill>
                <a:ea typeface="+mj-ea"/>
                <a:cs typeface="+mj-cs"/>
              </a:rPr>
              <a:t>краща</a:t>
            </a:r>
          </a:p>
          <a:p>
            <a:pPr algn="ctr" eaLnBrk="0" hangingPunct="0">
              <a:defRPr/>
            </a:pPr>
            <a:r>
              <a:rPr lang="uk-UA" sz="4000" b="1" dirty="0">
                <a:solidFill>
                  <a:schemeClr val="bg1"/>
                </a:solidFill>
                <a:ea typeface="+mj-ea"/>
                <a:cs typeface="+mj-cs"/>
              </a:rPr>
              <a:t>дивина</a:t>
            </a:r>
          </a:p>
          <a:p>
            <a:pPr algn="ctr" eaLnBrk="0" hangingPunct="0">
              <a:defRPr/>
            </a:pPr>
            <a:r>
              <a:rPr lang="uk-UA" sz="4000" b="1" dirty="0">
                <a:solidFill>
                  <a:schemeClr val="bg1"/>
                </a:solidFill>
                <a:ea typeface="+mj-ea"/>
                <a:cs typeface="+mj-cs"/>
              </a:rPr>
              <a:t>низина</a:t>
            </a:r>
          </a:p>
          <a:p>
            <a:pPr algn="ctr" eaLnBrk="0" hangingPunct="0">
              <a:defRPr/>
            </a:pPr>
            <a:r>
              <a:rPr lang="uk-UA" sz="4000" b="1" dirty="0">
                <a:solidFill>
                  <a:schemeClr val="bg1"/>
                </a:solidFill>
                <a:ea typeface="+mj-ea"/>
                <a:cs typeface="+mj-cs"/>
              </a:rPr>
              <a:t>яблука</a:t>
            </a:r>
          </a:p>
          <a:p>
            <a:pPr algn="ctr" eaLnBrk="0" hangingPunct="0">
              <a:defRPr/>
            </a:pPr>
            <a:r>
              <a:rPr lang="uk-UA" sz="4000" b="1" dirty="0">
                <a:solidFill>
                  <a:schemeClr val="bg1"/>
                </a:solidFill>
                <a:ea typeface="+mj-ea"/>
                <a:cs typeface="+mj-cs"/>
              </a:rPr>
              <a:t>малина</a:t>
            </a:r>
          </a:p>
          <a:p>
            <a:pPr algn="ctr" eaLnBrk="0" hangingPunct="0">
              <a:defRPr/>
            </a:pPr>
            <a:r>
              <a:rPr lang="uk-UA" sz="4000" b="1" dirty="0">
                <a:solidFill>
                  <a:schemeClr val="bg1"/>
                </a:solidFill>
                <a:ea typeface="+mj-ea"/>
                <a:cs typeface="+mj-cs"/>
              </a:rPr>
              <a:t>валить </a:t>
            </a:r>
            <a:endParaRPr lang="ru-RU" sz="4000" b="1" dirty="0">
              <a:solidFill>
                <a:schemeClr val="bg1"/>
              </a:solidFill>
              <a:ea typeface="+mj-ea"/>
              <a:cs typeface="+mj-cs"/>
            </a:endParaRPr>
          </a:p>
        </p:txBody>
      </p:sp>
      <p:sp>
        <p:nvSpPr>
          <p:cNvPr id="12" name="Заголовок 1"/>
          <p:cNvSpPr txBox="1">
            <a:spLocks/>
          </p:cNvSpPr>
          <p:nvPr>
            <p:custDataLst>
              <p:tags r:id="rId2"/>
            </p:custDataLst>
          </p:nvPr>
        </p:nvSpPr>
        <p:spPr bwMode="auto">
          <a:xfrm>
            <a:off x="5856514" y="1847400"/>
            <a:ext cx="2693644" cy="36774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uk-UA" sz="4000" b="1" dirty="0">
                <a:solidFill>
                  <a:schemeClr val="bg1"/>
                </a:solidFill>
                <a:ea typeface="+mj-ea"/>
                <a:cs typeface="+mj-cs"/>
              </a:rPr>
              <a:t>по ставку</a:t>
            </a:r>
          </a:p>
          <a:p>
            <a:pPr algn="ctr" eaLnBrk="0" hangingPunct="0">
              <a:defRPr/>
            </a:pPr>
            <a:r>
              <a:rPr lang="uk-UA" sz="4000" b="1" dirty="0">
                <a:solidFill>
                  <a:schemeClr val="bg1"/>
                </a:solidFill>
                <a:ea typeface="+mj-ea"/>
                <a:cs typeface="+mj-cs"/>
              </a:rPr>
              <a:t>їжаки</a:t>
            </a:r>
          </a:p>
          <a:p>
            <a:pPr algn="ctr" eaLnBrk="0" hangingPunct="0">
              <a:defRPr/>
            </a:pPr>
            <a:r>
              <a:rPr lang="uk-UA" sz="4000" b="1" dirty="0">
                <a:solidFill>
                  <a:schemeClr val="bg1"/>
                </a:solidFill>
                <a:ea typeface="+mj-ea"/>
                <a:cs typeface="+mj-cs"/>
              </a:rPr>
              <a:t>світить</a:t>
            </a:r>
          </a:p>
          <a:p>
            <a:pPr algn="ctr" eaLnBrk="0" hangingPunct="0">
              <a:defRPr/>
            </a:pPr>
            <a:r>
              <a:rPr lang="uk-UA" sz="4000" b="1" dirty="0">
                <a:solidFill>
                  <a:schemeClr val="bg1"/>
                </a:solidFill>
                <a:ea typeface="+mj-ea"/>
                <a:cs typeface="+mj-cs"/>
              </a:rPr>
              <a:t>осокорі</a:t>
            </a:r>
          </a:p>
          <a:p>
            <a:pPr algn="ctr" eaLnBrk="0" hangingPunct="0">
              <a:defRPr/>
            </a:pPr>
            <a:r>
              <a:rPr lang="uk-UA" sz="4000" b="1" dirty="0">
                <a:solidFill>
                  <a:schemeClr val="bg1"/>
                </a:solidFill>
                <a:ea typeface="+mj-ea"/>
                <a:cs typeface="+mj-cs"/>
              </a:rPr>
              <a:t>ґронами</a:t>
            </a:r>
          </a:p>
          <a:p>
            <a:pPr algn="ctr" eaLnBrk="0" hangingPunct="0">
              <a:defRPr/>
            </a:pPr>
            <a:r>
              <a:rPr lang="uk-UA" sz="4000" b="1" dirty="0">
                <a:solidFill>
                  <a:schemeClr val="bg1"/>
                </a:solidFill>
                <a:ea typeface="+mj-ea"/>
                <a:cs typeface="+mj-cs"/>
              </a:rPr>
              <a:t>новина</a:t>
            </a:r>
            <a:endParaRPr lang="ru-RU" sz="4000" b="1" dirty="0">
              <a:solidFill>
                <a:schemeClr val="bg1"/>
              </a:solidFill>
              <a:ea typeface="+mj-ea"/>
              <a:cs typeface="+mj-cs"/>
            </a:endParaRPr>
          </a:p>
        </p:txBody>
      </p:sp>
      <p:pic>
        <p:nvPicPr>
          <p:cNvPr id="14"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26369" y="1379829"/>
            <a:ext cx="1930488" cy="2723473"/>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Равнобедренный треугольник 8"/>
          <p:cNvSpPr/>
          <p:nvPr/>
        </p:nvSpPr>
        <p:spPr>
          <a:xfrm rot="6556522">
            <a:off x="4425433" y="1978720"/>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Равнобедренный треугольник 9"/>
          <p:cNvSpPr/>
          <p:nvPr/>
        </p:nvSpPr>
        <p:spPr>
          <a:xfrm rot="6556522">
            <a:off x="5144788" y="251726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Равнобедренный треугольник 12"/>
          <p:cNvSpPr/>
          <p:nvPr/>
        </p:nvSpPr>
        <p:spPr>
          <a:xfrm rot="6556522">
            <a:off x="5140381" y="309951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Равнобедренный треугольник 14"/>
          <p:cNvSpPr/>
          <p:nvPr/>
        </p:nvSpPr>
        <p:spPr>
          <a:xfrm rot="6556522">
            <a:off x="3829774" y="374085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6556522">
            <a:off x="4660358" y="428172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Равнобедренный треугольник 16"/>
          <p:cNvSpPr/>
          <p:nvPr/>
        </p:nvSpPr>
        <p:spPr>
          <a:xfrm rot="6556522">
            <a:off x="4118049" y="484057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Равнобедренный треугольник 17"/>
          <p:cNvSpPr/>
          <p:nvPr/>
        </p:nvSpPr>
        <p:spPr>
          <a:xfrm rot="6556522">
            <a:off x="8215431" y="191791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Равнобедренный треугольник 18"/>
          <p:cNvSpPr/>
          <p:nvPr/>
        </p:nvSpPr>
        <p:spPr>
          <a:xfrm rot="6556522">
            <a:off x="7737770" y="251726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6556522">
            <a:off x="6978309" y="309951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6556522">
            <a:off x="7530548" y="377094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6556522">
            <a:off x="6878524" y="436297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6556522">
            <a:off x="7385427" y="4921819"/>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4" name="Прямоугольник 23"/>
          <p:cNvSpPr/>
          <p:nvPr/>
        </p:nvSpPr>
        <p:spPr>
          <a:xfrm>
            <a:off x="1143000" y="494529"/>
            <a:ext cx="9945986" cy="75732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Словникова </a:t>
            </a:r>
            <a:r>
              <a:rPr lang="uk-UA" sz="4000" b="1" dirty="0" smtClean="0">
                <a:solidFill>
                  <a:schemeClr val="bg1"/>
                </a:solidFill>
              </a:rPr>
              <a:t>робота</a:t>
            </a:r>
            <a:endParaRPr lang="uk-UA" sz="4000" b="1" dirty="0">
              <a:solidFill>
                <a:schemeClr val="bg1"/>
              </a:solidFill>
            </a:endParaRPr>
          </a:p>
        </p:txBody>
      </p:sp>
      <p:sp>
        <p:nvSpPr>
          <p:cNvPr id="25" name="Прямоугольник 24"/>
          <p:cNvSpPr/>
          <p:nvPr/>
        </p:nvSpPr>
        <p:spPr>
          <a:xfrm>
            <a:off x="3281635" y="1349824"/>
            <a:ext cx="5982108" cy="500208"/>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a:solidFill>
                  <a:schemeClr val="accent2">
                    <a:lumMod val="75000"/>
                  </a:schemeClr>
                </a:solidFill>
              </a:rPr>
              <a:t>слова, правильно став наголос.  </a:t>
            </a:r>
          </a:p>
        </p:txBody>
      </p:sp>
      <p:sp>
        <p:nvSpPr>
          <p:cNvPr id="26" name="TextBox 25"/>
          <p:cNvSpPr txBox="1"/>
          <p:nvPr/>
        </p:nvSpPr>
        <p:spPr>
          <a:xfrm>
            <a:off x="2114997" y="5534688"/>
            <a:ext cx="2970911"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rgbClr val="FF0000"/>
                </a:solidFill>
              </a:rPr>
              <a:t>Низин</a:t>
            </a:r>
            <a:r>
              <a:rPr lang="uk-UA" sz="2400" b="1" dirty="0">
                <a:solidFill>
                  <a:srgbClr val="002060"/>
                </a:solidFill>
              </a:rPr>
              <a:t>а</a:t>
            </a:r>
            <a:r>
              <a:rPr lang="uk-UA" sz="2400" b="1" dirty="0">
                <a:solidFill>
                  <a:srgbClr val="FF0000"/>
                </a:solidFill>
              </a:rPr>
              <a:t> (низовин</a:t>
            </a:r>
            <a:r>
              <a:rPr lang="uk-UA" sz="2400" b="1" dirty="0">
                <a:solidFill>
                  <a:srgbClr val="002060"/>
                </a:solidFill>
              </a:rPr>
              <a:t>а</a:t>
            </a:r>
            <a:r>
              <a:rPr lang="uk-UA" sz="2400" b="1" dirty="0">
                <a:solidFill>
                  <a:srgbClr val="FF0000"/>
                </a:solidFill>
              </a:rPr>
              <a:t>) – </a:t>
            </a:r>
            <a:r>
              <a:rPr lang="uk-UA" sz="2400" b="1" dirty="0">
                <a:solidFill>
                  <a:schemeClr val="accent2">
                    <a:lumMod val="75000"/>
                  </a:schemeClr>
                </a:solidFill>
              </a:rPr>
              <a:t>низька місцевість.</a:t>
            </a:r>
            <a:endParaRPr lang="ru-RU" sz="2400" b="1" dirty="0">
              <a:solidFill>
                <a:schemeClr val="accent2">
                  <a:lumMod val="75000"/>
                </a:schemeClr>
              </a:solidFill>
            </a:endParaRPr>
          </a:p>
        </p:txBody>
      </p:sp>
      <p:pic>
        <p:nvPicPr>
          <p:cNvPr id="27" name="Picture 2" descr="Картинки по запросу низина местность"/>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23" b="19038"/>
          <a:stretch/>
        </p:blipFill>
        <p:spPr bwMode="auto">
          <a:xfrm>
            <a:off x="627172" y="4198215"/>
            <a:ext cx="1487825" cy="166572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69446" y="5524857"/>
            <a:ext cx="4987395"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rgbClr val="FF0000"/>
                </a:solidFill>
              </a:rPr>
              <a:t>Осок</a:t>
            </a:r>
            <a:r>
              <a:rPr lang="uk-UA" sz="2400" b="1" dirty="0">
                <a:solidFill>
                  <a:srgbClr val="002060"/>
                </a:solidFill>
              </a:rPr>
              <a:t>і</a:t>
            </a:r>
            <a:r>
              <a:rPr lang="uk-UA" sz="2400" b="1" dirty="0">
                <a:solidFill>
                  <a:srgbClr val="FF0000"/>
                </a:solidFill>
              </a:rPr>
              <a:t>р – </a:t>
            </a:r>
            <a:r>
              <a:rPr lang="uk-UA" sz="2400" b="1" dirty="0">
                <a:solidFill>
                  <a:schemeClr val="accent2">
                    <a:lumMod val="75000"/>
                  </a:schemeClr>
                </a:solidFill>
              </a:rPr>
              <a:t>високе листяне дерево родини вербових з добре розвиненою кроною; чорна тополя.</a:t>
            </a:r>
            <a:endParaRPr lang="ru-RU" sz="2400" b="1" dirty="0">
              <a:solidFill>
                <a:schemeClr val="accent2">
                  <a:lumMod val="75000"/>
                </a:schemeClr>
              </a:solidFill>
            </a:endParaRPr>
          </a:p>
        </p:txBody>
      </p:sp>
      <p:pic>
        <p:nvPicPr>
          <p:cNvPr id="30" name="Picture 2" descr="Картинки по запросу осокор дерево"/>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9253" y="4103302"/>
            <a:ext cx="1583592" cy="214509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808179" y="2440528"/>
            <a:ext cx="282466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rgbClr val="FF0000"/>
                </a:solidFill>
              </a:rPr>
              <a:t>Ґр</a:t>
            </a:r>
            <a:r>
              <a:rPr lang="uk-UA" sz="2400" b="1" dirty="0" smtClean="0">
                <a:solidFill>
                  <a:srgbClr val="002060"/>
                </a:solidFill>
              </a:rPr>
              <a:t>о</a:t>
            </a:r>
            <a:r>
              <a:rPr lang="uk-UA" sz="2400" b="1" dirty="0" smtClean="0">
                <a:solidFill>
                  <a:srgbClr val="FF0000"/>
                </a:solidFill>
              </a:rPr>
              <a:t>но </a:t>
            </a:r>
            <a:r>
              <a:rPr lang="uk-UA" sz="2400" b="1" dirty="0">
                <a:solidFill>
                  <a:srgbClr val="FF0000"/>
                </a:solidFill>
              </a:rPr>
              <a:t>(к</a:t>
            </a:r>
            <a:r>
              <a:rPr lang="uk-UA" sz="2400" b="1" dirty="0">
                <a:solidFill>
                  <a:srgbClr val="002060"/>
                </a:solidFill>
              </a:rPr>
              <a:t>и</a:t>
            </a:r>
            <a:r>
              <a:rPr lang="uk-UA" sz="2400" b="1" dirty="0">
                <a:solidFill>
                  <a:srgbClr val="FF0000"/>
                </a:solidFill>
              </a:rPr>
              <a:t>тиця) – </a:t>
            </a:r>
            <a:r>
              <a:rPr lang="uk-UA" sz="2400" b="1" dirty="0">
                <a:solidFill>
                  <a:schemeClr val="accent2">
                    <a:lumMod val="75000"/>
                  </a:schemeClr>
                </a:solidFill>
              </a:rPr>
              <a:t>скупчення плодів або квітів на одній гілці.</a:t>
            </a:r>
            <a:endParaRPr lang="ru-RU" sz="2400" b="1" dirty="0">
              <a:solidFill>
                <a:schemeClr val="accent2">
                  <a:lumMod val="75000"/>
                </a:schemeClr>
              </a:solidFill>
            </a:endParaRPr>
          </a:p>
        </p:txBody>
      </p:sp>
      <p:pic>
        <p:nvPicPr>
          <p:cNvPr id="32" name="Picture 2" descr="Похожее изображение"/>
          <p:cNvPicPr>
            <a:picLocks noChangeAspect="1" noChangeArrowheads="1"/>
          </p:cNvPicPr>
          <p:nvPr/>
        </p:nvPicPr>
        <p:blipFill rotWithShape="1">
          <a:blip r:embed="rId7">
            <a:extLst>
              <a:ext uri="{28A0092B-C50C-407E-A947-70E740481C1C}">
                <a14:useLocalDpi xmlns:a14="http://schemas.microsoft.com/office/drawing/2010/main" val="0"/>
              </a:ext>
            </a:extLst>
          </a:blip>
          <a:srcRect l="18240"/>
          <a:stretch/>
        </p:blipFill>
        <p:spPr bwMode="auto">
          <a:xfrm>
            <a:off x="9727487" y="873192"/>
            <a:ext cx="1647568" cy="150685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4321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66799" y="570729"/>
            <a:ext cx="10156372" cy="6865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smtClean="0">
                <a:solidFill>
                  <a:schemeClr val="bg1"/>
                </a:solidFill>
              </a:rPr>
              <a:t>Вірш </a:t>
            </a:r>
            <a:r>
              <a:rPr lang="uk-UA" sz="3600" b="1" dirty="0">
                <a:solidFill>
                  <a:schemeClr val="bg1"/>
                </a:solidFill>
              </a:rPr>
              <a:t>Платона Воронька «Картина</a:t>
            </a:r>
            <a:r>
              <a:rPr lang="uk-UA" sz="3600" b="1" dirty="0" smtClean="0">
                <a:solidFill>
                  <a:schemeClr val="bg1"/>
                </a:solidFill>
              </a:rPr>
              <a:t>»</a:t>
            </a:r>
            <a:endParaRPr lang="uk-UA" sz="3600" b="1" dirty="0">
              <a:solidFill>
                <a:schemeClr val="bg1"/>
              </a:solidFill>
            </a:endParaRPr>
          </a:p>
        </p:txBody>
      </p:sp>
      <p:sp>
        <p:nvSpPr>
          <p:cNvPr id="8" name="TextBox 7"/>
          <p:cNvSpPr txBox="1"/>
          <p:nvPr/>
        </p:nvSpPr>
        <p:spPr>
          <a:xfrm>
            <a:off x="1040015" y="1262195"/>
            <a:ext cx="4403259" cy="353943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800" b="1" dirty="0">
                <a:solidFill>
                  <a:schemeClr val="accent2">
                    <a:lumMod val="75000"/>
                  </a:schemeClr>
                </a:solidFill>
              </a:rPr>
              <a:t>В мене є така картина – краща від усіх!</a:t>
            </a:r>
          </a:p>
          <a:p>
            <a:r>
              <a:rPr lang="uk-UA" sz="2800" b="1" dirty="0">
                <a:solidFill>
                  <a:schemeClr val="accent2">
                    <a:lumMod val="75000"/>
                  </a:schemeClr>
                </a:solidFill>
              </a:rPr>
              <a:t>Не картина – дивина.</a:t>
            </a:r>
          </a:p>
          <a:p>
            <a:r>
              <a:rPr lang="uk-UA" sz="2800" b="1" dirty="0">
                <a:solidFill>
                  <a:schemeClr val="accent2">
                    <a:lumMod val="75000"/>
                  </a:schemeClr>
                </a:solidFill>
              </a:rPr>
              <a:t>Над горою – низина.</a:t>
            </a:r>
          </a:p>
          <a:p>
            <a:r>
              <a:rPr lang="uk-UA" sz="2800" b="1" dirty="0">
                <a:solidFill>
                  <a:schemeClr val="accent2">
                    <a:lumMod val="75000"/>
                  </a:schemeClr>
                </a:solidFill>
              </a:rPr>
              <a:t>Спіють яблука, малина, </a:t>
            </a:r>
          </a:p>
          <a:p>
            <a:r>
              <a:rPr lang="uk-UA" sz="2800" b="1" dirty="0">
                <a:solidFill>
                  <a:schemeClr val="accent2">
                    <a:lumMod val="75000"/>
                  </a:schemeClr>
                </a:solidFill>
              </a:rPr>
              <a:t>зверху валить сніг.</a:t>
            </a:r>
          </a:p>
          <a:p>
            <a:r>
              <a:rPr lang="uk-UA" sz="2800" b="1" dirty="0">
                <a:solidFill>
                  <a:schemeClr val="accent2">
                    <a:lumMod val="75000"/>
                  </a:schemeClr>
                </a:solidFill>
              </a:rPr>
              <a:t>На гілках сидять зайчата,</a:t>
            </a:r>
          </a:p>
          <a:p>
            <a:r>
              <a:rPr lang="uk-UA" sz="2800" b="1" dirty="0">
                <a:solidFill>
                  <a:schemeClr val="accent2">
                    <a:lumMod val="75000"/>
                  </a:schemeClr>
                </a:solidFill>
              </a:rPr>
              <a:t>по ставку пливуть курчата</a:t>
            </a:r>
            <a:r>
              <a:rPr lang="uk-UA" sz="2800" b="1" dirty="0" smtClean="0">
                <a:solidFill>
                  <a:schemeClr val="accent2">
                    <a:lumMod val="75000"/>
                  </a:schemeClr>
                </a:solidFill>
              </a:rPr>
              <a:t>.</a:t>
            </a:r>
            <a:endParaRPr lang="uk-UA" sz="2800" b="1" dirty="0">
              <a:solidFill>
                <a:schemeClr val="accent2">
                  <a:lumMod val="75000"/>
                </a:schemeClr>
              </a:solidFill>
            </a:endParaRPr>
          </a:p>
        </p:txBody>
      </p:sp>
      <p:sp>
        <p:nvSpPr>
          <p:cNvPr id="13" name="Прямоугольник 4">
            <a:extLst>
              <a:ext uri="{FF2B5EF4-FFF2-40B4-BE49-F238E27FC236}">
                <a16:creationId xmlns:a16="http://schemas.microsoft.com/office/drawing/2014/main" xmlns=""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72</a:t>
            </a:r>
            <a:endParaRPr lang="ru-RU" sz="2800" b="1" dirty="0">
              <a:solidFill>
                <a:schemeClr val="bg1"/>
              </a:solidFill>
            </a:endParaRPr>
          </a:p>
        </p:txBody>
      </p:sp>
      <p:sp>
        <p:nvSpPr>
          <p:cNvPr id="14" name="TextBox 13"/>
          <p:cNvSpPr txBox="1"/>
          <p:nvPr/>
        </p:nvSpPr>
        <p:spPr>
          <a:xfrm>
            <a:off x="5443274" y="1262195"/>
            <a:ext cx="4427052" cy="353943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800" b="1" dirty="0" err="1">
                <a:solidFill>
                  <a:schemeClr val="accent2">
                    <a:lumMod val="75000"/>
                  </a:schemeClr>
                </a:solidFill>
              </a:rPr>
              <a:t>Іжаки</a:t>
            </a:r>
            <a:r>
              <a:rPr lang="uk-UA" sz="2800" b="1" dirty="0">
                <a:solidFill>
                  <a:schemeClr val="accent2">
                    <a:lumMod val="75000"/>
                  </a:schemeClr>
                </a:solidFill>
              </a:rPr>
              <a:t> летять.</a:t>
            </a:r>
          </a:p>
          <a:p>
            <a:r>
              <a:rPr lang="uk-UA" sz="2800" b="1" dirty="0">
                <a:solidFill>
                  <a:schemeClr val="accent2">
                    <a:lumMod val="75000"/>
                  </a:schemeClr>
                </a:solidFill>
              </a:rPr>
              <a:t>Світить сонце, сяють зорі.</a:t>
            </a:r>
          </a:p>
          <a:p>
            <a:r>
              <a:rPr lang="uk-UA" sz="2800" b="1" dirty="0">
                <a:solidFill>
                  <a:schemeClr val="accent2">
                    <a:lumMod val="75000"/>
                  </a:schemeClr>
                </a:solidFill>
              </a:rPr>
              <a:t>Жолуді на осокорі</a:t>
            </a:r>
          </a:p>
          <a:p>
            <a:r>
              <a:rPr lang="uk-UA" sz="2800" b="1" dirty="0" smtClean="0">
                <a:solidFill>
                  <a:schemeClr val="accent2">
                    <a:lumMod val="75000"/>
                  </a:schemeClr>
                </a:solidFill>
              </a:rPr>
              <a:t>ґронами </a:t>
            </a:r>
            <a:r>
              <a:rPr lang="uk-UA" sz="2800" b="1" dirty="0">
                <a:solidFill>
                  <a:schemeClr val="accent2">
                    <a:lumMod val="75000"/>
                  </a:schemeClr>
                </a:solidFill>
              </a:rPr>
              <a:t>висять.</a:t>
            </a:r>
          </a:p>
          <a:p>
            <a:r>
              <a:rPr lang="uk-UA" sz="2800" b="1" dirty="0" smtClean="0">
                <a:solidFill>
                  <a:schemeClr val="accent2">
                    <a:lumMod val="75000"/>
                  </a:schemeClr>
                </a:solidFill>
              </a:rPr>
              <a:t>- От </a:t>
            </a:r>
            <a:r>
              <a:rPr lang="uk-UA" sz="2800" b="1" dirty="0">
                <a:solidFill>
                  <a:schemeClr val="accent2">
                    <a:lumMod val="75000"/>
                  </a:schemeClr>
                </a:solidFill>
              </a:rPr>
              <a:t>картина так картина!</a:t>
            </a:r>
          </a:p>
          <a:p>
            <a:r>
              <a:rPr lang="uk-UA" sz="2800" b="1" dirty="0">
                <a:solidFill>
                  <a:schemeClr val="accent2">
                    <a:lumMod val="75000"/>
                  </a:schemeClr>
                </a:solidFill>
              </a:rPr>
              <a:t>Що малюнок, то й новина.</a:t>
            </a:r>
          </a:p>
          <a:p>
            <a:r>
              <a:rPr lang="uk-UA" sz="2800" b="1" dirty="0">
                <a:solidFill>
                  <a:schemeClr val="accent2">
                    <a:lumMod val="75000"/>
                  </a:schemeClr>
                </a:solidFill>
              </a:rPr>
              <a:t>Хто ж її подарував?</a:t>
            </a:r>
          </a:p>
          <a:p>
            <a:r>
              <a:rPr lang="uk-UA" sz="2800" b="1" dirty="0">
                <a:solidFill>
                  <a:schemeClr val="accent2">
                    <a:lumMod val="75000"/>
                  </a:schemeClr>
                </a:solidFill>
              </a:rPr>
              <a:t>- Це я сам намалював</a:t>
            </a:r>
            <a:r>
              <a:rPr lang="uk-UA" sz="2800" b="1" dirty="0" smtClean="0">
                <a:solidFill>
                  <a:schemeClr val="accent2">
                    <a:lumMod val="75000"/>
                  </a:schemeClr>
                </a:solidFill>
              </a:rPr>
              <a:t>.</a:t>
            </a:r>
            <a:endParaRPr lang="uk-UA" sz="2800" b="1" dirty="0">
              <a:solidFill>
                <a:schemeClr val="accent2">
                  <a:lumMod val="75000"/>
                </a:schemeClr>
              </a:solidFill>
            </a:endParaRPr>
          </a:p>
        </p:txBody>
      </p:sp>
      <p:pic>
        <p:nvPicPr>
          <p:cNvPr id="15"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067799" y="3927859"/>
            <a:ext cx="2806709" cy="28067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77682" y="4841575"/>
            <a:ext cx="7935686"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71463" indent="-271463">
              <a:buFont typeface="Wingdings" panose="05000000000000000000" pitchFamily="2" charset="2"/>
              <a:buChar char="v"/>
            </a:pPr>
            <a:r>
              <a:rPr lang="uk-UA" sz="2000" b="1" dirty="0">
                <a:solidFill>
                  <a:srgbClr val="FFFF00"/>
                </a:solidFill>
              </a:rPr>
              <a:t>Від чийого імені ведеться </a:t>
            </a:r>
            <a:r>
              <a:rPr lang="uk-UA" sz="2000" b="1" dirty="0" smtClean="0">
                <a:solidFill>
                  <a:srgbClr val="FFFF00"/>
                </a:solidFill>
              </a:rPr>
              <a:t>розповідь? Хто </a:t>
            </a:r>
            <a:r>
              <a:rPr lang="uk-UA" sz="2000" b="1" dirty="0">
                <a:solidFill>
                  <a:srgbClr val="FFFF00"/>
                </a:solidFill>
              </a:rPr>
              <a:t>намалював цю картину?</a:t>
            </a:r>
          </a:p>
          <a:p>
            <a:pPr marL="271463" indent="-271463">
              <a:buFont typeface="Wingdings" panose="05000000000000000000" pitchFamily="2" charset="2"/>
              <a:buChar char="v"/>
            </a:pPr>
            <a:r>
              <a:rPr lang="uk-UA" sz="2000" b="1" dirty="0">
                <a:solidFill>
                  <a:srgbClr val="FFFF00"/>
                </a:solidFill>
              </a:rPr>
              <a:t>Чи подобається хлопчикові його картина? </a:t>
            </a:r>
            <a:r>
              <a:rPr lang="uk-UA" sz="2000" b="1" dirty="0" smtClean="0">
                <a:solidFill>
                  <a:srgbClr val="FFFF00"/>
                </a:solidFill>
              </a:rPr>
              <a:t>Доведи </a:t>
            </a:r>
            <a:r>
              <a:rPr lang="uk-UA" sz="2000" b="1" dirty="0">
                <a:solidFill>
                  <a:srgbClr val="FFFF00"/>
                </a:solidFill>
              </a:rPr>
              <a:t>словами вірша.</a:t>
            </a:r>
          </a:p>
          <a:p>
            <a:pPr marL="271463" indent="-271463">
              <a:buFont typeface="Wingdings" panose="05000000000000000000" pitchFamily="2" charset="2"/>
              <a:buChar char="v"/>
            </a:pPr>
            <a:r>
              <a:rPr lang="uk-UA" sz="2000" b="1" dirty="0">
                <a:solidFill>
                  <a:srgbClr val="FFFF00"/>
                </a:solidFill>
              </a:rPr>
              <a:t>Чи можна намальовану хлопчиком картину назвати небилицею?</a:t>
            </a:r>
          </a:p>
          <a:p>
            <a:pPr marL="271463" indent="-271463">
              <a:buFont typeface="Wingdings" panose="05000000000000000000" pitchFamily="2" charset="2"/>
              <a:buChar char="v"/>
            </a:pPr>
            <a:r>
              <a:rPr lang="uk-UA" sz="2000" b="1" dirty="0">
                <a:solidFill>
                  <a:srgbClr val="FFFF00"/>
                </a:solidFill>
              </a:rPr>
              <a:t>Чого не буває насправді? </a:t>
            </a:r>
            <a:r>
              <a:rPr lang="uk-UA" sz="2000" b="1" dirty="0" smtClean="0">
                <a:solidFill>
                  <a:srgbClr val="FFFF00"/>
                </a:solidFill>
              </a:rPr>
              <a:t>Зачитай </a:t>
            </a:r>
            <a:r>
              <a:rPr lang="uk-UA" sz="2000" b="1" dirty="0">
                <a:solidFill>
                  <a:srgbClr val="FFFF00"/>
                </a:solidFill>
              </a:rPr>
              <a:t>ці рядки</a:t>
            </a:r>
            <a:r>
              <a:rPr lang="uk-UA" sz="2000" b="1" dirty="0" smtClean="0">
                <a:solidFill>
                  <a:srgbClr val="FFFF00"/>
                </a:solidFill>
              </a:rPr>
              <a:t>.</a:t>
            </a:r>
          </a:p>
          <a:p>
            <a:pPr marL="271463" indent="-271463">
              <a:buFont typeface="Wingdings" panose="05000000000000000000" pitchFamily="2" charset="2"/>
              <a:buChar char="v"/>
            </a:pPr>
            <a:r>
              <a:rPr lang="uk-UA" sz="2000" b="1" dirty="0" smtClean="0">
                <a:solidFill>
                  <a:srgbClr val="FFFF00"/>
                </a:solidFill>
              </a:rPr>
              <a:t>З якою інтонацією слід читати цей вірш?</a:t>
            </a:r>
            <a:endParaRPr lang="uk-UA" sz="2000" b="1" dirty="0">
              <a:solidFill>
                <a:srgbClr val="FFFF00"/>
              </a:solidFill>
            </a:endParaRPr>
          </a:p>
        </p:txBody>
      </p:sp>
      <p:cxnSp>
        <p:nvCxnSpPr>
          <p:cNvPr id="3" name="Прямая соединительная линия 2"/>
          <p:cNvCxnSpPr/>
          <p:nvPr/>
        </p:nvCxnSpPr>
        <p:spPr>
          <a:xfrm>
            <a:off x="1175657" y="3031910"/>
            <a:ext cx="311331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175657" y="4261995"/>
            <a:ext cx="37773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175657" y="4653881"/>
            <a:ext cx="40059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540828" y="1725624"/>
            <a:ext cx="19920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5540828" y="2128396"/>
            <a:ext cx="401682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Левая фигурная скобка 10"/>
          <p:cNvSpPr/>
          <p:nvPr/>
        </p:nvSpPr>
        <p:spPr>
          <a:xfrm>
            <a:off x="822300" y="3031909"/>
            <a:ext cx="261257" cy="895949"/>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Левая фигурная скобка 19"/>
          <p:cNvSpPr/>
          <p:nvPr/>
        </p:nvSpPr>
        <p:spPr>
          <a:xfrm>
            <a:off x="5182017" y="2135961"/>
            <a:ext cx="261257" cy="895949"/>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571396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2817</TotalTime>
  <Words>638</Words>
  <Application>Microsoft Office PowerPoint</Application>
  <PresentationFormat>Произвольный</PresentationFormat>
  <Paragraphs>116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263</cp:revision>
  <dcterms:created xsi:type="dcterms:W3CDTF">2018-01-05T16:38:53Z</dcterms:created>
  <dcterms:modified xsi:type="dcterms:W3CDTF">2025-01-07T09:13:54Z</dcterms:modified>
</cp:coreProperties>
</file>