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360" r:id="rId3"/>
    <p:sldId id="355" r:id="rId4"/>
    <p:sldId id="356" r:id="rId5"/>
    <p:sldId id="357" r:id="rId6"/>
    <p:sldId id="306" r:id="rId7"/>
    <p:sldId id="358" r:id="rId8"/>
    <p:sldId id="338" r:id="rId9"/>
    <p:sldId id="342" r:id="rId10"/>
    <p:sldId id="332" r:id="rId11"/>
    <p:sldId id="341" r:id="rId12"/>
    <p:sldId id="354" r:id="rId13"/>
    <p:sldId id="359" r:id="rId14"/>
    <p:sldId id="361"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242"/>
    <a:srgbClr val="FFFF00"/>
    <a:srgbClr val="709E32"/>
    <a:srgbClr val="1694E9"/>
    <a:srgbClr val="295FFF"/>
    <a:srgbClr val="FFB441"/>
    <a:srgbClr val="00B050"/>
    <a:srgbClr val="000000"/>
    <a:srgbClr val="002060"/>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1" autoAdjust="0"/>
    <p:restoredTop sz="94660"/>
  </p:normalViewPr>
  <p:slideViewPr>
    <p:cSldViewPr snapToGrid="0">
      <p:cViewPr varScale="1">
        <p:scale>
          <a:sx n="88" d="100"/>
          <a:sy n="88" d="100"/>
        </p:scale>
        <p:origin x="-18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BE04B-0FEE-474E-98E3-E5C059B0E3D6}" type="datetimeFigureOut">
              <a:rPr lang="ru-RU" smtClean="0"/>
              <a:t>07.01.2025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8AAFC-F45B-4763-9C1F-8029DFCE03FE}" type="slidenum">
              <a:rPr lang="ru-RU" smtClean="0"/>
              <a:t>‹#›</a:t>
            </a:fld>
            <a:endParaRPr lang="ru-RU"/>
          </a:p>
        </p:txBody>
      </p:sp>
    </p:spTree>
    <p:extLst>
      <p:ext uri="{BB962C8B-B14F-4D97-AF65-F5344CB8AC3E}">
        <p14:creationId xmlns:p14="http://schemas.microsoft.com/office/powerpoint/2010/main" val="117945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0626D62-0A69-489C-AD8A-DBBB454FE69F}" type="datetime1">
              <a:rPr lang="uk-UA" smtClean="0"/>
              <a:t>07.01.2025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995242421"/>
      </p:ext>
    </p:extLst>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541F5A-B942-463D-BFFB-A6C0BF2A95D9}" type="datetime1">
              <a:rPr lang="uk-UA" smtClean="0"/>
              <a:t>07.01.2025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836421197"/>
      </p:ext>
    </p:extLst>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FAF5CA3-AACC-4614-BF69-00E689DA5E5C}" type="datetime1">
              <a:rPr lang="uk-UA" smtClean="0"/>
              <a:t>07.01.2025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1388756189"/>
      </p:ext>
    </p:extLst>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E457AFC-C01B-4F35-8E90-7CDC7BDC9F41}" type="datetime1">
              <a:rPr lang="uk-UA" smtClean="0"/>
              <a:t>07.01.2025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579445653"/>
      </p:ext>
    </p:extLst>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1057DF8-A1C4-4191-9BCE-6255C9741248}" type="datetime1">
              <a:rPr lang="uk-UA" smtClean="0"/>
              <a:t>07.01.2025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2520646997"/>
      </p:ext>
    </p:extLst>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1EB527B-8C9A-436C-98CD-9931061FA41E}" type="datetime1">
              <a:rPr lang="uk-UA" smtClean="0"/>
              <a:t>07.01.2025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543066299"/>
      </p:ext>
    </p:extLst>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CCE2E25-D864-431C-9803-DC1DF816B3B2}" type="datetime1">
              <a:rPr lang="uk-UA" smtClean="0"/>
              <a:t>07.01.2025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409923005"/>
      </p:ext>
    </p:extLst>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041627C-B8CA-44C8-AA80-F38F7E2DC942}" type="datetime1">
              <a:rPr lang="uk-UA" smtClean="0"/>
              <a:t>07.01.2025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1131058557"/>
      </p:ext>
    </p:extLst>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78820F-613B-4084-A210-F6071CA8AA12}" type="datetime1">
              <a:rPr lang="uk-UA" smtClean="0"/>
              <a:t>07.01.2025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2979499683"/>
      </p:ext>
    </p:extLst>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7F3D5AF-C886-45A1-B5DC-5A526CB61C15}" type="datetime1">
              <a:rPr lang="uk-UA" smtClean="0"/>
              <a:t>07.01.2025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772121819"/>
      </p:ext>
    </p:extLst>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43D2A21-8E22-4A57-9D96-C14531AB525D}" type="datetime1">
              <a:rPr lang="uk-UA" smtClean="0"/>
              <a:t>07.01.2025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051652846"/>
      </p:ext>
    </p:extLst>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BF2D6-4F70-474E-8189-F1C29A9FD449}" type="datetime1">
              <a:rPr lang="uk-UA" smtClean="0"/>
              <a:t>07.01.2025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A2CC5-B2C6-4302-92FF-8C073FD1154B}" type="slidenum">
              <a:rPr lang="ru-RU" smtClean="0"/>
              <a:t>‹#›</a:t>
            </a:fld>
            <a:endParaRPr lang="ru-RU"/>
          </a:p>
        </p:txBody>
      </p:sp>
    </p:spTree>
    <p:extLst>
      <p:ext uri="{BB962C8B-B14F-4D97-AF65-F5344CB8AC3E}">
        <p14:creationId xmlns:p14="http://schemas.microsoft.com/office/powerpoint/2010/main" val="42461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blinds dir="vert"/>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140877" y="4253862"/>
            <a:ext cx="9635979" cy="1600438"/>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4400" b="1" dirty="0" smtClean="0">
                <a:solidFill>
                  <a:schemeClr val="accent2">
                    <a:lumMod val="75000"/>
                  </a:schemeClr>
                </a:solidFill>
              </a:rPr>
              <a:t>Тамара </a:t>
            </a:r>
            <a:r>
              <a:rPr lang="uk-UA" sz="4400" b="1" dirty="0">
                <a:solidFill>
                  <a:schemeClr val="accent2">
                    <a:lumMod val="75000"/>
                  </a:schemeClr>
                </a:solidFill>
              </a:rPr>
              <a:t>Коломієць </a:t>
            </a:r>
            <a:endParaRPr lang="uk-UA" sz="4400" b="1" dirty="0" smtClean="0">
              <a:solidFill>
                <a:schemeClr val="accent2">
                  <a:lumMod val="75000"/>
                </a:schemeClr>
              </a:solidFill>
            </a:endParaRPr>
          </a:p>
          <a:p>
            <a:pPr algn="ctr"/>
            <a:r>
              <a:rPr lang="uk-UA" sz="4400" b="1" dirty="0" smtClean="0">
                <a:solidFill>
                  <a:schemeClr val="accent2">
                    <a:lumMod val="75000"/>
                  </a:schemeClr>
                </a:solidFill>
              </a:rPr>
              <a:t>«</a:t>
            </a:r>
            <a:r>
              <a:rPr lang="uk-UA" sz="4400" b="1" dirty="0" err="1">
                <a:solidFill>
                  <a:schemeClr val="accent2">
                    <a:lumMod val="75000"/>
                  </a:schemeClr>
                </a:solidFill>
              </a:rPr>
              <a:t>Хиталочка-гойдалочка</a:t>
            </a:r>
            <a:r>
              <a:rPr lang="uk-UA" sz="4400" b="1" smtClean="0">
                <a:solidFill>
                  <a:schemeClr val="accent2">
                    <a:lumMod val="75000"/>
                  </a:schemeClr>
                </a:solidFill>
              </a:rPr>
              <a:t>» </a:t>
            </a:r>
            <a:endParaRPr lang="ru-RU" sz="4400" b="1" dirty="0">
              <a:solidFill>
                <a:schemeClr val="accent2">
                  <a:lumMod val="75000"/>
                </a:schemeClr>
              </a:solidFill>
            </a:endParaRPr>
          </a:p>
        </p:txBody>
      </p:sp>
      <p:sp>
        <p:nvSpPr>
          <p:cNvPr id="8" name="AutoShape 2" descr="ÐÐ°ÑÑÐ¸Ð½ÐºÐ¸ Ð¿Ð¾ Ð·Ð°Ð¿ÑÐ¾ÑÑ ÐºÐ»Ð¸Ð¿Ð°ÑÑ Ð´ÐµÑÐ¸ ÑÐ°Ð·Ð¾Ð¼ Ñ Ð´Ð¾Ð±ÑÑ Ð¿Ñ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l="16301"/>
          <a:stretch/>
        </p:blipFill>
        <p:spPr bwMode="auto">
          <a:xfrm>
            <a:off x="1381559" y="1114774"/>
            <a:ext cx="3813780" cy="2780619"/>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58742" y="1228139"/>
            <a:ext cx="3418114" cy="2553891"/>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smtClean="0">
                <a:solidFill>
                  <a:schemeClr val="accent2">
                    <a:lumMod val="75000"/>
                  </a:schemeClr>
                </a:solidFill>
              </a:rPr>
              <a:t>Літературне читання</a:t>
            </a:r>
          </a:p>
          <a:p>
            <a:pPr algn="ctr"/>
            <a:r>
              <a:rPr lang="en-US" sz="2400" b="1" i="1" dirty="0" smtClean="0">
                <a:solidFill>
                  <a:schemeClr val="accent2">
                    <a:lumMod val="75000"/>
                  </a:schemeClr>
                </a:solidFill>
              </a:rPr>
              <a:t>2 </a:t>
            </a:r>
            <a:r>
              <a:rPr lang="uk-UA" sz="2400" b="1" i="1" dirty="0" smtClean="0">
                <a:solidFill>
                  <a:schemeClr val="accent2">
                    <a:lumMod val="75000"/>
                  </a:schemeClr>
                </a:solidFill>
              </a:rPr>
              <a:t>клас. Розділ 6</a:t>
            </a:r>
            <a:r>
              <a:rPr lang="uk-UA" sz="2400" b="1" dirty="0" smtClean="0">
                <a:solidFill>
                  <a:schemeClr val="accent2">
                    <a:lumMod val="75000"/>
                  </a:schemeClr>
                </a:solidFill>
              </a:rPr>
              <a:t> </a:t>
            </a:r>
          </a:p>
          <a:p>
            <a:pPr algn="ctr"/>
            <a:r>
              <a:rPr lang="uk-UA" sz="2400" b="1" dirty="0">
                <a:solidFill>
                  <a:schemeClr val="accent2">
                    <a:lumMod val="75000"/>
                  </a:schemeClr>
                </a:solidFill>
              </a:rPr>
              <a:t>Світ дитинства у творах українських письменників</a:t>
            </a:r>
            <a:endParaRPr lang="ru-RU" sz="2400" b="1" dirty="0">
              <a:solidFill>
                <a:schemeClr val="accent2">
                  <a:lumMod val="75000"/>
                </a:schemeClr>
              </a:solidFill>
            </a:endParaRPr>
          </a:p>
          <a:p>
            <a:pPr algn="ctr"/>
            <a:r>
              <a:rPr lang="uk-UA" sz="2400" b="1" dirty="0" smtClean="0">
                <a:solidFill>
                  <a:schemeClr val="accent2">
                    <a:lumMod val="75000"/>
                  </a:schemeClr>
                </a:solidFill>
              </a:rPr>
              <a:t>Урок</a:t>
            </a:r>
            <a:r>
              <a:rPr lang="en-US" sz="2400" b="1" dirty="0" smtClean="0">
                <a:solidFill>
                  <a:schemeClr val="accent2">
                    <a:lumMod val="75000"/>
                  </a:schemeClr>
                </a:solidFill>
              </a:rPr>
              <a:t> </a:t>
            </a:r>
            <a:r>
              <a:rPr lang="uk-UA" sz="2400" b="1" dirty="0" smtClean="0">
                <a:solidFill>
                  <a:schemeClr val="accent2">
                    <a:lumMod val="75000"/>
                  </a:schemeClr>
                </a:solidFill>
              </a:rPr>
              <a:t>59</a:t>
            </a:r>
          </a:p>
        </p:txBody>
      </p:sp>
    </p:spTree>
    <p:extLst>
      <p:ext uri="{BB962C8B-B14F-4D97-AF65-F5344CB8AC3E}">
        <p14:creationId xmlns:p14="http://schemas.microsoft.com/office/powerpoint/2010/main" val="302857040"/>
      </p:ext>
    </p:extLst>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827315" y="429212"/>
            <a:ext cx="10276114" cy="59404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dirty="0" smtClean="0">
                <a:solidFill>
                  <a:schemeClr val="bg1"/>
                </a:solidFill>
              </a:rPr>
              <a:t>Вірш </a:t>
            </a:r>
            <a:r>
              <a:rPr lang="uk-UA" sz="3600" b="1" dirty="0">
                <a:solidFill>
                  <a:schemeClr val="bg1"/>
                </a:solidFill>
              </a:rPr>
              <a:t>Тамари Коломієць «Хиталочка-гойдалочка». </a:t>
            </a:r>
          </a:p>
        </p:txBody>
      </p:sp>
      <p:sp>
        <p:nvSpPr>
          <p:cNvPr id="21" name="TextBox 20"/>
          <p:cNvSpPr txBox="1"/>
          <p:nvPr/>
        </p:nvSpPr>
        <p:spPr>
          <a:xfrm>
            <a:off x="7347859" y="1061353"/>
            <a:ext cx="3755570" cy="2677656"/>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800" b="1" dirty="0" err="1" smtClean="0">
                <a:solidFill>
                  <a:schemeClr val="accent2">
                    <a:lumMod val="75000"/>
                  </a:schemeClr>
                </a:solidFill>
              </a:rPr>
              <a:t>Хиталочка-гойдалочка</a:t>
            </a:r>
            <a:r>
              <a:rPr lang="ru-RU" sz="2800" b="1" dirty="0">
                <a:solidFill>
                  <a:schemeClr val="accent2">
                    <a:lumMod val="75000"/>
                  </a:schemeClr>
                </a:solidFill>
              </a:rPr>
              <a:t/>
            </a:r>
            <a:br>
              <a:rPr lang="ru-RU" sz="2800" b="1" dirty="0">
                <a:solidFill>
                  <a:schemeClr val="accent2">
                    <a:lumMod val="75000"/>
                  </a:schemeClr>
                </a:solidFill>
              </a:rPr>
            </a:br>
            <a:r>
              <a:rPr lang="ru-RU" sz="2800" b="1" dirty="0">
                <a:solidFill>
                  <a:schemeClr val="accent2">
                    <a:lumMod val="75000"/>
                  </a:schemeClr>
                </a:solidFill>
              </a:rPr>
              <a:t>Не </a:t>
            </a:r>
            <a:r>
              <a:rPr lang="ru-RU" sz="2800" b="1" dirty="0" err="1">
                <a:solidFill>
                  <a:schemeClr val="accent2">
                    <a:lumMod val="75000"/>
                  </a:schemeClr>
                </a:solidFill>
              </a:rPr>
              <a:t>забавка</a:t>
            </a:r>
            <a:r>
              <a:rPr lang="ru-RU" sz="2800" b="1" dirty="0">
                <a:solidFill>
                  <a:schemeClr val="accent2">
                    <a:lumMod val="75000"/>
                  </a:schemeClr>
                </a:solidFill>
              </a:rPr>
              <a:t> </a:t>
            </a:r>
            <a:r>
              <a:rPr lang="ru-RU" sz="2800" b="1" dirty="0" err="1">
                <a:solidFill>
                  <a:schemeClr val="accent2">
                    <a:lumMod val="75000"/>
                  </a:schemeClr>
                </a:solidFill>
              </a:rPr>
              <a:t>мені</a:t>
            </a:r>
            <a:r>
              <a:rPr lang="ru-RU" sz="2800" b="1" dirty="0">
                <a:solidFill>
                  <a:schemeClr val="accent2">
                    <a:lumMod val="75000"/>
                  </a:schemeClr>
                </a:solidFill>
              </a:rPr>
              <a:t>.</a:t>
            </a:r>
            <a:br>
              <a:rPr lang="ru-RU" sz="2800" b="1" dirty="0">
                <a:solidFill>
                  <a:schemeClr val="accent2">
                    <a:lumMod val="75000"/>
                  </a:schemeClr>
                </a:solidFill>
              </a:rPr>
            </a:br>
            <a:r>
              <a:rPr lang="ru-RU" sz="2800" b="1" dirty="0">
                <a:solidFill>
                  <a:schemeClr val="accent2">
                    <a:lumMod val="75000"/>
                  </a:schemeClr>
                </a:solidFill>
              </a:rPr>
              <a:t>Приспала я </a:t>
            </a:r>
            <a:r>
              <a:rPr lang="ru-RU" sz="2800" b="1" dirty="0" err="1">
                <a:solidFill>
                  <a:schemeClr val="accent2">
                    <a:lumMod val="75000"/>
                  </a:schemeClr>
                </a:solidFill>
              </a:rPr>
              <a:t>Наталочку</a:t>
            </a:r>
            <a:r>
              <a:rPr lang="ru-RU" sz="2800" b="1" dirty="0">
                <a:solidFill>
                  <a:schemeClr val="accent2">
                    <a:lumMod val="75000"/>
                  </a:schemeClr>
                </a:solidFill>
              </a:rPr>
              <a:t>,</a:t>
            </a:r>
            <a:br>
              <a:rPr lang="ru-RU" sz="2800" b="1" dirty="0">
                <a:solidFill>
                  <a:schemeClr val="accent2">
                    <a:lumMod val="75000"/>
                  </a:schemeClr>
                </a:solidFill>
              </a:rPr>
            </a:br>
            <a:r>
              <a:rPr lang="ru-RU" sz="2800" b="1" dirty="0">
                <a:solidFill>
                  <a:schemeClr val="accent2">
                    <a:lumMod val="75000"/>
                  </a:schemeClr>
                </a:solidFill>
              </a:rPr>
              <a:t>Вона ж росте у </a:t>
            </a:r>
            <a:r>
              <a:rPr lang="ru-RU" sz="2800" b="1" dirty="0" err="1">
                <a:solidFill>
                  <a:schemeClr val="accent2">
                    <a:lumMod val="75000"/>
                  </a:schemeClr>
                </a:solidFill>
              </a:rPr>
              <a:t>сні</a:t>
            </a:r>
            <a:r>
              <a:rPr lang="ru-RU" sz="2800" b="1" dirty="0">
                <a:solidFill>
                  <a:schemeClr val="accent2">
                    <a:lumMod val="75000"/>
                  </a:schemeClr>
                </a:solidFill>
              </a:rPr>
              <a:t>.</a:t>
            </a:r>
            <a:br>
              <a:rPr lang="ru-RU" sz="2800" b="1" dirty="0">
                <a:solidFill>
                  <a:schemeClr val="accent2">
                    <a:lumMod val="75000"/>
                  </a:schemeClr>
                </a:solidFill>
              </a:rPr>
            </a:br>
            <a:r>
              <a:rPr lang="ru-RU" sz="2800" b="1" dirty="0" err="1">
                <a:solidFill>
                  <a:schemeClr val="accent2">
                    <a:lumMod val="75000"/>
                  </a:schemeClr>
                </a:solidFill>
              </a:rPr>
              <a:t>Хить</a:t>
            </a:r>
            <a:r>
              <a:rPr lang="ru-RU" sz="2800" b="1" dirty="0">
                <a:solidFill>
                  <a:schemeClr val="accent2">
                    <a:lumMod val="75000"/>
                  </a:schemeClr>
                </a:solidFill>
              </a:rPr>
              <a:t> та </a:t>
            </a:r>
            <a:r>
              <a:rPr lang="ru-RU" sz="2800" b="1" dirty="0" err="1">
                <a:solidFill>
                  <a:schemeClr val="accent2">
                    <a:lumMod val="75000"/>
                  </a:schemeClr>
                </a:solidFill>
              </a:rPr>
              <a:t>хить</a:t>
            </a:r>
            <a:r>
              <a:rPr lang="ru-RU" sz="2800" b="1" dirty="0">
                <a:solidFill>
                  <a:schemeClr val="accent2">
                    <a:lumMod val="75000"/>
                  </a:schemeClr>
                </a:solidFill>
              </a:rPr>
              <a:t>.</a:t>
            </a:r>
            <a:br>
              <a:rPr lang="ru-RU" sz="2800" b="1" dirty="0">
                <a:solidFill>
                  <a:schemeClr val="accent2">
                    <a:lumMod val="75000"/>
                  </a:schemeClr>
                </a:solidFill>
              </a:rPr>
            </a:br>
            <a:r>
              <a:rPr lang="ru-RU" sz="2800" b="1" dirty="0">
                <a:solidFill>
                  <a:schemeClr val="accent2">
                    <a:lumMod val="75000"/>
                  </a:schemeClr>
                </a:solidFill>
              </a:rPr>
              <a:t>Тихо. Спить.</a:t>
            </a:r>
            <a:endParaRPr lang="uk-UA" sz="2800" b="1" dirty="0">
              <a:solidFill>
                <a:schemeClr val="accent2">
                  <a:lumMod val="75000"/>
                </a:schemeClr>
              </a:solidFill>
            </a:endParaRPr>
          </a:p>
        </p:txBody>
      </p:sp>
      <p:sp>
        <p:nvSpPr>
          <p:cNvPr id="12" name="Прямоугольник 4">
            <a:extLst>
              <a:ext uri="{FF2B5EF4-FFF2-40B4-BE49-F238E27FC236}">
                <a16:creationId xmlns:a16="http://schemas.microsoft.com/office/drawing/2014/main" xmlns="" id="{41300D0C-EC34-4515-9E3A-6F0DC297E5C1}"/>
              </a:ext>
            </a:extLst>
          </p:cNvPr>
          <p:cNvSpPr/>
          <p:nvPr/>
        </p:nvSpPr>
        <p:spPr>
          <a:xfrm>
            <a:off x="0" y="5850087"/>
            <a:ext cx="1066800" cy="99702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1400" b="1" dirty="0" smtClean="0">
                <a:solidFill>
                  <a:schemeClr val="bg1"/>
                </a:solidFill>
              </a:rPr>
              <a:t>Підручник, сторінка</a:t>
            </a:r>
          </a:p>
          <a:p>
            <a:pPr algn="ctr"/>
            <a:r>
              <a:rPr lang="uk-UA" sz="2800" b="1" dirty="0" smtClean="0">
                <a:solidFill>
                  <a:schemeClr val="bg1"/>
                </a:solidFill>
              </a:rPr>
              <a:t>73</a:t>
            </a:r>
            <a:endParaRPr lang="ru-RU" sz="2800" b="1" dirty="0">
              <a:solidFill>
                <a:schemeClr val="bg1"/>
              </a:solidFill>
            </a:endParaRPr>
          </a:p>
        </p:txBody>
      </p:sp>
      <p:pic>
        <p:nvPicPr>
          <p:cNvPr id="14" name="Рисунок 13"/>
          <p:cNvPicPr>
            <a:picLocks noChangeAspect="1"/>
          </p:cNvPicPr>
          <p:nvPr/>
        </p:nvPicPr>
        <p:blipFill>
          <a:blip r:embed="rId2"/>
          <a:stretch>
            <a:fillRect/>
          </a:stretch>
        </p:blipFill>
        <p:spPr>
          <a:xfrm>
            <a:off x="533400" y="1068534"/>
            <a:ext cx="2558756" cy="4146665"/>
          </a:xfrm>
          <a:prstGeom prst="rect">
            <a:avLst/>
          </a:prstGeom>
          <a:ln w="38100">
            <a:solidFill>
              <a:schemeClr val="accent2">
                <a:lumMod val="75000"/>
              </a:schemeClr>
            </a:solidFill>
          </a:ln>
        </p:spPr>
      </p:pic>
      <p:sp>
        <p:nvSpPr>
          <p:cNvPr id="8" name="TextBox 7"/>
          <p:cNvSpPr txBox="1"/>
          <p:nvPr/>
        </p:nvSpPr>
        <p:spPr>
          <a:xfrm>
            <a:off x="2973028" y="1061353"/>
            <a:ext cx="3932126" cy="526297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uk-UA" sz="2800" b="1" dirty="0" err="1">
                <a:solidFill>
                  <a:schemeClr val="accent2">
                    <a:lumMod val="75000"/>
                  </a:schemeClr>
                </a:solidFill>
              </a:rPr>
              <a:t>Хиталочку-гойдалочку</a:t>
            </a:r>
            <a:r>
              <a:rPr lang="uk-UA" sz="2800" b="1" dirty="0">
                <a:solidFill>
                  <a:schemeClr val="accent2">
                    <a:lumMod val="75000"/>
                  </a:schemeClr>
                </a:solidFill>
              </a:rPr>
              <a:t/>
            </a:r>
            <a:br>
              <a:rPr lang="uk-UA" sz="2800" b="1" dirty="0">
                <a:solidFill>
                  <a:schemeClr val="accent2">
                    <a:lumMod val="75000"/>
                  </a:schemeClr>
                </a:solidFill>
              </a:rPr>
            </a:br>
            <a:r>
              <a:rPr lang="uk-UA" sz="2800" b="1" dirty="0">
                <a:solidFill>
                  <a:schemeClr val="accent2">
                    <a:lumMod val="75000"/>
                  </a:schemeClr>
                </a:solidFill>
              </a:rPr>
              <a:t>Гойдатиму в садку.</a:t>
            </a:r>
            <a:br>
              <a:rPr lang="uk-UA" sz="2800" b="1" dirty="0">
                <a:solidFill>
                  <a:schemeClr val="accent2">
                    <a:lumMod val="75000"/>
                  </a:schemeClr>
                </a:solidFill>
              </a:rPr>
            </a:br>
            <a:r>
              <a:rPr lang="uk-UA" sz="2800" b="1" dirty="0">
                <a:solidFill>
                  <a:schemeClr val="accent2">
                    <a:lumMod val="75000"/>
                  </a:schemeClr>
                </a:solidFill>
              </a:rPr>
              <a:t>Малесеньку Наталочку</a:t>
            </a:r>
            <a:br>
              <a:rPr lang="uk-UA" sz="2800" b="1" dirty="0">
                <a:solidFill>
                  <a:schemeClr val="accent2">
                    <a:lumMod val="75000"/>
                  </a:schemeClr>
                </a:solidFill>
              </a:rPr>
            </a:br>
            <a:r>
              <a:rPr lang="uk-UA" sz="2800" b="1" dirty="0" err="1">
                <a:solidFill>
                  <a:schemeClr val="accent2">
                    <a:lumMod val="75000"/>
                  </a:schemeClr>
                </a:solidFill>
              </a:rPr>
              <a:t>Присплю</a:t>
            </a:r>
            <a:r>
              <a:rPr lang="uk-UA" sz="2800" b="1" dirty="0">
                <a:solidFill>
                  <a:schemeClr val="accent2">
                    <a:lumMod val="75000"/>
                  </a:schemeClr>
                </a:solidFill>
              </a:rPr>
              <a:t> у холодку.</a:t>
            </a:r>
            <a:br>
              <a:rPr lang="uk-UA" sz="2800" b="1" dirty="0">
                <a:solidFill>
                  <a:schemeClr val="accent2">
                    <a:lumMod val="75000"/>
                  </a:schemeClr>
                </a:solidFill>
              </a:rPr>
            </a:br>
            <a:r>
              <a:rPr lang="uk-UA" sz="2800" b="1" dirty="0" err="1">
                <a:solidFill>
                  <a:schemeClr val="accent2">
                    <a:lumMod val="75000"/>
                  </a:schemeClr>
                </a:solidFill>
              </a:rPr>
              <a:t>Хить</a:t>
            </a:r>
            <a:r>
              <a:rPr lang="uk-UA" sz="2800" b="1" dirty="0">
                <a:solidFill>
                  <a:schemeClr val="accent2">
                    <a:lumMod val="75000"/>
                  </a:schemeClr>
                </a:solidFill>
              </a:rPr>
              <a:t> та </a:t>
            </a:r>
            <a:r>
              <a:rPr lang="uk-UA" sz="2800" b="1" dirty="0" err="1">
                <a:solidFill>
                  <a:schemeClr val="accent2">
                    <a:lumMod val="75000"/>
                  </a:schemeClr>
                </a:solidFill>
              </a:rPr>
              <a:t>хить</a:t>
            </a:r>
            <a:r>
              <a:rPr lang="uk-UA" sz="2800" b="1" dirty="0">
                <a:solidFill>
                  <a:schemeClr val="accent2">
                    <a:lumMod val="75000"/>
                  </a:schemeClr>
                </a:solidFill>
              </a:rPr>
              <a:t>.</a:t>
            </a:r>
            <a:br>
              <a:rPr lang="uk-UA" sz="2800" b="1" dirty="0">
                <a:solidFill>
                  <a:schemeClr val="accent2">
                    <a:lumMod val="75000"/>
                  </a:schemeClr>
                </a:solidFill>
              </a:rPr>
            </a:br>
            <a:r>
              <a:rPr lang="uk-UA" sz="2800" b="1" dirty="0">
                <a:solidFill>
                  <a:schemeClr val="accent2">
                    <a:lumMod val="75000"/>
                  </a:schemeClr>
                </a:solidFill>
              </a:rPr>
              <a:t>Тихо. </a:t>
            </a:r>
            <a:r>
              <a:rPr lang="uk-UA" sz="2800" b="1" dirty="0" err="1">
                <a:solidFill>
                  <a:schemeClr val="accent2">
                    <a:lumMod val="75000"/>
                  </a:schemeClr>
                </a:solidFill>
              </a:rPr>
              <a:t>Цить</a:t>
            </a:r>
            <a:r>
              <a:rPr lang="uk-UA" sz="2800" b="1" dirty="0">
                <a:solidFill>
                  <a:schemeClr val="accent2">
                    <a:lumMod val="75000"/>
                  </a:schemeClr>
                </a:solidFill>
              </a:rPr>
              <a:t>.</a:t>
            </a:r>
            <a:br>
              <a:rPr lang="uk-UA" sz="2800" b="1" dirty="0">
                <a:solidFill>
                  <a:schemeClr val="accent2">
                    <a:lumMod val="75000"/>
                  </a:schemeClr>
                </a:solidFill>
              </a:rPr>
            </a:br>
            <a:r>
              <a:rPr lang="uk-UA" sz="2800" b="1" dirty="0" err="1">
                <a:solidFill>
                  <a:schemeClr val="accent2">
                    <a:lumMod val="75000"/>
                  </a:schemeClr>
                </a:solidFill>
              </a:rPr>
              <a:t>Хиталочко-гойдалочко</a:t>
            </a:r>
            <a:r>
              <a:rPr lang="uk-UA" sz="2800" b="1" dirty="0">
                <a:solidFill>
                  <a:schemeClr val="accent2">
                    <a:lumMod val="75000"/>
                  </a:schemeClr>
                </a:solidFill>
              </a:rPr>
              <a:t>,</a:t>
            </a:r>
            <a:br>
              <a:rPr lang="uk-UA" sz="2800" b="1" dirty="0">
                <a:solidFill>
                  <a:schemeClr val="accent2">
                    <a:lumMod val="75000"/>
                  </a:schemeClr>
                </a:solidFill>
              </a:rPr>
            </a:br>
            <a:r>
              <a:rPr lang="uk-UA" sz="2800" b="1" dirty="0">
                <a:solidFill>
                  <a:schemeClr val="accent2">
                    <a:lumMod val="75000"/>
                  </a:schemeClr>
                </a:solidFill>
              </a:rPr>
              <a:t>Гойдайся, не скрипи.</a:t>
            </a:r>
          </a:p>
          <a:p>
            <a:r>
              <a:rPr lang="ru-RU" sz="2800" b="1" dirty="0" err="1">
                <a:solidFill>
                  <a:schemeClr val="accent2">
                    <a:lumMod val="75000"/>
                  </a:schemeClr>
                </a:solidFill>
              </a:rPr>
              <a:t>Кричалочко-Наталочко</a:t>
            </a:r>
            <a:r>
              <a:rPr lang="ru-RU" sz="2800" b="1" dirty="0" smtClean="0">
                <a:solidFill>
                  <a:schemeClr val="accent2">
                    <a:lumMod val="75000"/>
                  </a:schemeClr>
                </a:solidFill>
              </a:rPr>
              <a:t>,</a:t>
            </a:r>
            <a:endParaRPr lang="en-US" sz="2800" b="1" dirty="0" smtClean="0">
              <a:solidFill>
                <a:schemeClr val="accent2">
                  <a:lumMod val="75000"/>
                </a:schemeClr>
              </a:solidFill>
            </a:endParaRPr>
          </a:p>
          <a:p>
            <a:r>
              <a:rPr lang="ru-RU" sz="2800" b="1" dirty="0">
                <a:solidFill>
                  <a:schemeClr val="accent2">
                    <a:lumMod val="75000"/>
                  </a:schemeClr>
                </a:solidFill>
              </a:rPr>
              <a:t>Мала </a:t>
            </a:r>
            <a:r>
              <a:rPr lang="ru-RU" sz="2800" b="1" dirty="0" err="1">
                <a:solidFill>
                  <a:schemeClr val="accent2">
                    <a:lumMod val="75000"/>
                  </a:schemeClr>
                </a:solidFill>
              </a:rPr>
              <a:t>сестричко</a:t>
            </a:r>
            <a:r>
              <a:rPr lang="ru-RU" sz="2800" b="1" dirty="0">
                <a:solidFill>
                  <a:schemeClr val="accent2">
                    <a:lumMod val="75000"/>
                  </a:schemeClr>
                </a:solidFill>
              </a:rPr>
              <a:t>, спи</a:t>
            </a:r>
            <a:r>
              <a:rPr lang="ru-RU" sz="2800" b="1" dirty="0" smtClean="0">
                <a:solidFill>
                  <a:schemeClr val="accent2">
                    <a:lumMod val="75000"/>
                  </a:schemeClr>
                </a:solidFill>
              </a:rPr>
              <a:t>!</a:t>
            </a:r>
          </a:p>
          <a:p>
            <a:r>
              <a:rPr lang="uk-UA" sz="2800" b="1" dirty="0" err="1">
                <a:solidFill>
                  <a:schemeClr val="accent2">
                    <a:lumMod val="75000"/>
                  </a:schemeClr>
                </a:solidFill>
              </a:rPr>
              <a:t>Хить</a:t>
            </a:r>
            <a:r>
              <a:rPr lang="uk-UA" sz="2800" b="1" dirty="0">
                <a:solidFill>
                  <a:schemeClr val="accent2">
                    <a:lumMod val="75000"/>
                  </a:schemeClr>
                </a:solidFill>
              </a:rPr>
              <a:t> та </a:t>
            </a:r>
            <a:r>
              <a:rPr lang="uk-UA" sz="2800" b="1" dirty="0" err="1">
                <a:solidFill>
                  <a:schemeClr val="accent2">
                    <a:lumMod val="75000"/>
                  </a:schemeClr>
                </a:solidFill>
              </a:rPr>
              <a:t>хить</a:t>
            </a:r>
            <a:r>
              <a:rPr lang="uk-UA" sz="2800" b="1" dirty="0" smtClean="0">
                <a:solidFill>
                  <a:schemeClr val="accent2">
                    <a:lumMod val="75000"/>
                  </a:schemeClr>
                </a:solidFill>
              </a:rPr>
              <a:t>.</a:t>
            </a:r>
            <a:r>
              <a:rPr lang="ru-RU" sz="2800" b="1" dirty="0">
                <a:solidFill>
                  <a:schemeClr val="accent2">
                    <a:lumMod val="75000"/>
                  </a:schemeClr>
                </a:solidFill>
              </a:rPr>
              <a:t/>
            </a:r>
            <a:br>
              <a:rPr lang="ru-RU" sz="2800" b="1" dirty="0">
                <a:solidFill>
                  <a:schemeClr val="accent2">
                    <a:lumMod val="75000"/>
                  </a:schemeClr>
                </a:solidFill>
              </a:rPr>
            </a:br>
            <a:r>
              <a:rPr lang="ru-RU" sz="2800" b="1" dirty="0">
                <a:solidFill>
                  <a:schemeClr val="accent2">
                    <a:lumMod val="75000"/>
                  </a:schemeClr>
                </a:solidFill>
              </a:rPr>
              <a:t>Тихо. </a:t>
            </a:r>
            <a:r>
              <a:rPr lang="ru-RU" sz="2800" b="1" dirty="0" err="1">
                <a:solidFill>
                  <a:schemeClr val="accent2">
                    <a:lumMod val="75000"/>
                  </a:schemeClr>
                </a:solidFill>
              </a:rPr>
              <a:t>Цить</a:t>
            </a:r>
            <a:r>
              <a:rPr lang="ru-RU" sz="2800" b="1" dirty="0" smtClean="0">
                <a:solidFill>
                  <a:schemeClr val="accent2">
                    <a:lumMod val="75000"/>
                  </a:schemeClr>
                </a:solidFill>
              </a:rPr>
              <a:t>.</a:t>
            </a:r>
            <a:endParaRPr lang="uk-UA" sz="2800" b="1" dirty="0">
              <a:solidFill>
                <a:schemeClr val="accent2">
                  <a:lumMod val="75000"/>
                </a:schemeClr>
              </a:solidFill>
            </a:endParaRPr>
          </a:p>
        </p:txBody>
      </p:sp>
      <p:sp>
        <p:nvSpPr>
          <p:cNvPr id="13" name="TextBox 12"/>
          <p:cNvSpPr txBox="1"/>
          <p:nvPr/>
        </p:nvSpPr>
        <p:spPr>
          <a:xfrm>
            <a:off x="6792686" y="3630150"/>
            <a:ext cx="5170714"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71463" indent="-271463">
              <a:buFont typeface="Wingdings" panose="05000000000000000000" pitchFamily="2" charset="2"/>
              <a:buChar char="v"/>
            </a:pPr>
            <a:r>
              <a:rPr lang="uk-UA" sz="2000" b="1" dirty="0">
                <a:solidFill>
                  <a:schemeClr val="bg1"/>
                </a:solidFill>
              </a:rPr>
              <a:t>Як ти думаєш, від чийого імені йде </a:t>
            </a:r>
            <a:r>
              <a:rPr lang="uk-UA" sz="2000" b="1" dirty="0" smtClean="0">
                <a:solidFill>
                  <a:schemeClr val="bg1"/>
                </a:solidFill>
              </a:rPr>
              <a:t>розповідь? Кого </a:t>
            </a:r>
            <a:r>
              <a:rPr lang="uk-UA" sz="2000" b="1" dirty="0">
                <a:solidFill>
                  <a:schemeClr val="bg1"/>
                </a:solidFill>
              </a:rPr>
              <a:t>гойдає дівчинка?</a:t>
            </a:r>
          </a:p>
          <a:p>
            <a:pPr marL="271463" indent="-271463">
              <a:buFont typeface="Wingdings" panose="05000000000000000000" pitchFamily="2" charset="2"/>
              <a:buChar char="v"/>
            </a:pPr>
            <a:r>
              <a:rPr lang="uk-UA" sz="2000" b="1" dirty="0">
                <a:solidFill>
                  <a:schemeClr val="bg1"/>
                </a:solidFill>
              </a:rPr>
              <a:t>Які слова вірша свідчать про турботливе ставлення до сестрички?</a:t>
            </a:r>
          </a:p>
          <a:p>
            <a:pPr marL="271463" indent="-271463">
              <a:buFont typeface="Wingdings" panose="05000000000000000000" pitchFamily="2" charset="2"/>
              <a:buChar char="v"/>
            </a:pPr>
            <a:r>
              <a:rPr lang="uk-UA" sz="2000" b="1" dirty="0">
                <a:solidFill>
                  <a:schemeClr val="bg1"/>
                </a:solidFill>
              </a:rPr>
              <a:t>Знайди і прочитай слова-звертання, вжиті у вірші. До кого звертається дівчинка?</a:t>
            </a:r>
          </a:p>
          <a:p>
            <a:pPr marL="271463" indent="-271463">
              <a:buFont typeface="Wingdings" panose="05000000000000000000" pitchFamily="2" charset="2"/>
              <a:buChar char="v"/>
            </a:pPr>
            <a:r>
              <a:rPr lang="uk-UA" sz="2000" b="1" dirty="0">
                <a:solidFill>
                  <a:schemeClr val="bg1"/>
                </a:solidFill>
              </a:rPr>
              <a:t>З яким проханням звертається дівчинка до колиски? Чому вона просить не скріпити?</a:t>
            </a:r>
            <a:endParaRPr lang="uk-UA" sz="2000" b="1" dirty="0">
              <a:solidFill>
                <a:schemeClr val="bg1"/>
              </a:solidFill>
            </a:endParaRPr>
          </a:p>
        </p:txBody>
      </p:sp>
    </p:spTree>
    <p:extLst>
      <p:ext uri="{BB962C8B-B14F-4D97-AF65-F5344CB8AC3E}">
        <p14:creationId xmlns:p14="http://schemas.microsoft.com/office/powerpoint/2010/main" val="571396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1001486" y="494528"/>
            <a:ext cx="10384971" cy="99556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chemeClr val="bg1"/>
                </a:solidFill>
              </a:rPr>
              <a:t>Бесіда </a:t>
            </a:r>
            <a:r>
              <a:rPr lang="uk-UA" sz="3200" b="1" dirty="0">
                <a:solidFill>
                  <a:schemeClr val="bg1"/>
                </a:solidFill>
              </a:rPr>
              <a:t>за змістом вірша з елементами вибіркового читання.</a:t>
            </a:r>
          </a:p>
        </p:txBody>
      </p:sp>
      <p:sp>
        <p:nvSpPr>
          <p:cNvPr id="12" name="TextBox 11"/>
          <p:cNvSpPr txBox="1"/>
          <p:nvPr/>
        </p:nvSpPr>
        <p:spPr>
          <a:xfrm>
            <a:off x="3907971" y="1619388"/>
            <a:ext cx="6836229" cy="120032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Wingdings" panose="05000000000000000000" pitchFamily="2" charset="2"/>
              <a:buChar char="v"/>
            </a:pPr>
            <a:r>
              <a:rPr lang="uk-UA" sz="2400" b="1" dirty="0" smtClean="0">
                <a:solidFill>
                  <a:schemeClr val="accent2">
                    <a:lumMod val="75000"/>
                  </a:schemeClr>
                </a:solidFill>
              </a:rPr>
              <a:t>Як </a:t>
            </a:r>
            <a:r>
              <a:rPr lang="uk-UA" sz="2400" b="1" dirty="0">
                <a:solidFill>
                  <a:schemeClr val="accent2">
                    <a:lumMod val="75000"/>
                  </a:schemeClr>
                </a:solidFill>
              </a:rPr>
              <a:t>дівчинка називає свою сестричку? </a:t>
            </a:r>
          </a:p>
          <a:p>
            <a:pPr marL="457200" indent="-457200">
              <a:buFont typeface="Wingdings" panose="05000000000000000000" pitchFamily="2" charset="2"/>
              <a:buChar char="v"/>
            </a:pPr>
            <a:r>
              <a:rPr lang="uk-UA" sz="2400" b="1" dirty="0" smtClean="0">
                <a:solidFill>
                  <a:schemeClr val="accent2">
                    <a:lumMod val="75000"/>
                  </a:schemeClr>
                </a:solidFill>
              </a:rPr>
              <a:t>З </a:t>
            </a:r>
            <a:r>
              <a:rPr lang="uk-UA" sz="2400" b="1" dirty="0">
                <a:solidFill>
                  <a:schemeClr val="accent2">
                    <a:lumMod val="75000"/>
                  </a:schemeClr>
                </a:solidFill>
              </a:rPr>
              <a:t>якою </a:t>
            </a:r>
            <a:r>
              <a:rPr lang="uk-UA" sz="2400" b="1" dirty="0">
                <a:solidFill>
                  <a:schemeClr val="accent2">
                    <a:lumMod val="75000"/>
                  </a:schemeClr>
                </a:solidFill>
              </a:rPr>
              <a:t>інтонацією слід </a:t>
            </a:r>
            <a:r>
              <a:rPr lang="uk-UA" sz="2400" b="1" dirty="0" smtClean="0">
                <a:solidFill>
                  <a:schemeClr val="accent2">
                    <a:lumMod val="75000"/>
                  </a:schemeClr>
                </a:solidFill>
              </a:rPr>
              <a:t>читати вірш?</a:t>
            </a:r>
            <a:endParaRPr lang="uk-UA" sz="2400" b="1" dirty="0" smtClean="0">
              <a:solidFill>
                <a:schemeClr val="accent2">
                  <a:lumMod val="75000"/>
                </a:schemeClr>
              </a:solidFill>
            </a:endParaRPr>
          </a:p>
          <a:p>
            <a:pPr marL="457200" indent="-457200">
              <a:buFont typeface="Wingdings" panose="05000000000000000000" pitchFamily="2" charset="2"/>
              <a:buChar char="v"/>
            </a:pPr>
            <a:r>
              <a:rPr lang="uk-UA" sz="2400" b="1" dirty="0" smtClean="0">
                <a:solidFill>
                  <a:schemeClr val="accent2">
                    <a:lumMod val="75000"/>
                  </a:schemeClr>
                </a:solidFill>
              </a:rPr>
              <a:t>Знайди у вірші пари слів, які </a:t>
            </a:r>
            <a:r>
              <a:rPr lang="uk-UA" sz="2400" b="1" dirty="0" smtClean="0">
                <a:solidFill>
                  <a:schemeClr val="accent2">
                    <a:lumMod val="75000"/>
                  </a:schemeClr>
                </a:solidFill>
              </a:rPr>
              <a:t>римуються.</a:t>
            </a:r>
            <a:endParaRPr lang="uk-UA" sz="2400" b="1" dirty="0">
              <a:solidFill>
                <a:schemeClr val="accent2">
                  <a:lumMod val="75000"/>
                </a:schemeClr>
              </a:solidFill>
            </a:endParaRPr>
          </a:p>
        </p:txBody>
      </p:sp>
      <p:pic>
        <p:nvPicPr>
          <p:cNvPr id="13" name="Рисунок 12"/>
          <p:cNvPicPr>
            <a:picLocks noChangeAspect="1"/>
          </p:cNvPicPr>
          <p:nvPr/>
        </p:nvPicPr>
        <p:blipFill>
          <a:blip r:embed="rId2"/>
          <a:stretch>
            <a:fillRect/>
          </a:stretch>
        </p:blipFill>
        <p:spPr>
          <a:xfrm>
            <a:off x="997641" y="1524642"/>
            <a:ext cx="2804055" cy="4325445"/>
          </a:xfrm>
          <a:prstGeom prst="rect">
            <a:avLst/>
          </a:prstGeom>
          <a:ln w="38100">
            <a:solidFill>
              <a:schemeClr val="accent2">
                <a:lumMod val="75000"/>
              </a:schemeClr>
            </a:solidFill>
          </a:ln>
        </p:spPr>
      </p:pic>
      <p:sp>
        <p:nvSpPr>
          <p:cNvPr id="14" name="Прямоугольник 4">
            <a:extLst>
              <a:ext uri="{FF2B5EF4-FFF2-40B4-BE49-F238E27FC236}">
                <a16:creationId xmlns:a16="http://schemas.microsoft.com/office/drawing/2014/main" xmlns="" id="{41300D0C-EC34-4515-9E3A-6F0DC297E5C1}"/>
              </a:ext>
            </a:extLst>
          </p:cNvPr>
          <p:cNvSpPr/>
          <p:nvPr/>
        </p:nvSpPr>
        <p:spPr>
          <a:xfrm>
            <a:off x="0" y="5850087"/>
            <a:ext cx="1066800" cy="99702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1400" b="1" dirty="0" smtClean="0">
                <a:solidFill>
                  <a:schemeClr val="bg1"/>
                </a:solidFill>
              </a:rPr>
              <a:t>Підручник, сторінка</a:t>
            </a:r>
          </a:p>
          <a:p>
            <a:pPr algn="ctr"/>
            <a:r>
              <a:rPr lang="uk-UA" sz="2800" b="1" dirty="0" smtClean="0">
                <a:solidFill>
                  <a:schemeClr val="bg1"/>
                </a:solidFill>
              </a:rPr>
              <a:t>73</a:t>
            </a:r>
            <a:endParaRPr lang="ru-RU" sz="2800" b="1" dirty="0">
              <a:solidFill>
                <a:schemeClr val="bg1"/>
              </a:solidFill>
            </a:endParaRPr>
          </a:p>
        </p:txBody>
      </p:sp>
      <p:sp>
        <p:nvSpPr>
          <p:cNvPr id="7" name="TextBox 6"/>
          <p:cNvSpPr txBox="1"/>
          <p:nvPr/>
        </p:nvSpPr>
        <p:spPr>
          <a:xfrm>
            <a:off x="3907971" y="3322525"/>
            <a:ext cx="6836229" cy="230832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71463" indent="-271463">
              <a:buFont typeface="Wingdings" panose="05000000000000000000" pitchFamily="2" charset="2"/>
              <a:buChar char="v"/>
            </a:pPr>
            <a:r>
              <a:rPr lang="uk-UA" sz="2400" b="1" dirty="0" smtClean="0">
                <a:solidFill>
                  <a:schemeClr val="bg1"/>
                </a:solidFill>
              </a:rPr>
              <a:t>Розглянь </a:t>
            </a:r>
            <a:r>
              <a:rPr lang="uk-UA" sz="2400" b="1" dirty="0">
                <a:solidFill>
                  <a:schemeClr val="bg1"/>
                </a:solidFill>
              </a:rPr>
              <a:t>уважно малюнок до твору.</a:t>
            </a:r>
          </a:p>
          <a:p>
            <a:pPr marL="271463" indent="-271463">
              <a:buFont typeface="Wingdings" panose="05000000000000000000" pitchFamily="2" charset="2"/>
              <a:buChar char="v"/>
            </a:pPr>
            <a:r>
              <a:rPr lang="uk-UA" sz="2400" b="1" dirty="0">
                <a:solidFill>
                  <a:schemeClr val="bg1"/>
                </a:solidFill>
              </a:rPr>
              <a:t>Що </a:t>
            </a:r>
            <a:r>
              <a:rPr lang="uk-UA" sz="2400" b="1" dirty="0" smtClean="0">
                <a:solidFill>
                  <a:schemeClr val="bg1"/>
                </a:solidFill>
              </a:rPr>
              <a:t>ти </a:t>
            </a:r>
            <a:r>
              <a:rPr lang="uk-UA" sz="2400" b="1" dirty="0">
                <a:solidFill>
                  <a:schemeClr val="bg1"/>
                </a:solidFill>
              </a:rPr>
              <a:t>на ньому </a:t>
            </a:r>
            <a:r>
              <a:rPr lang="uk-UA" sz="2400" b="1" dirty="0" smtClean="0">
                <a:solidFill>
                  <a:schemeClr val="bg1"/>
                </a:solidFill>
              </a:rPr>
              <a:t>бачиш?</a:t>
            </a:r>
            <a:endParaRPr lang="uk-UA" sz="2400" b="1" dirty="0">
              <a:solidFill>
                <a:schemeClr val="bg1"/>
              </a:solidFill>
            </a:endParaRPr>
          </a:p>
          <a:p>
            <a:pPr marL="271463" indent="-271463">
              <a:buFont typeface="Wingdings" panose="05000000000000000000" pitchFamily="2" charset="2"/>
              <a:buChar char="v"/>
            </a:pPr>
            <a:r>
              <a:rPr lang="uk-UA" sz="2400" b="1" dirty="0">
                <a:solidFill>
                  <a:schemeClr val="bg1"/>
                </a:solidFill>
              </a:rPr>
              <a:t>Де знаходиться колиска з дитинкою?</a:t>
            </a:r>
          </a:p>
          <a:p>
            <a:pPr marL="271463" indent="-271463">
              <a:buFont typeface="Wingdings" panose="05000000000000000000" pitchFamily="2" charset="2"/>
              <a:buChar char="v"/>
            </a:pPr>
            <a:r>
              <a:rPr lang="uk-UA" sz="2400" b="1" dirty="0">
                <a:solidFill>
                  <a:schemeClr val="bg1"/>
                </a:solidFill>
              </a:rPr>
              <a:t>Чи </a:t>
            </a:r>
            <a:r>
              <a:rPr lang="uk-UA" sz="2400" b="1" dirty="0" smtClean="0">
                <a:solidFill>
                  <a:schemeClr val="bg1"/>
                </a:solidFill>
              </a:rPr>
              <a:t>впізнаєш ти </a:t>
            </a:r>
            <a:r>
              <a:rPr lang="uk-UA" sz="2400" b="1" dirty="0">
                <a:solidFill>
                  <a:schemeClr val="bg1"/>
                </a:solidFill>
              </a:rPr>
              <a:t>кущ, біля якого стоїть колиска? </a:t>
            </a:r>
          </a:p>
          <a:p>
            <a:pPr marL="271463" indent="-271463">
              <a:buFont typeface="Wingdings" panose="05000000000000000000" pitchFamily="2" charset="2"/>
              <a:buChar char="v"/>
            </a:pPr>
            <a:r>
              <a:rPr lang="uk-UA" sz="2400" b="1" dirty="0" smtClean="0">
                <a:solidFill>
                  <a:schemeClr val="bg1"/>
                </a:solidFill>
              </a:rPr>
              <a:t>Прочитай </a:t>
            </a:r>
            <a:r>
              <a:rPr lang="uk-UA" sz="2400" b="1" dirty="0">
                <a:solidFill>
                  <a:schemeClr val="bg1"/>
                </a:solidFill>
              </a:rPr>
              <a:t>назву вірша. Як </a:t>
            </a:r>
            <a:r>
              <a:rPr lang="uk-UA" sz="2400" b="1" dirty="0" smtClean="0">
                <a:solidFill>
                  <a:schemeClr val="bg1"/>
                </a:solidFill>
              </a:rPr>
              <a:t>ти </a:t>
            </a:r>
            <a:r>
              <a:rPr lang="uk-UA" sz="2400" b="1" dirty="0">
                <a:solidFill>
                  <a:schemeClr val="bg1"/>
                </a:solidFill>
              </a:rPr>
              <a:t>її </a:t>
            </a:r>
            <a:r>
              <a:rPr lang="uk-UA" sz="2400" b="1" dirty="0" smtClean="0">
                <a:solidFill>
                  <a:schemeClr val="bg1"/>
                </a:solidFill>
              </a:rPr>
              <a:t>розумієш?</a:t>
            </a:r>
            <a:endParaRPr lang="uk-UA" sz="2400" b="1" dirty="0">
              <a:solidFill>
                <a:schemeClr val="bg1"/>
              </a:solidFill>
            </a:endParaRPr>
          </a:p>
          <a:p>
            <a:pPr marL="271463" indent="-271463">
              <a:buFont typeface="Wingdings" panose="05000000000000000000" pitchFamily="2" charset="2"/>
              <a:buChar char="v"/>
            </a:pPr>
            <a:r>
              <a:rPr lang="uk-UA" sz="2400" b="1" dirty="0">
                <a:solidFill>
                  <a:schemeClr val="bg1"/>
                </a:solidFill>
              </a:rPr>
              <a:t>Від яких слів </a:t>
            </a:r>
            <a:r>
              <a:rPr lang="uk-UA" sz="2400" b="1" dirty="0" smtClean="0">
                <a:solidFill>
                  <a:schemeClr val="bg1"/>
                </a:solidFill>
              </a:rPr>
              <a:t>вона утворилася</a:t>
            </a:r>
            <a:r>
              <a:rPr lang="uk-UA" sz="2400" b="1" dirty="0">
                <a:solidFill>
                  <a:schemeClr val="bg1"/>
                </a:solidFill>
              </a:rPr>
              <a:t>?</a:t>
            </a:r>
          </a:p>
        </p:txBody>
      </p:sp>
    </p:spTree>
    <p:extLst>
      <p:ext uri="{BB962C8B-B14F-4D97-AF65-F5344CB8AC3E}">
        <p14:creationId xmlns:p14="http://schemas.microsoft.com/office/powerpoint/2010/main" val="121345583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522514" y="609600"/>
            <a:ext cx="3102429" cy="3156224"/>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a:solidFill>
                  <a:schemeClr val="bg1"/>
                </a:solidFill>
              </a:rPr>
              <a:t>Перегляд і обговорення </a:t>
            </a:r>
            <a:r>
              <a:rPr lang="uk-UA" sz="3200" b="1" dirty="0" err="1">
                <a:solidFill>
                  <a:schemeClr val="bg1"/>
                </a:solidFill>
              </a:rPr>
              <a:t>відеокліпу</a:t>
            </a:r>
            <a:r>
              <a:rPr lang="uk-UA" sz="3200" b="1" dirty="0">
                <a:solidFill>
                  <a:schemeClr val="bg1"/>
                </a:solidFill>
              </a:rPr>
              <a:t> на пісню «</a:t>
            </a:r>
            <a:r>
              <a:rPr lang="uk-UA" sz="3200" b="1" dirty="0" err="1">
                <a:solidFill>
                  <a:schemeClr val="bg1"/>
                </a:solidFill>
              </a:rPr>
              <a:t>Хиталочка-гойдалочка</a:t>
            </a:r>
            <a:r>
              <a:rPr lang="uk-UA" sz="3200" b="1" dirty="0" smtClean="0">
                <a:solidFill>
                  <a:schemeClr val="bg1"/>
                </a:solidFill>
              </a:rPr>
              <a:t>»</a:t>
            </a:r>
            <a:endParaRPr lang="uk-UA" sz="3200" b="1" dirty="0">
              <a:solidFill>
                <a:schemeClr val="bg1"/>
              </a:solidFill>
            </a:endParaRPr>
          </a:p>
        </p:txBody>
      </p:sp>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5572" y="359229"/>
            <a:ext cx="7989269" cy="5991952"/>
          </a:xfrm>
          <a:prstGeom prst="rect">
            <a:avLst/>
          </a:prstGeom>
          <a:ln w="38100">
            <a:solidFill>
              <a:schemeClr val="bg1"/>
            </a:solidFill>
          </a:ln>
        </p:spPr>
      </p:pic>
      <p:sp>
        <p:nvSpPr>
          <p:cNvPr id="6" name="Прямоугольник 5"/>
          <p:cNvSpPr/>
          <p:nvPr/>
        </p:nvSpPr>
        <p:spPr>
          <a:xfrm>
            <a:off x="732138" y="4091215"/>
            <a:ext cx="2805719" cy="1297215"/>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400" b="1" dirty="0" smtClean="0">
                <a:solidFill>
                  <a:schemeClr val="bg1"/>
                </a:solidFill>
              </a:rPr>
              <a:t>Музика </a:t>
            </a:r>
            <a:r>
              <a:rPr lang="uk-UA" sz="2400" b="1" dirty="0">
                <a:solidFill>
                  <a:schemeClr val="bg1"/>
                </a:solidFill>
              </a:rPr>
              <a:t>Алли </a:t>
            </a:r>
            <a:r>
              <a:rPr lang="uk-UA" sz="2400" b="1" dirty="0" err="1" smtClean="0">
                <a:solidFill>
                  <a:schemeClr val="bg1"/>
                </a:solidFill>
              </a:rPr>
              <a:t>Мігай</a:t>
            </a:r>
            <a:endParaRPr lang="uk-UA" sz="2400" b="1" dirty="0">
              <a:solidFill>
                <a:schemeClr val="bg1"/>
              </a:solidFill>
            </a:endParaRPr>
          </a:p>
          <a:p>
            <a:pPr algn="ctr"/>
            <a:r>
              <a:rPr lang="uk-UA" sz="2400" b="1" dirty="0" smtClean="0">
                <a:solidFill>
                  <a:schemeClr val="bg1"/>
                </a:solidFill>
              </a:rPr>
              <a:t> </a:t>
            </a:r>
            <a:r>
              <a:rPr lang="uk-UA" sz="2400" b="1" dirty="0">
                <a:solidFill>
                  <a:schemeClr val="bg1"/>
                </a:solidFill>
              </a:rPr>
              <a:t>слова Тамари </a:t>
            </a:r>
            <a:r>
              <a:rPr lang="uk-UA" sz="2400" b="1" dirty="0" smtClean="0">
                <a:solidFill>
                  <a:schemeClr val="bg1"/>
                </a:solidFill>
              </a:rPr>
              <a:t>Коломієць</a:t>
            </a:r>
            <a:endParaRPr lang="uk-UA" sz="2400" b="1" dirty="0">
              <a:solidFill>
                <a:schemeClr val="bg1"/>
              </a:solidFill>
            </a:endParaRPr>
          </a:p>
        </p:txBody>
      </p:sp>
    </p:spTree>
    <p:extLst>
      <p:ext uri="{BB962C8B-B14F-4D97-AF65-F5344CB8AC3E}">
        <p14:creationId xmlns:p14="http://schemas.microsoft.com/office/powerpoint/2010/main" val="25488308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78608" y="494529"/>
            <a:ext cx="9332935" cy="82264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Пояснення домашнього </a:t>
            </a:r>
            <a:r>
              <a:rPr lang="uk-UA" sz="4000" b="1" dirty="0" smtClean="0">
                <a:solidFill>
                  <a:schemeClr val="bg1"/>
                </a:solidFill>
              </a:rPr>
              <a:t>завдання</a:t>
            </a:r>
            <a:endParaRPr lang="uk-UA" sz="4000" b="1" dirty="0">
              <a:solidFill>
                <a:schemeClr val="bg1"/>
              </a:solidFill>
            </a:endParaRPr>
          </a:p>
        </p:txBody>
      </p:sp>
      <p:sp>
        <p:nvSpPr>
          <p:cNvPr id="24" name="TextBox 23"/>
          <p:cNvSpPr txBox="1"/>
          <p:nvPr/>
        </p:nvSpPr>
        <p:spPr>
          <a:xfrm>
            <a:off x="1423441" y="1466603"/>
            <a:ext cx="4130852" cy="3046988"/>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3200" b="1" dirty="0">
                <a:solidFill>
                  <a:schemeClr val="accent2">
                    <a:lumMod val="75000"/>
                  </a:schemeClr>
                </a:solidFill>
              </a:rPr>
              <a:t>Навчися виразно читати вірш. Відшукай пісні на слова Тамари Коломієць в інтернеті, ще раз їх прослухай.</a:t>
            </a:r>
          </a:p>
        </p:txBody>
      </p:sp>
      <p:pic>
        <p:nvPicPr>
          <p:cNvPr id="8" name="Picture 6" descr="ÐÐ¾ÑÐ¾Ð¶ÐµÐµ Ð¸Ð·Ð¾Ð±ÑÐ°Ð¶ÐµÐ½Ð¸Ðµ"/>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1076" b="10756"/>
          <a:stretch/>
        </p:blipFill>
        <p:spPr bwMode="auto">
          <a:xfrm>
            <a:off x="5853499" y="1466603"/>
            <a:ext cx="4858044" cy="3797449"/>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99531"/>
      </p:ext>
    </p:extLst>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45029" y="511630"/>
            <a:ext cx="10123271" cy="8055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smtClean="0">
                <a:solidFill>
                  <a:schemeClr val="bg1"/>
                </a:solidFill>
              </a:rPr>
              <a:t>Рефлексія</a:t>
            </a:r>
            <a:endParaRPr lang="uk-UA" sz="4000" b="1" dirty="0">
              <a:solidFill>
                <a:schemeClr val="bg1"/>
              </a:solidFill>
            </a:endParaRPr>
          </a:p>
        </p:txBody>
      </p:sp>
      <p:sp>
        <p:nvSpPr>
          <p:cNvPr id="16" name="Заголовок 3"/>
          <p:cNvSpPr txBox="1">
            <a:spLocks/>
          </p:cNvSpPr>
          <p:nvPr/>
        </p:nvSpPr>
        <p:spPr>
          <a:xfrm>
            <a:off x="1914913" y="1518282"/>
            <a:ext cx="8077200" cy="571776"/>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r>
              <a:rPr lang="uk-UA" sz="2800" b="1" dirty="0" smtClean="0">
                <a:solidFill>
                  <a:schemeClr val="accent2">
                    <a:lumMod val="75000"/>
                  </a:schemeClr>
                </a:solidFill>
              </a:rPr>
              <a:t>Вибери емоційну валізу, з якою закінчуєш урок. </a:t>
            </a:r>
          </a:p>
        </p:txBody>
      </p:sp>
      <p:sp>
        <p:nvSpPr>
          <p:cNvPr id="17" name="Заголовок 3"/>
          <p:cNvSpPr txBox="1">
            <a:spLocks/>
          </p:cNvSpPr>
          <p:nvPr/>
        </p:nvSpPr>
        <p:spPr>
          <a:xfrm>
            <a:off x="1573351" y="2453077"/>
            <a:ext cx="1820445" cy="1345159"/>
          </a:xfrm>
          <a:prstGeom prst="round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uk-UA" sz="2800" b="1" dirty="0" smtClean="0">
                <a:solidFill>
                  <a:schemeClr val="bg1"/>
                </a:solidFill>
              </a:rPr>
              <a:t>Все було легко</a:t>
            </a:r>
            <a:endParaRPr lang="ru-RU" sz="2800" b="1" dirty="0">
              <a:solidFill>
                <a:schemeClr val="bg1"/>
              </a:solidFill>
            </a:endParaRPr>
          </a:p>
        </p:txBody>
      </p:sp>
      <p:sp>
        <p:nvSpPr>
          <p:cNvPr id="18" name="Заголовок 3"/>
          <p:cNvSpPr txBox="1">
            <a:spLocks/>
          </p:cNvSpPr>
          <p:nvPr/>
        </p:nvSpPr>
        <p:spPr>
          <a:xfrm>
            <a:off x="8510911" y="2588562"/>
            <a:ext cx="2222661" cy="1074188"/>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uk-UA" sz="2800" b="1" dirty="0" smtClean="0"/>
              <a:t>Було важко </a:t>
            </a:r>
            <a:endParaRPr lang="ru-RU" sz="2800" b="1" dirty="0"/>
          </a:p>
        </p:txBody>
      </p:sp>
      <p:sp>
        <p:nvSpPr>
          <p:cNvPr id="19" name="Заголовок 3"/>
          <p:cNvSpPr txBox="1">
            <a:spLocks/>
          </p:cNvSpPr>
          <p:nvPr/>
        </p:nvSpPr>
        <p:spPr>
          <a:xfrm>
            <a:off x="8510911" y="3980018"/>
            <a:ext cx="2440117" cy="1731781"/>
          </a:xfrm>
          <a:prstGeom prst="round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uk-UA" sz="2800" b="1" dirty="0">
                <a:solidFill>
                  <a:schemeClr val="bg1"/>
                </a:solidFill>
              </a:rPr>
              <a:t>Цікаво, про що дізнаюсь далі</a:t>
            </a:r>
            <a:endParaRPr lang="ru-RU" sz="2800" b="1" dirty="0">
              <a:solidFill>
                <a:schemeClr val="bg1"/>
              </a:solidFill>
            </a:endParaRPr>
          </a:p>
        </p:txBody>
      </p:sp>
      <p:sp>
        <p:nvSpPr>
          <p:cNvPr id="20" name="Заголовок 3"/>
          <p:cNvSpPr txBox="1">
            <a:spLocks/>
          </p:cNvSpPr>
          <p:nvPr/>
        </p:nvSpPr>
        <p:spPr>
          <a:xfrm>
            <a:off x="1510367" y="4278086"/>
            <a:ext cx="1946415" cy="1384856"/>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uk-UA" sz="2800" b="1" dirty="0" smtClean="0">
                <a:solidFill>
                  <a:schemeClr val="bg1"/>
                </a:solidFill>
              </a:rPr>
              <a:t>Урок мене здивував </a:t>
            </a:r>
            <a:endParaRPr lang="ru-RU" sz="2800" b="1" dirty="0">
              <a:solidFill>
                <a:schemeClr val="bg1"/>
              </a:solidFill>
            </a:endParaRPr>
          </a:p>
        </p:txBody>
      </p:sp>
      <p:pic>
        <p:nvPicPr>
          <p:cNvPr id="2055" name="Picture 7" descr="D:\Картинки до тестів\Емоції валіз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6481" y="2450973"/>
            <a:ext cx="4834065" cy="3260825"/>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317973"/>
      </p:ext>
    </p:extLst>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D:\Картинки до тестів\Учні\Дівча з олівце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028" y="2331229"/>
            <a:ext cx="3563150" cy="3157807"/>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45029" y="511630"/>
            <a:ext cx="10123271" cy="8055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smtClean="0">
                <a:solidFill>
                  <a:schemeClr val="bg1"/>
                </a:solidFill>
              </a:rPr>
              <a:t>Налаштування на урок</a:t>
            </a:r>
            <a:endParaRPr lang="uk-UA" sz="4000" b="1" dirty="0">
              <a:solidFill>
                <a:schemeClr val="bg1"/>
              </a:solidFill>
            </a:endParaRPr>
          </a:p>
        </p:txBody>
      </p:sp>
      <p:sp>
        <p:nvSpPr>
          <p:cNvPr id="6" name="Прямокутник: округлені кути 5">
            <a:extLst>
              <a:ext uri="{FF2B5EF4-FFF2-40B4-BE49-F238E27FC236}">
                <a16:creationId xmlns:a16="http://schemas.microsoft.com/office/drawing/2014/main" xmlns="" id="{71891ECB-C37E-4FC8-A2F4-E8DB089E46AF}"/>
              </a:ext>
            </a:extLst>
          </p:cNvPr>
          <p:cNvSpPr/>
          <p:nvPr/>
        </p:nvSpPr>
        <p:spPr>
          <a:xfrm>
            <a:off x="5104024" y="2331229"/>
            <a:ext cx="5700691" cy="2553891"/>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k-UA" sz="3600" b="1" dirty="0">
                <a:solidFill>
                  <a:schemeClr val="accent2">
                    <a:lumMod val="75000"/>
                  </a:schemeClr>
                </a:solidFill>
              </a:rPr>
              <a:t>От і все</a:t>
            </a:r>
            <a:r>
              <a:rPr lang="uk-UA" sz="3600" b="1" dirty="0" smtClean="0">
                <a:solidFill>
                  <a:schemeClr val="accent2">
                    <a:lumMod val="75000"/>
                  </a:schemeClr>
                </a:solidFill>
              </a:rPr>
              <a:t>, дзвенить </a:t>
            </a:r>
            <a:r>
              <a:rPr lang="uk-UA" sz="3600" b="1" dirty="0">
                <a:solidFill>
                  <a:schemeClr val="accent2">
                    <a:lumMod val="75000"/>
                  </a:schemeClr>
                </a:solidFill>
              </a:rPr>
              <a:t>дзвінок, </a:t>
            </a:r>
            <a:endParaRPr lang="uk-UA" sz="3600" b="1" dirty="0" smtClean="0">
              <a:solidFill>
                <a:schemeClr val="accent2">
                  <a:lumMod val="75000"/>
                </a:schemeClr>
              </a:solidFill>
            </a:endParaRPr>
          </a:p>
          <a:p>
            <a:pPr algn="ctr"/>
            <a:r>
              <a:rPr lang="uk-UA" sz="3600" b="1" dirty="0" smtClean="0">
                <a:solidFill>
                  <a:schemeClr val="accent2">
                    <a:lumMod val="75000"/>
                  </a:schemeClr>
                </a:solidFill>
              </a:rPr>
              <a:t>В </a:t>
            </a:r>
            <a:r>
              <a:rPr lang="uk-UA" sz="3600" b="1" dirty="0">
                <a:solidFill>
                  <a:schemeClr val="accent2">
                    <a:lumMod val="75000"/>
                  </a:schemeClr>
                </a:solidFill>
              </a:rPr>
              <a:t>гості йде до нас урок.</a:t>
            </a:r>
            <a:endParaRPr lang="ru-RU" sz="3600" b="1" dirty="0">
              <a:solidFill>
                <a:schemeClr val="accent2">
                  <a:lumMod val="75000"/>
                </a:schemeClr>
              </a:solidFill>
            </a:endParaRPr>
          </a:p>
          <a:p>
            <a:pPr algn="ctr"/>
            <a:r>
              <a:rPr lang="uk-UA" sz="3600" b="1" dirty="0">
                <a:solidFill>
                  <a:schemeClr val="accent2">
                    <a:lumMod val="75000"/>
                  </a:schemeClr>
                </a:solidFill>
              </a:rPr>
              <a:t>Спішіть-поспішайте, </a:t>
            </a:r>
            <a:endParaRPr lang="uk-UA" sz="3600" b="1" dirty="0" smtClean="0">
              <a:solidFill>
                <a:schemeClr val="accent2">
                  <a:lumMod val="75000"/>
                </a:schemeClr>
              </a:solidFill>
            </a:endParaRPr>
          </a:p>
          <a:p>
            <a:pPr algn="ctr"/>
            <a:r>
              <a:rPr lang="uk-UA" sz="3600" b="1" dirty="0" smtClean="0">
                <a:solidFill>
                  <a:schemeClr val="accent2">
                    <a:lumMod val="75000"/>
                  </a:schemeClr>
                </a:solidFill>
              </a:rPr>
              <a:t>На </a:t>
            </a:r>
            <a:r>
              <a:rPr lang="uk-UA" sz="3600" b="1" dirty="0">
                <a:solidFill>
                  <a:schemeClr val="accent2">
                    <a:lumMod val="75000"/>
                  </a:schemeClr>
                </a:solidFill>
              </a:rPr>
              <a:t>місця сідайте.</a:t>
            </a:r>
            <a:endParaRPr lang="ru-RU" sz="3600" b="1" dirty="0">
              <a:solidFill>
                <a:schemeClr val="accent2">
                  <a:lumMod val="75000"/>
                </a:schemeClr>
              </a:solidFill>
            </a:endParaRPr>
          </a:p>
        </p:txBody>
      </p:sp>
      <p:sp>
        <p:nvSpPr>
          <p:cNvPr id="16" name="Заголовок 3"/>
          <p:cNvSpPr txBox="1">
            <a:spLocks/>
          </p:cNvSpPr>
          <p:nvPr/>
        </p:nvSpPr>
        <p:spPr>
          <a:xfrm>
            <a:off x="2463398" y="1420310"/>
            <a:ext cx="6902097" cy="691519"/>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r>
              <a:rPr lang="uk-UA" sz="2400" b="1" dirty="0" smtClean="0">
                <a:solidFill>
                  <a:schemeClr val="accent2">
                    <a:lumMod val="75000"/>
                  </a:schemeClr>
                </a:solidFill>
              </a:rPr>
              <a:t>Вибери емоційну валізу, з якою починаєш урок. </a:t>
            </a:r>
          </a:p>
        </p:txBody>
      </p:sp>
      <p:pic>
        <p:nvPicPr>
          <p:cNvPr id="2055" name="Picture 7" descr="D:\Картинки до тестів\Емоції валізи.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051" y="2331229"/>
            <a:ext cx="5160636" cy="3481114"/>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1069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2055"/>
                                        </p:tgtEl>
                                        <p:attrNameLst>
                                          <p:attrName>style.visibility</p:attrName>
                                        </p:attrNameLst>
                                      </p:cBhvr>
                                      <p:to>
                                        <p:strVal val="visible"/>
                                      </p:to>
                                    </p:set>
                                    <p:anim calcmode="lin" valueType="num">
                                      <p:cBhvr>
                                        <p:cTn id="17" dur="500" fill="hold"/>
                                        <p:tgtEl>
                                          <p:spTgt spid="2055"/>
                                        </p:tgtEl>
                                        <p:attrNameLst>
                                          <p:attrName>ppt_w</p:attrName>
                                        </p:attrNameLst>
                                      </p:cBhvr>
                                      <p:tavLst>
                                        <p:tav tm="0">
                                          <p:val>
                                            <p:fltVal val="0"/>
                                          </p:val>
                                        </p:tav>
                                        <p:tav tm="100000">
                                          <p:val>
                                            <p:strVal val="#ppt_w"/>
                                          </p:val>
                                        </p:tav>
                                      </p:tavLst>
                                    </p:anim>
                                    <p:anim calcmode="lin" valueType="num">
                                      <p:cBhvr>
                                        <p:cTn id="18" dur="500" fill="hold"/>
                                        <p:tgtEl>
                                          <p:spTgt spid="2055"/>
                                        </p:tgtEl>
                                        <p:attrNameLst>
                                          <p:attrName>ppt_h</p:attrName>
                                        </p:attrNameLst>
                                      </p:cBhvr>
                                      <p:tavLst>
                                        <p:tav tm="0">
                                          <p:val>
                                            <p:fltVal val="0"/>
                                          </p:val>
                                        </p:tav>
                                        <p:tav tm="100000">
                                          <p:val>
                                            <p:strVal val="#ppt_h"/>
                                          </p:val>
                                        </p:tav>
                                      </p:tavLst>
                                    </p:anim>
                                    <p:animEffect transition="in" filter="fade">
                                      <p:cBhvr>
                                        <p:cTn id="19"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2629" y="462461"/>
            <a:ext cx="10287000" cy="82205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Вправи на постановку </a:t>
            </a:r>
            <a:r>
              <a:rPr lang="uk-UA" sz="4000" b="1" dirty="0" smtClean="0">
                <a:solidFill>
                  <a:schemeClr val="bg1"/>
                </a:solidFill>
              </a:rPr>
              <a:t>дихання</a:t>
            </a:r>
            <a:endParaRPr lang="uk-UA" sz="4000" b="1" dirty="0">
              <a:solidFill>
                <a:schemeClr val="bg1"/>
              </a:solidFill>
            </a:endParaRPr>
          </a:p>
        </p:txBody>
      </p:sp>
      <p:sp>
        <p:nvSpPr>
          <p:cNvPr id="6" name="Скругленный прямоугольник 5"/>
          <p:cNvSpPr/>
          <p:nvPr/>
        </p:nvSpPr>
        <p:spPr>
          <a:xfrm>
            <a:off x="858722" y="1419851"/>
            <a:ext cx="4997117" cy="224199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a:solidFill>
                  <a:srgbClr val="FFFF00"/>
                </a:solidFill>
              </a:rPr>
              <a:t>«</a:t>
            </a:r>
            <a:r>
              <a:rPr lang="uk-UA" sz="3200" b="1" dirty="0" smtClean="0">
                <a:solidFill>
                  <a:srgbClr val="FFFF00"/>
                </a:solidFill>
              </a:rPr>
              <a:t>Понюхай квітку»</a:t>
            </a:r>
          </a:p>
          <a:p>
            <a:pPr algn="ctr"/>
            <a:r>
              <a:rPr lang="uk-UA" sz="2400" b="1" dirty="0" smtClean="0"/>
              <a:t>Уяви, </a:t>
            </a:r>
            <a:r>
              <a:rPr lang="uk-UA" sz="2400" b="1" dirty="0"/>
              <a:t>що перед </a:t>
            </a:r>
            <a:r>
              <a:rPr lang="uk-UA" sz="2400" b="1" dirty="0" smtClean="0"/>
              <a:t>тобою </a:t>
            </a:r>
            <a:r>
              <a:rPr lang="uk-UA" sz="2400" b="1" dirty="0"/>
              <a:t>запашна квітка. </a:t>
            </a:r>
            <a:r>
              <a:rPr lang="uk-UA" sz="2400" b="1" dirty="0" smtClean="0"/>
              <a:t>Видихни </a:t>
            </a:r>
            <a:r>
              <a:rPr lang="uk-UA" sz="2400" b="1" dirty="0"/>
              <a:t>і </a:t>
            </a:r>
            <a:r>
              <a:rPr lang="uk-UA" sz="2400" b="1" dirty="0" smtClean="0"/>
              <a:t>зроби </a:t>
            </a:r>
            <a:r>
              <a:rPr lang="uk-UA" sz="2400" b="1" dirty="0"/>
              <a:t>глибокий вдих </a:t>
            </a:r>
            <a:r>
              <a:rPr lang="uk-UA" sz="2400" b="1" dirty="0" smtClean="0"/>
              <a:t>– неначе ти нюхаєш </a:t>
            </a:r>
            <a:r>
              <a:rPr lang="uk-UA" sz="2400" b="1" dirty="0"/>
              <a:t>запашну квітку на лузі.</a:t>
            </a:r>
            <a:endParaRPr lang="ru-RU" sz="2400" b="1" dirty="0"/>
          </a:p>
        </p:txBody>
      </p:sp>
      <p:sp>
        <p:nvSpPr>
          <p:cNvPr id="9" name="Скругленный прямоугольник 8"/>
          <p:cNvSpPr/>
          <p:nvPr/>
        </p:nvSpPr>
        <p:spPr>
          <a:xfrm>
            <a:off x="8453332" y="1523036"/>
            <a:ext cx="2841172" cy="20356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uk-UA" sz="2800" b="1" dirty="0">
                <a:solidFill>
                  <a:srgbClr val="FFFF00"/>
                </a:solidFill>
              </a:rPr>
              <a:t>«Сніговик»</a:t>
            </a:r>
          </a:p>
          <a:p>
            <a:pPr algn="ctr"/>
            <a:r>
              <a:rPr lang="uk-UA" sz="2400" b="1" dirty="0" smtClean="0"/>
              <a:t>Ліпимо </a:t>
            </a:r>
            <a:r>
              <a:rPr lang="uk-UA" sz="2400" b="1" dirty="0"/>
              <a:t>сніговика, а потім гріємо руки, дихаючи на них.</a:t>
            </a:r>
            <a:endParaRPr lang="ru-RU" sz="2400" b="1" dirty="0"/>
          </a:p>
        </p:txBody>
      </p:sp>
      <p:pic>
        <p:nvPicPr>
          <p:cNvPr id="10" name="Picture 2" descr="Cute Cartoon Snowman Clipart Illustration Winter Holiday Clip Art Free  Christmas Graphic Character Smiling Images For Kids, Cartoon Snowman  Clipart, Christmas Snowman Illustration, Cute Snowman Character PNG  Transparent Image and Clipart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57" y="1523036"/>
            <a:ext cx="2300337" cy="2300338"/>
          </a:xfrm>
          <a:prstGeom prst="roundRect">
            <a:avLst/>
          </a:prstGeom>
          <a:solidFill>
            <a:schemeClr val="bg1"/>
          </a:solidFill>
          <a:ln w="38100">
            <a:solidFill>
              <a:schemeClr val="accent2">
                <a:lumMod val="75000"/>
              </a:schemeClr>
            </a:solidFill>
          </a:ln>
        </p:spPr>
      </p:pic>
      <p:sp>
        <p:nvSpPr>
          <p:cNvPr id="11" name="Скругленный прямоугольник 10"/>
          <p:cNvSpPr/>
          <p:nvPr/>
        </p:nvSpPr>
        <p:spPr>
          <a:xfrm>
            <a:off x="3585100" y="4052854"/>
            <a:ext cx="4957869" cy="183844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uk-UA" sz="2800" b="1" dirty="0">
                <a:solidFill>
                  <a:srgbClr val="FFFF00"/>
                </a:solidFill>
              </a:rPr>
              <a:t>«Здуй сніжинку з долоні»</a:t>
            </a:r>
          </a:p>
          <a:p>
            <a:pPr algn="ctr"/>
            <a:r>
              <a:rPr lang="uk-UA" sz="2400" b="1" dirty="0"/>
              <a:t>Зроби глибокий вдих-видих  – подуй на долоні, неначе на ній сніжинка.</a:t>
            </a:r>
            <a:endParaRPr lang="ru-RU" sz="2400" b="1" dirty="0"/>
          </a:p>
        </p:txBody>
      </p:sp>
      <p:pic>
        <p:nvPicPr>
          <p:cNvPr id="13" name="Picture 2" descr="Картинки по запросу клипарт цветок анимация"/>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2" y="3823374"/>
            <a:ext cx="2480184" cy="2046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Картинки по запросу клипарт снежинка анимаци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84772" y="3710477"/>
            <a:ext cx="2092490" cy="235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1577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53885" y="516890"/>
            <a:ext cx="9775371" cy="74585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Читацька </a:t>
            </a:r>
            <a:r>
              <a:rPr lang="uk-UA" sz="4000" b="1" dirty="0" smtClean="0">
                <a:solidFill>
                  <a:schemeClr val="bg1"/>
                </a:solidFill>
              </a:rPr>
              <a:t>розминка</a:t>
            </a:r>
            <a:endParaRPr lang="uk-UA" sz="4000" b="1" dirty="0">
              <a:solidFill>
                <a:schemeClr val="bg1"/>
              </a:solidFill>
            </a:endParaRPr>
          </a:p>
        </p:txBody>
      </p:sp>
      <p:sp>
        <p:nvSpPr>
          <p:cNvPr id="10" name="TextBox 9"/>
          <p:cNvSpPr txBox="1"/>
          <p:nvPr/>
        </p:nvSpPr>
        <p:spPr>
          <a:xfrm>
            <a:off x="4779343" y="2073026"/>
            <a:ext cx="5279053" cy="1077218"/>
          </a:xfrm>
          <a:prstGeom prst="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a:solidFill>
                  <a:schemeClr val="bg1"/>
                </a:solidFill>
              </a:rPr>
              <a:t>Жовтий жук купив жилет,</a:t>
            </a:r>
          </a:p>
          <a:p>
            <a:r>
              <a:rPr lang="uk-UA" sz="3200" b="1" dirty="0">
                <a:solidFill>
                  <a:schemeClr val="bg1"/>
                </a:solidFill>
              </a:rPr>
              <a:t>Джемпер, джинси та жакет.</a:t>
            </a:r>
          </a:p>
        </p:txBody>
      </p:sp>
      <p:sp>
        <p:nvSpPr>
          <p:cNvPr id="8" name="Прямоугольник 7"/>
          <p:cNvSpPr/>
          <p:nvPr/>
        </p:nvSpPr>
        <p:spPr>
          <a:xfrm>
            <a:off x="5378061" y="1401083"/>
            <a:ext cx="3461658" cy="48577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Прочитай </a:t>
            </a:r>
            <a:r>
              <a:rPr lang="uk-UA" sz="2400" b="1" dirty="0" err="1" smtClean="0">
                <a:solidFill>
                  <a:schemeClr val="accent2">
                    <a:lumMod val="75000"/>
                  </a:schemeClr>
                </a:solidFill>
              </a:rPr>
              <a:t>чистомовку</a:t>
            </a:r>
            <a:endParaRPr lang="uk-UA" sz="2400" b="1" dirty="0">
              <a:solidFill>
                <a:schemeClr val="accent2">
                  <a:lumMod val="75000"/>
                </a:schemeClr>
              </a:solidFill>
            </a:endParaRPr>
          </a:p>
        </p:txBody>
      </p:sp>
      <p:pic>
        <p:nvPicPr>
          <p:cNvPr id="6"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949" y="1731056"/>
            <a:ext cx="3283659" cy="337434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79344" y="3276714"/>
            <a:ext cx="5279053" cy="123326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Назви іменники в цій </a:t>
            </a:r>
            <a:r>
              <a:rPr lang="uk-UA" sz="2400" b="1" dirty="0" err="1" smtClean="0">
                <a:solidFill>
                  <a:schemeClr val="accent2">
                    <a:lumMod val="75000"/>
                  </a:schemeClr>
                </a:solidFill>
              </a:rPr>
              <a:t>чистомовці</a:t>
            </a:r>
            <a:r>
              <a:rPr lang="uk-UA" sz="2400" b="1" dirty="0" smtClean="0">
                <a:solidFill>
                  <a:schemeClr val="accent2">
                    <a:lumMod val="75000"/>
                  </a:schemeClr>
                </a:solidFill>
              </a:rPr>
              <a:t>.</a:t>
            </a:r>
          </a:p>
          <a:p>
            <a:pPr algn="ctr"/>
            <a:r>
              <a:rPr lang="uk-UA" sz="2400" b="1" dirty="0" smtClean="0">
                <a:solidFill>
                  <a:schemeClr val="accent2">
                    <a:lumMod val="75000"/>
                  </a:schemeClr>
                </a:solidFill>
              </a:rPr>
              <a:t>Який з них відповідає на питання ХТО? Поясни чому?</a:t>
            </a:r>
            <a:endParaRPr lang="uk-UA" sz="2400" b="1" dirty="0">
              <a:solidFill>
                <a:schemeClr val="accent2">
                  <a:lumMod val="75000"/>
                </a:schemeClr>
              </a:solidFill>
            </a:endParaRPr>
          </a:p>
        </p:txBody>
      </p:sp>
      <p:sp>
        <p:nvSpPr>
          <p:cNvPr id="9" name="Прямоугольник 8"/>
          <p:cNvSpPr/>
          <p:nvPr/>
        </p:nvSpPr>
        <p:spPr>
          <a:xfrm>
            <a:off x="4779344" y="4637318"/>
            <a:ext cx="5279053" cy="123326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Визнач прикметник. З яким іменником і яким запитанням він пов’язаний ?</a:t>
            </a:r>
            <a:endParaRPr lang="uk-UA" sz="2400" b="1" dirty="0">
              <a:solidFill>
                <a:schemeClr val="accent2">
                  <a:lumMod val="75000"/>
                </a:schemeClr>
              </a:solidFill>
            </a:endParaRPr>
          </a:p>
        </p:txBody>
      </p:sp>
    </p:spTree>
    <p:extLst>
      <p:ext uri="{BB962C8B-B14F-4D97-AF65-F5344CB8AC3E}">
        <p14:creationId xmlns:p14="http://schemas.microsoft.com/office/powerpoint/2010/main" val="286700586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custDataLst>
              <p:tags r:id="rId1"/>
            </p:custDataLst>
          </p:nvPr>
        </p:nvSpPr>
        <p:spPr bwMode="auto">
          <a:xfrm>
            <a:off x="4255043" y="1455182"/>
            <a:ext cx="2940415" cy="402402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lang="uk-UA" sz="4400" b="1" dirty="0">
                <a:solidFill>
                  <a:schemeClr val="bg1"/>
                </a:solidFill>
                <a:ea typeface="+mj-ea"/>
                <a:cs typeface="+mj-cs"/>
              </a:rPr>
              <a:t>картина</a:t>
            </a:r>
          </a:p>
          <a:p>
            <a:pPr algn="ctr" eaLnBrk="0" hangingPunct="0">
              <a:defRPr/>
            </a:pPr>
            <a:r>
              <a:rPr lang="uk-UA" sz="4400" b="1" dirty="0">
                <a:solidFill>
                  <a:schemeClr val="bg1"/>
                </a:solidFill>
              </a:rPr>
              <a:t>картина</a:t>
            </a:r>
          </a:p>
          <a:p>
            <a:pPr algn="ctr" eaLnBrk="0" hangingPunct="0">
              <a:defRPr/>
            </a:pPr>
            <a:r>
              <a:rPr lang="uk-UA" sz="4400" b="1" dirty="0">
                <a:solidFill>
                  <a:schemeClr val="bg1"/>
                </a:solidFill>
              </a:rPr>
              <a:t>дитина</a:t>
            </a:r>
          </a:p>
          <a:p>
            <a:pPr algn="ctr" eaLnBrk="0" hangingPunct="0">
              <a:defRPr/>
            </a:pPr>
            <a:r>
              <a:rPr lang="uk-UA" sz="4400" b="1" dirty="0">
                <a:solidFill>
                  <a:schemeClr val="bg1"/>
                </a:solidFill>
              </a:rPr>
              <a:t>картина</a:t>
            </a:r>
          </a:p>
          <a:p>
            <a:pPr algn="ctr" eaLnBrk="0" hangingPunct="0">
              <a:defRPr/>
            </a:pPr>
            <a:r>
              <a:rPr lang="uk-UA" sz="4400" b="1" dirty="0">
                <a:solidFill>
                  <a:schemeClr val="bg1"/>
                </a:solidFill>
              </a:rPr>
              <a:t>картина</a:t>
            </a:r>
          </a:p>
          <a:p>
            <a:pPr algn="ctr" eaLnBrk="0" hangingPunct="0">
              <a:defRPr/>
            </a:pPr>
            <a:r>
              <a:rPr lang="uk-UA" sz="4400" b="1" dirty="0">
                <a:solidFill>
                  <a:schemeClr val="bg1"/>
                </a:solidFill>
              </a:rPr>
              <a:t>картина</a:t>
            </a:r>
          </a:p>
        </p:txBody>
      </p:sp>
      <p:sp>
        <p:nvSpPr>
          <p:cNvPr id="12" name="Заголовок 1"/>
          <p:cNvSpPr txBox="1">
            <a:spLocks/>
          </p:cNvSpPr>
          <p:nvPr>
            <p:custDataLst>
              <p:tags r:id="rId2"/>
            </p:custDataLst>
          </p:nvPr>
        </p:nvSpPr>
        <p:spPr bwMode="auto">
          <a:xfrm>
            <a:off x="7391399" y="1455182"/>
            <a:ext cx="3113315" cy="4024028"/>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uk-UA" sz="4400" b="1" dirty="0">
                <a:solidFill>
                  <a:schemeClr val="bg1"/>
                </a:solidFill>
              </a:rPr>
              <a:t>малюнок</a:t>
            </a:r>
            <a:endParaRPr lang="uk-UA" sz="4400" b="1" dirty="0">
              <a:solidFill>
                <a:schemeClr val="bg1"/>
              </a:solidFill>
              <a:ea typeface="+mj-ea"/>
              <a:cs typeface="+mj-cs"/>
            </a:endParaRPr>
          </a:p>
          <a:p>
            <a:pPr algn="ctr" eaLnBrk="0" hangingPunct="0">
              <a:defRPr/>
            </a:pPr>
            <a:r>
              <a:rPr lang="uk-UA" sz="4400" b="1" dirty="0">
                <a:solidFill>
                  <a:schemeClr val="bg1"/>
                </a:solidFill>
              </a:rPr>
              <a:t>малюнок</a:t>
            </a:r>
          </a:p>
          <a:p>
            <a:pPr algn="ctr" eaLnBrk="0" hangingPunct="0">
              <a:defRPr/>
            </a:pPr>
            <a:r>
              <a:rPr lang="uk-UA" sz="4400" b="1" dirty="0">
                <a:solidFill>
                  <a:schemeClr val="bg1"/>
                </a:solidFill>
              </a:rPr>
              <a:t>малюнок</a:t>
            </a:r>
          </a:p>
          <a:p>
            <a:pPr algn="ctr" eaLnBrk="0" hangingPunct="0">
              <a:defRPr/>
            </a:pPr>
            <a:r>
              <a:rPr lang="uk-UA" sz="4400" b="1" dirty="0">
                <a:solidFill>
                  <a:schemeClr val="bg1"/>
                </a:solidFill>
              </a:rPr>
              <a:t>малюнок</a:t>
            </a:r>
          </a:p>
          <a:p>
            <a:pPr algn="ctr" eaLnBrk="0" hangingPunct="0">
              <a:defRPr/>
            </a:pPr>
            <a:r>
              <a:rPr lang="uk-UA" sz="4400" b="1" dirty="0">
                <a:solidFill>
                  <a:schemeClr val="bg1"/>
                </a:solidFill>
              </a:rPr>
              <a:t>малюк</a:t>
            </a:r>
          </a:p>
          <a:p>
            <a:pPr algn="ctr" eaLnBrk="0" hangingPunct="0">
              <a:defRPr/>
            </a:pPr>
            <a:r>
              <a:rPr lang="uk-UA" sz="4400" b="1" dirty="0">
                <a:solidFill>
                  <a:schemeClr val="bg1"/>
                </a:solidFill>
              </a:rPr>
              <a:t>малюнок</a:t>
            </a:r>
          </a:p>
        </p:txBody>
      </p:sp>
      <p:pic>
        <p:nvPicPr>
          <p:cNvPr id="14" name="Picture 4" descr="ÐÐ¾ÑÐ¾Ð¶ÐµÐµ Ð¸Ð·Ð¾Ð±ÑÐ°Ð¶ÐµÐ½Ð¸Ð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53885" y="1394508"/>
            <a:ext cx="2938380" cy="4145376"/>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153885" y="516890"/>
            <a:ext cx="9775371" cy="74585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Читацька </a:t>
            </a:r>
            <a:r>
              <a:rPr lang="uk-UA" sz="4000" b="1" dirty="0" smtClean="0">
                <a:solidFill>
                  <a:schemeClr val="bg1"/>
                </a:solidFill>
              </a:rPr>
              <a:t>розминка. Вправа </a:t>
            </a:r>
            <a:r>
              <a:rPr lang="uk-UA" sz="4000" b="1" dirty="0">
                <a:solidFill>
                  <a:schemeClr val="bg1"/>
                </a:solidFill>
              </a:rPr>
              <a:t>«Не зіб'юсь</a:t>
            </a:r>
            <a:r>
              <a:rPr lang="uk-UA" sz="4000" b="1" dirty="0" smtClean="0">
                <a:solidFill>
                  <a:schemeClr val="bg1"/>
                </a:solidFill>
              </a:rPr>
              <a:t>».</a:t>
            </a:r>
            <a:endParaRPr lang="uk-UA" sz="4000" b="1" dirty="0">
              <a:solidFill>
                <a:schemeClr val="bg1"/>
              </a:solidFill>
            </a:endParaRPr>
          </a:p>
        </p:txBody>
      </p:sp>
    </p:spTree>
    <p:extLst>
      <p:ext uri="{BB962C8B-B14F-4D97-AF65-F5344CB8AC3E}">
        <p14:creationId xmlns:p14="http://schemas.microsoft.com/office/powerpoint/2010/main" val="3349383257"/>
      </p:ext>
    </p:extLst>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946" y="2471057"/>
            <a:ext cx="3225951" cy="287553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175657" y="687502"/>
            <a:ext cx="10069286" cy="71081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Вправа «Ремонтуймо вірш</a:t>
            </a:r>
            <a:r>
              <a:rPr lang="uk-UA" sz="4000" b="1" dirty="0" smtClean="0">
                <a:solidFill>
                  <a:schemeClr val="bg1"/>
                </a:solidFill>
              </a:rPr>
              <a:t>»</a:t>
            </a:r>
            <a:endParaRPr lang="uk-UA" sz="4000" b="1" dirty="0">
              <a:solidFill>
                <a:schemeClr val="bg1"/>
              </a:solidFill>
            </a:endParaRPr>
          </a:p>
        </p:txBody>
      </p:sp>
      <p:sp>
        <p:nvSpPr>
          <p:cNvPr id="14" name="TextBox 13"/>
          <p:cNvSpPr txBox="1"/>
          <p:nvPr/>
        </p:nvSpPr>
        <p:spPr>
          <a:xfrm>
            <a:off x="4604658" y="2357734"/>
            <a:ext cx="5923722" cy="34163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600" b="1" dirty="0">
                <a:solidFill>
                  <a:srgbClr val="FFFF00"/>
                </a:solidFill>
              </a:rPr>
              <a:t>На гілках, курчата, сидять,</a:t>
            </a:r>
          </a:p>
          <a:p>
            <a:r>
              <a:rPr lang="uk-UA" sz="3600" b="1" dirty="0">
                <a:solidFill>
                  <a:srgbClr val="FFFF00"/>
                </a:solidFill>
              </a:rPr>
              <a:t>По ставку, зайчата, пливуть.</a:t>
            </a:r>
          </a:p>
          <a:p>
            <a:r>
              <a:rPr lang="uk-UA" sz="3600" b="1" dirty="0">
                <a:solidFill>
                  <a:srgbClr val="FFFF00"/>
                </a:solidFill>
              </a:rPr>
              <a:t>Летять, їжаки.</a:t>
            </a:r>
          </a:p>
          <a:p>
            <a:r>
              <a:rPr lang="uk-UA" sz="3600" b="1" dirty="0">
                <a:solidFill>
                  <a:srgbClr val="FFFF00"/>
                </a:solidFill>
              </a:rPr>
              <a:t>Зорі, світить, сонце, сяють.</a:t>
            </a:r>
          </a:p>
          <a:p>
            <a:r>
              <a:rPr lang="uk-UA" sz="3600" b="1" dirty="0">
                <a:solidFill>
                  <a:srgbClr val="FFFF00"/>
                </a:solidFill>
              </a:rPr>
              <a:t>На осокорі, жолуді</a:t>
            </a:r>
          </a:p>
          <a:p>
            <a:r>
              <a:rPr lang="uk-UA" sz="3600" b="1" dirty="0">
                <a:solidFill>
                  <a:srgbClr val="FFFF00"/>
                </a:solidFill>
              </a:rPr>
              <a:t>Висять, ґронами.</a:t>
            </a:r>
          </a:p>
        </p:txBody>
      </p:sp>
      <p:sp>
        <p:nvSpPr>
          <p:cNvPr id="9" name="TextBox 8"/>
          <p:cNvSpPr txBox="1"/>
          <p:nvPr/>
        </p:nvSpPr>
        <p:spPr>
          <a:xfrm>
            <a:off x="4604658" y="2357734"/>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a:solidFill>
                  <a:srgbClr val="FFFF00"/>
                </a:solidFill>
              </a:rPr>
              <a:t>На гілках сидять зайчата</a:t>
            </a:r>
            <a:r>
              <a:rPr lang="uk-UA" sz="3200" b="1" dirty="0" smtClean="0">
                <a:solidFill>
                  <a:srgbClr val="FFFF00"/>
                </a:solidFill>
              </a:rPr>
              <a:t>,</a:t>
            </a:r>
            <a:endParaRPr lang="uk-UA" sz="3200" b="1" dirty="0">
              <a:solidFill>
                <a:srgbClr val="FFFF00"/>
              </a:solidFill>
            </a:endParaRPr>
          </a:p>
        </p:txBody>
      </p:sp>
      <p:sp>
        <p:nvSpPr>
          <p:cNvPr id="10" name="Прямоугольник 9"/>
          <p:cNvSpPr/>
          <p:nvPr/>
        </p:nvSpPr>
        <p:spPr>
          <a:xfrm>
            <a:off x="2133599" y="1550718"/>
            <a:ext cx="7901311" cy="4631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Віднови </a:t>
            </a:r>
            <a:r>
              <a:rPr lang="uk-UA" sz="2400" b="1" dirty="0">
                <a:solidFill>
                  <a:schemeClr val="accent2">
                    <a:lumMod val="75000"/>
                  </a:schemeClr>
                </a:solidFill>
              </a:rPr>
              <a:t>рядочки з вірша Платона Воронька «Картина».</a:t>
            </a:r>
          </a:p>
        </p:txBody>
      </p:sp>
      <p:sp>
        <p:nvSpPr>
          <p:cNvPr id="7" name="TextBox 6"/>
          <p:cNvSpPr txBox="1"/>
          <p:nvPr/>
        </p:nvSpPr>
        <p:spPr>
          <a:xfrm>
            <a:off x="4604658" y="2942509"/>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smtClean="0">
                <a:solidFill>
                  <a:srgbClr val="FFFF00"/>
                </a:solidFill>
              </a:rPr>
              <a:t>По </a:t>
            </a:r>
            <a:r>
              <a:rPr lang="uk-UA" sz="3200" b="1" dirty="0">
                <a:solidFill>
                  <a:srgbClr val="FFFF00"/>
                </a:solidFill>
              </a:rPr>
              <a:t>ставку пливуть курчата</a:t>
            </a:r>
            <a:r>
              <a:rPr lang="uk-UA" sz="3200" b="1" dirty="0" smtClean="0">
                <a:solidFill>
                  <a:srgbClr val="FFFF00"/>
                </a:solidFill>
              </a:rPr>
              <a:t>.</a:t>
            </a:r>
            <a:endParaRPr lang="uk-UA" sz="3200" b="1" dirty="0">
              <a:solidFill>
                <a:srgbClr val="FFFF00"/>
              </a:solidFill>
            </a:endParaRPr>
          </a:p>
        </p:txBody>
      </p:sp>
      <p:sp>
        <p:nvSpPr>
          <p:cNvPr id="8" name="TextBox 7"/>
          <p:cNvSpPr txBox="1"/>
          <p:nvPr/>
        </p:nvSpPr>
        <p:spPr>
          <a:xfrm>
            <a:off x="4604658" y="3527284"/>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smtClean="0">
                <a:solidFill>
                  <a:srgbClr val="FFFF00"/>
                </a:solidFill>
              </a:rPr>
              <a:t>Їжаки </a:t>
            </a:r>
            <a:r>
              <a:rPr lang="uk-UA" sz="3200" b="1" dirty="0">
                <a:solidFill>
                  <a:srgbClr val="FFFF00"/>
                </a:solidFill>
              </a:rPr>
              <a:t>летять</a:t>
            </a:r>
            <a:r>
              <a:rPr lang="uk-UA" sz="3200" b="1" dirty="0" smtClean="0">
                <a:solidFill>
                  <a:srgbClr val="FFFF00"/>
                </a:solidFill>
              </a:rPr>
              <a:t>.</a:t>
            </a:r>
            <a:endParaRPr lang="uk-UA" sz="3200" b="1" dirty="0">
              <a:solidFill>
                <a:srgbClr val="FFFF00"/>
              </a:solidFill>
            </a:endParaRPr>
          </a:p>
        </p:txBody>
      </p:sp>
      <p:sp>
        <p:nvSpPr>
          <p:cNvPr id="11" name="TextBox 10"/>
          <p:cNvSpPr txBox="1"/>
          <p:nvPr/>
        </p:nvSpPr>
        <p:spPr>
          <a:xfrm>
            <a:off x="4604658" y="4696834"/>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smtClean="0">
                <a:solidFill>
                  <a:srgbClr val="FFFF00"/>
                </a:solidFill>
              </a:rPr>
              <a:t>Жолуді </a:t>
            </a:r>
            <a:r>
              <a:rPr lang="uk-UA" sz="3200" b="1" dirty="0">
                <a:solidFill>
                  <a:srgbClr val="FFFF00"/>
                </a:solidFill>
              </a:rPr>
              <a:t>на </a:t>
            </a:r>
            <a:r>
              <a:rPr lang="uk-UA" sz="3200" b="1" dirty="0" smtClean="0">
                <a:solidFill>
                  <a:srgbClr val="FFFF00"/>
                </a:solidFill>
              </a:rPr>
              <a:t>осокорі</a:t>
            </a:r>
            <a:endParaRPr lang="uk-UA" sz="3200" b="1" dirty="0">
              <a:solidFill>
                <a:srgbClr val="FFFF00"/>
              </a:solidFill>
            </a:endParaRPr>
          </a:p>
        </p:txBody>
      </p:sp>
      <p:sp>
        <p:nvSpPr>
          <p:cNvPr id="12" name="TextBox 11"/>
          <p:cNvSpPr txBox="1"/>
          <p:nvPr/>
        </p:nvSpPr>
        <p:spPr>
          <a:xfrm>
            <a:off x="4604658" y="4114528"/>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smtClean="0">
                <a:solidFill>
                  <a:srgbClr val="FFFF00"/>
                </a:solidFill>
              </a:rPr>
              <a:t>Світить </a:t>
            </a:r>
            <a:r>
              <a:rPr lang="uk-UA" sz="3200" b="1" dirty="0">
                <a:solidFill>
                  <a:srgbClr val="FFFF00"/>
                </a:solidFill>
              </a:rPr>
              <a:t>сонце, сяють зорі</a:t>
            </a:r>
            <a:r>
              <a:rPr lang="uk-UA" sz="3200" b="1" dirty="0" smtClean="0">
                <a:solidFill>
                  <a:srgbClr val="FFFF00"/>
                </a:solidFill>
              </a:rPr>
              <a:t>.</a:t>
            </a:r>
            <a:endParaRPr lang="uk-UA" sz="3200" b="1" dirty="0">
              <a:solidFill>
                <a:srgbClr val="FFFF00"/>
              </a:solidFill>
            </a:endParaRPr>
          </a:p>
        </p:txBody>
      </p:sp>
      <p:sp>
        <p:nvSpPr>
          <p:cNvPr id="13" name="TextBox 12"/>
          <p:cNvSpPr txBox="1"/>
          <p:nvPr/>
        </p:nvSpPr>
        <p:spPr>
          <a:xfrm>
            <a:off x="4604658" y="5189279"/>
            <a:ext cx="592372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smtClean="0">
                <a:solidFill>
                  <a:srgbClr val="FFFF00"/>
                </a:solidFill>
              </a:rPr>
              <a:t>Ґронами </a:t>
            </a:r>
            <a:r>
              <a:rPr lang="uk-UA" sz="3200" b="1" dirty="0">
                <a:solidFill>
                  <a:srgbClr val="FFFF00"/>
                </a:solidFill>
              </a:rPr>
              <a:t>висять.</a:t>
            </a:r>
          </a:p>
        </p:txBody>
      </p:sp>
    </p:spTree>
    <p:extLst>
      <p:ext uri="{BB962C8B-B14F-4D97-AF65-F5344CB8AC3E}">
        <p14:creationId xmlns:p14="http://schemas.microsoft.com/office/powerpoint/2010/main" val="428318555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142998" y="582906"/>
            <a:ext cx="9906001" cy="81155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t>Повідомлення теми </a:t>
            </a:r>
            <a:r>
              <a:rPr lang="uk-UA" sz="4000" b="1" dirty="0" smtClean="0"/>
              <a:t>уроку</a:t>
            </a:r>
            <a:endParaRPr lang="uk-UA" sz="4000" b="1" dirty="0">
              <a:solidFill>
                <a:schemeClr val="bg1"/>
              </a:solidFill>
            </a:endParaRPr>
          </a:p>
        </p:txBody>
      </p:sp>
      <p:sp>
        <p:nvSpPr>
          <p:cNvPr id="32778" name="AutoShape 10" descr="любители книг | Школьные темы,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0" name="Picture 2" descr="D:\Картинки до тестів\!!!!Эсмира_512х512\_free_2024-01-13-17-28-32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8" y="1491741"/>
            <a:ext cx="3668487" cy="36684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88428" y="1491742"/>
            <a:ext cx="5312229" cy="3915966"/>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uk-UA" sz="2800" b="1" dirty="0">
                <a:solidFill>
                  <a:schemeClr val="bg1"/>
                </a:solidFill>
              </a:rPr>
              <a:t>Сьогодні на уроці читання </a:t>
            </a:r>
            <a:r>
              <a:rPr lang="uk-UA" sz="2800" b="1" dirty="0" smtClean="0">
                <a:solidFill>
                  <a:schemeClr val="bg1"/>
                </a:solidFill>
              </a:rPr>
              <a:t>ми ознайомимося зі</a:t>
            </a:r>
            <a:r>
              <a:rPr lang="uk-UA" sz="2800" b="1" dirty="0" smtClean="0">
                <a:solidFill>
                  <a:schemeClr val="accent2">
                    <a:lumMod val="75000"/>
                  </a:schemeClr>
                </a:solidFill>
              </a:rPr>
              <a:t> </a:t>
            </a:r>
            <a:r>
              <a:rPr lang="uk-UA" sz="2800" b="1" dirty="0" smtClean="0">
                <a:solidFill>
                  <a:schemeClr val="bg1"/>
                </a:solidFill>
              </a:rPr>
              <a:t>світом </a:t>
            </a:r>
            <a:r>
              <a:rPr lang="uk-UA" sz="2800" b="1" dirty="0">
                <a:solidFill>
                  <a:schemeClr val="bg1"/>
                </a:solidFill>
              </a:rPr>
              <a:t>доброти Тамари Коломієць.</a:t>
            </a:r>
            <a:r>
              <a:rPr lang="uk-UA" sz="2800" b="1" dirty="0" smtClean="0">
                <a:solidFill>
                  <a:schemeClr val="bg1"/>
                </a:solidFill>
              </a:rPr>
              <a:t> </a:t>
            </a:r>
          </a:p>
          <a:p>
            <a:pPr algn="ctr"/>
            <a:r>
              <a:rPr lang="uk-UA" sz="2800" b="1" dirty="0" smtClean="0">
                <a:solidFill>
                  <a:schemeClr val="bg1"/>
                </a:solidFill>
              </a:rPr>
              <a:t>Читатимемо її вірш </a:t>
            </a:r>
            <a:endParaRPr lang="uk-UA" sz="2800" b="1" dirty="0" smtClean="0">
              <a:solidFill>
                <a:schemeClr val="bg1"/>
              </a:solidFill>
            </a:endParaRPr>
          </a:p>
          <a:p>
            <a:pPr algn="ctr"/>
            <a:r>
              <a:rPr lang="uk-UA" sz="2800" b="1" dirty="0" smtClean="0">
                <a:solidFill>
                  <a:schemeClr val="bg1"/>
                </a:solidFill>
              </a:rPr>
              <a:t>«</a:t>
            </a:r>
            <a:r>
              <a:rPr lang="uk-UA" sz="2800" b="1" dirty="0">
                <a:solidFill>
                  <a:schemeClr val="bg1"/>
                </a:solidFill>
              </a:rPr>
              <a:t>Хиталочка-гойдалочка». </a:t>
            </a:r>
          </a:p>
          <a:p>
            <a:pPr algn="ctr"/>
            <a:r>
              <a:rPr lang="uk-UA" sz="2800" b="1" dirty="0" smtClean="0"/>
              <a:t>Дізнаємось</a:t>
            </a:r>
            <a:r>
              <a:rPr lang="uk-UA" sz="2800" b="1" dirty="0"/>
              <a:t> </a:t>
            </a:r>
            <a:r>
              <a:rPr lang="uk-UA" sz="2800" b="1" dirty="0" smtClean="0"/>
              <a:t>про доброту й любов дівчинки до своєї молодшої сестрички.</a:t>
            </a:r>
            <a:endParaRPr lang="uk-UA" sz="2800" b="1" dirty="0" smtClean="0"/>
          </a:p>
        </p:txBody>
      </p:sp>
    </p:spTree>
    <p:extLst>
      <p:ext uri="{BB962C8B-B14F-4D97-AF65-F5344CB8AC3E}">
        <p14:creationId xmlns:p14="http://schemas.microsoft.com/office/powerpoint/2010/main" val="3273112678"/>
      </p:ext>
    </p:extLst>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4"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4257" b="11667"/>
          <a:stretch/>
        </p:blipFill>
        <p:spPr bwMode="auto">
          <a:xfrm>
            <a:off x="671248" y="291780"/>
            <a:ext cx="2474721" cy="3036399"/>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8" name="Picture 4"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5" y="3074471"/>
            <a:ext cx="1785279" cy="243402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019491" y="476839"/>
            <a:ext cx="8425880" cy="655275"/>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Знайомство з </a:t>
            </a:r>
            <a:r>
              <a:rPr lang="uk-UA" sz="4000" b="1" dirty="0" smtClean="0">
                <a:solidFill>
                  <a:schemeClr val="bg1"/>
                </a:solidFill>
              </a:rPr>
              <a:t>авторкою </a:t>
            </a:r>
            <a:endParaRPr lang="uk-UA" sz="4000" b="1" dirty="0">
              <a:solidFill>
                <a:schemeClr val="bg1"/>
              </a:solidFill>
            </a:endParaRPr>
          </a:p>
        </p:txBody>
      </p:sp>
      <p:sp>
        <p:nvSpPr>
          <p:cNvPr id="19" name="TextBox 18"/>
          <p:cNvSpPr txBox="1"/>
          <p:nvPr/>
        </p:nvSpPr>
        <p:spPr>
          <a:xfrm>
            <a:off x="4244133" y="1135610"/>
            <a:ext cx="7381809" cy="397031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2800" b="1" dirty="0">
                <a:solidFill>
                  <a:srgbClr val="FFFF00"/>
                </a:solidFill>
              </a:rPr>
              <a:t>      Тамара Панасівна Коломієць – </a:t>
            </a:r>
            <a:r>
              <a:rPr lang="uk-UA" sz="2800" b="1" dirty="0">
                <a:solidFill>
                  <a:schemeClr val="bg1"/>
                </a:solidFill>
              </a:rPr>
              <a:t>народилася в 1935 році в місті Корсунь-Шевченківському на Черкащині. Дитиною росла «у пелені бабусі Ганни», яка розказувала онучці багато оповідань, казок, співала пісні. У школі дівчинка легко римувала рядки, навіть писала домашні твори з літератури у віршах.</a:t>
            </a:r>
          </a:p>
          <a:p>
            <a:r>
              <a:rPr lang="uk-UA" sz="2800" b="1" dirty="0">
                <a:solidFill>
                  <a:schemeClr val="bg1"/>
                </a:solidFill>
              </a:rPr>
              <a:t>       Для дітей створила багато віршів, казок, небилиць, лічилок.</a:t>
            </a:r>
          </a:p>
        </p:txBody>
      </p:sp>
      <p:pic>
        <p:nvPicPr>
          <p:cNvPr id="6146" name="Picture 2" descr="Картинки по запросу тамара коломієць твор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609" y="4389327"/>
            <a:ext cx="1727789" cy="228254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150" name="Picture 6" descr="Похожее 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9633" y="2348094"/>
            <a:ext cx="1714500" cy="23717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3" name="Прямоугольник 4">
            <a:extLst>
              <a:ext uri="{FF2B5EF4-FFF2-40B4-BE49-F238E27FC236}">
                <a16:creationId xmlns:a16="http://schemas.microsoft.com/office/drawing/2014/main" xmlns="" id="{41300D0C-EC34-4515-9E3A-6F0DC297E5C1}"/>
              </a:ext>
            </a:extLst>
          </p:cNvPr>
          <p:cNvSpPr/>
          <p:nvPr/>
        </p:nvSpPr>
        <p:spPr>
          <a:xfrm>
            <a:off x="0" y="5850087"/>
            <a:ext cx="1066800" cy="99702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1400" b="1" dirty="0" smtClean="0">
                <a:solidFill>
                  <a:schemeClr val="bg1"/>
                </a:solidFill>
              </a:rPr>
              <a:t>Підручник, сторінка</a:t>
            </a:r>
          </a:p>
          <a:p>
            <a:pPr algn="ctr"/>
            <a:r>
              <a:rPr lang="uk-UA" sz="2800" b="1" dirty="0" smtClean="0">
                <a:solidFill>
                  <a:schemeClr val="bg1"/>
                </a:solidFill>
              </a:rPr>
              <a:t>73</a:t>
            </a:r>
            <a:endParaRPr lang="ru-RU" sz="2800" b="1" dirty="0">
              <a:solidFill>
                <a:schemeClr val="bg1"/>
              </a:solidFill>
            </a:endParaRPr>
          </a:p>
        </p:txBody>
      </p:sp>
      <p:sp>
        <p:nvSpPr>
          <p:cNvPr id="15" name="TextBox 14"/>
          <p:cNvSpPr txBox="1"/>
          <p:nvPr/>
        </p:nvSpPr>
        <p:spPr>
          <a:xfrm>
            <a:off x="3865279" y="5018557"/>
            <a:ext cx="8011035"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71463" indent="-271463">
              <a:buFont typeface="Wingdings" panose="05000000000000000000" pitchFamily="2" charset="2"/>
              <a:buChar char="v"/>
            </a:pPr>
            <a:r>
              <a:rPr lang="uk-UA" sz="2000" b="1" dirty="0">
                <a:solidFill>
                  <a:schemeClr val="accent2">
                    <a:lumMod val="75000"/>
                  </a:schemeClr>
                </a:solidFill>
              </a:rPr>
              <a:t>Коли і де народилася Тамара Коломієць?</a:t>
            </a:r>
          </a:p>
          <a:p>
            <a:pPr marL="271463" indent="-271463">
              <a:buFont typeface="Wingdings" panose="05000000000000000000" pitchFamily="2" charset="2"/>
              <a:buChar char="v"/>
            </a:pPr>
            <a:r>
              <a:rPr lang="uk-UA" sz="2000" b="1" dirty="0">
                <a:solidFill>
                  <a:schemeClr val="accent2">
                    <a:lumMod val="75000"/>
                  </a:schemeClr>
                </a:solidFill>
              </a:rPr>
              <a:t>Хто розповідав дівчинці в дитинстві багато оповідань, казок, співав пісень?</a:t>
            </a:r>
          </a:p>
          <a:p>
            <a:pPr marL="271463" indent="-271463">
              <a:buFont typeface="Wingdings" panose="05000000000000000000" pitchFamily="2" charset="2"/>
              <a:buChar char="v"/>
            </a:pPr>
            <a:r>
              <a:rPr lang="uk-UA" sz="2000" b="1" dirty="0">
                <a:solidFill>
                  <a:schemeClr val="accent2">
                    <a:lumMod val="75000"/>
                  </a:schemeClr>
                </a:solidFill>
              </a:rPr>
              <a:t>Як </a:t>
            </a:r>
            <a:r>
              <a:rPr lang="uk-UA" sz="2000" b="1" dirty="0" smtClean="0">
                <a:solidFill>
                  <a:schemeClr val="accent2">
                    <a:lumMod val="75000"/>
                  </a:schemeClr>
                </a:solidFill>
              </a:rPr>
              <a:t>ти розумієш </a:t>
            </a:r>
            <a:r>
              <a:rPr lang="uk-UA" sz="2000" b="1" dirty="0">
                <a:solidFill>
                  <a:schemeClr val="accent2">
                    <a:lumMod val="75000"/>
                  </a:schemeClr>
                </a:solidFill>
              </a:rPr>
              <a:t>вислів «у пелені бабусі»?</a:t>
            </a:r>
          </a:p>
          <a:p>
            <a:pPr marL="271463" indent="-271463">
              <a:buFont typeface="Wingdings" panose="05000000000000000000" pitchFamily="2" charset="2"/>
              <a:buChar char="v"/>
            </a:pPr>
            <a:r>
              <a:rPr lang="uk-UA" sz="2000" b="1" dirty="0">
                <a:solidFill>
                  <a:schemeClr val="accent2">
                    <a:lumMod val="75000"/>
                  </a:schemeClr>
                </a:solidFill>
              </a:rPr>
              <a:t>Коли Тамара Коломієць почала римувати, писати віршовані твори?</a:t>
            </a:r>
          </a:p>
        </p:txBody>
      </p:sp>
    </p:spTree>
    <p:extLst>
      <p:ext uri="{BB962C8B-B14F-4D97-AF65-F5344CB8AC3E}">
        <p14:creationId xmlns:p14="http://schemas.microsoft.com/office/powerpoint/2010/main" val="40884522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Прямоугольник 21"/>
          <p:cNvSpPr/>
          <p:nvPr/>
        </p:nvSpPr>
        <p:spPr>
          <a:xfrm>
            <a:off x="4358542" y="1258767"/>
            <a:ext cx="5982108" cy="500208"/>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Прочитай </a:t>
            </a:r>
            <a:r>
              <a:rPr lang="uk-UA" sz="2400" b="1" dirty="0">
                <a:solidFill>
                  <a:schemeClr val="accent2">
                    <a:lumMod val="75000"/>
                  </a:schemeClr>
                </a:solidFill>
              </a:rPr>
              <a:t>слова, правильно став наголос.  </a:t>
            </a:r>
          </a:p>
        </p:txBody>
      </p:sp>
      <p:sp>
        <p:nvSpPr>
          <p:cNvPr id="11" name="Заголовок 1"/>
          <p:cNvSpPr txBox="1">
            <a:spLocks/>
          </p:cNvSpPr>
          <p:nvPr>
            <p:custDataLst>
              <p:tags r:id="rId1"/>
            </p:custDataLst>
          </p:nvPr>
        </p:nvSpPr>
        <p:spPr bwMode="auto">
          <a:xfrm>
            <a:off x="4395971" y="1933457"/>
            <a:ext cx="3001201" cy="302034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lang="uk-UA" sz="3600" b="1" dirty="0" err="1">
                <a:solidFill>
                  <a:schemeClr val="bg1"/>
                </a:solidFill>
                <a:ea typeface="+mj-ea"/>
                <a:cs typeface="+mj-cs"/>
              </a:rPr>
              <a:t>хиталочка</a:t>
            </a:r>
            <a:endParaRPr lang="uk-UA" sz="3600" b="1" dirty="0">
              <a:solidFill>
                <a:schemeClr val="bg1"/>
              </a:solidFill>
              <a:ea typeface="+mj-ea"/>
              <a:cs typeface="+mj-cs"/>
            </a:endParaRPr>
          </a:p>
          <a:p>
            <a:pPr algn="ctr" eaLnBrk="0" hangingPunct="0">
              <a:defRPr/>
            </a:pPr>
            <a:r>
              <a:rPr lang="uk-UA" sz="3600" b="1" dirty="0" err="1">
                <a:solidFill>
                  <a:schemeClr val="bg1"/>
                </a:solidFill>
                <a:ea typeface="+mj-ea"/>
                <a:cs typeface="+mj-cs"/>
              </a:rPr>
              <a:t>гойдалочка</a:t>
            </a:r>
            <a:endParaRPr lang="uk-UA" sz="3600" b="1" dirty="0">
              <a:solidFill>
                <a:schemeClr val="bg1"/>
              </a:solidFill>
              <a:ea typeface="+mj-ea"/>
              <a:cs typeface="+mj-cs"/>
            </a:endParaRPr>
          </a:p>
          <a:p>
            <a:pPr algn="ctr" eaLnBrk="0" hangingPunct="0">
              <a:defRPr/>
            </a:pPr>
            <a:r>
              <a:rPr lang="uk-UA" sz="3600" b="1" dirty="0" err="1">
                <a:solidFill>
                  <a:schemeClr val="bg1"/>
                </a:solidFill>
                <a:ea typeface="+mj-ea"/>
                <a:cs typeface="+mj-cs"/>
              </a:rPr>
              <a:t>кричалочка</a:t>
            </a:r>
            <a:endParaRPr lang="uk-UA" sz="3600" b="1" dirty="0">
              <a:solidFill>
                <a:schemeClr val="bg1"/>
              </a:solidFill>
              <a:ea typeface="+mj-ea"/>
              <a:cs typeface="+mj-cs"/>
            </a:endParaRPr>
          </a:p>
          <a:p>
            <a:pPr algn="ctr" eaLnBrk="0" hangingPunct="0">
              <a:defRPr/>
            </a:pPr>
            <a:r>
              <a:rPr lang="uk-UA" sz="3600" b="1" dirty="0">
                <a:solidFill>
                  <a:schemeClr val="bg1"/>
                </a:solidFill>
                <a:ea typeface="+mj-ea"/>
                <a:cs typeface="+mj-cs"/>
              </a:rPr>
              <a:t>Наталочка</a:t>
            </a:r>
          </a:p>
          <a:p>
            <a:pPr algn="ctr" eaLnBrk="0" hangingPunct="0">
              <a:defRPr/>
            </a:pPr>
            <a:r>
              <a:rPr lang="uk-UA" sz="3600" b="1" dirty="0">
                <a:solidFill>
                  <a:schemeClr val="bg1"/>
                </a:solidFill>
                <a:ea typeface="+mj-ea"/>
                <a:cs typeface="+mj-cs"/>
              </a:rPr>
              <a:t>сестричка</a:t>
            </a:r>
          </a:p>
        </p:txBody>
      </p:sp>
      <p:sp>
        <p:nvSpPr>
          <p:cNvPr id="12" name="Заголовок 1"/>
          <p:cNvSpPr txBox="1">
            <a:spLocks/>
          </p:cNvSpPr>
          <p:nvPr>
            <p:custDataLst>
              <p:tags r:id="rId2"/>
            </p:custDataLst>
          </p:nvPr>
        </p:nvSpPr>
        <p:spPr bwMode="auto">
          <a:xfrm>
            <a:off x="7550670" y="1909815"/>
            <a:ext cx="2841599" cy="3067633"/>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uk-UA" sz="3600" b="1" dirty="0">
                <a:solidFill>
                  <a:schemeClr val="bg1"/>
                </a:solidFill>
              </a:rPr>
              <a:t>гойдатиму</a:t>
            </a:r>
            <a:endParaRPr lang="uk-UA" sz="3600" b="1" dirty="0">
              <a:solidFill>
                <a:schemeClr val="bg1"/>
              </a:solidFill>
              <a:ea typeface="+mj-ea"/>
              <a:cs typeface="+mj-cs"/>
            </a:endParaRPr>
          </a:p>
          <a:p>
            <a:pPr algn="ctr" eaLnBrk="0" hangingPunct="0">
              <a:defRPr/>
            </a:pPr>
            <a:r>
              <a:rPr lang="uk-UA" sz="3600" b="1" dirty="0" err="1">
                <a:solidFill>
                  <a:schemeClr val="bg1"/>
                </a:solidFill>
                <a:ea typeface="+mj-ea"/>
                <a:cs typeface="+mj-cs"/>
              </a:rPr>
              <a:t>присплю</a:t>
            </a:r>
            <a:endParaRPr lang="uk-UA" sz="3600" b="1" dirty="0">
              <a:solidFill>
                <a:schemeClr val="bg1"/>
              </a:solidFill>
              <a:ea typeface="+mj-ea"/>
              <a:cs typeface="+mj-cs"/>
            </a:endParaRPr>
          </a:p>
          <a:p>
            <a:pPr algn="ctr" eaLnBrk="0" hangingPunct="0">
              <a:defRPr/>
            </a:pPr>
            <a:r>
              <a:rPr lang="uk-UA" sz="3600" b="1" dirty="0">
                <a:solidFill>
                  <a:schemeClr val="bg1"/>
                </a:solidFill>
                <a:ea typeface="+mj-ea"/>
                <a:cs typeface="+mj-cs"/>
              </a:rPr>
              <a:t>росте</a:t>
            </a:r>
          </a:p>
          <a:p>
            <a:pPr algn="ctr" eaLnBrk="0" hangingPunct="0">
              <a:defRPr/>
            </a:pPr>
            <a:r>
              <a:rPr lang="uk-UA" sz="3600" b="1" dirty="0">
                <a:solidFill>
                  <a:schemeClr val="bg1"/>
                </a:solidFill>
                <a:ea typeface="+mj-ea"/>
                <a:cs typeface="+mj-cs"/>
              </a:rPr>
              <a:t>не скрипи</a:t>
            </a:r>
          </a:p>
          <a:p>
            <a:pPr algn="ctr" eaLnBrk="0" hangingPunct="0">
              <a:defRPr/>
            </a:pPr>
            <a:r>
              <a:rPr lang="uk-UA" sz="3600" b="1" dirty="0">
                <a:solidFill>
                  <a:schemeClr val="bg1"/>
                </a:solidFill>
                <a:ea typeface="+mj-ea"/>
                <a:cs typeface="+mj-cs"/>
              </a:rPr>
              <a:t>малесенька</a:t>
            </a:r>
          </a:p>
        </p:txBody>
      </p:sp>
      <p:pic>
        <p:nvPicPr>
          <p:cNvPr id="14" name="Picture 4" descr="ÐÐ¾ÑÐ¾Ð¶ÐµÐµ Ð¸Ð·Ð¾Ð±ÑÐ°Ð¶ÐµÐ½Ð¸Ð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94114" y="1234996"/>
            <a:ext cx="2166257" cy="3056089"/>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9" name="Равнобедренный треугольник 8"/>
          <p:cNvSpPr/>
          <p:nvPr/>
        </p:nvSpPr>
        <p:spPr>
          <a:xfrm rot="6556522">
            <a:off x="5665436" y="2140317"/>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0" name="Равнобедренный треугольник 9"/>
          <p:cNvSpPr/>
          <p:nvPr/>
        </p:nvSpPr>
        <p:spPr>
          <a:xfrm rot="6556522">
            <a:off x="5768675" y="2695359"/>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3" name="Равнобедренный треугольник 12"/>
          <p:cNvSpPr/>
          <p:nvPr/>
        </p:nvSpPr>
        <p:spPr>
          <a:xfrm rot="6556522">
            <a:off x="5752018" y="3211181"/>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5" name="Равнобедренный треугольник 14"/>
          <p:cNvSpPr/>
          <p:nvPr/>
        </p:nvSpPr>
        <p:spPr>
          <a:xfrm rot="6556522">
            <a:off x="5632945" y="3755682"/>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6" name="Равнобедренный треугольник 15"/>
          <p:cNvSpPr/>
          <p:nvPr/>
        </p:nvSpPr>
        <p:spPr>
          <a:xfrm rot="6556522">
            <a:off x="6039716" y="4289600"/>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7" name="Равнобедренный треугольник 16"/>
          <p:cNvSpPr/>
          <p:nvPr/>
        </p:nvSpPr>
        <p:spPr>
          <a:xfrm rot="6556522">
            <a:off x="8916057" y="2140317"/>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8" name="Равнобедренный треугольник 17"/>
          <p:cNvSpPr/>
          <p:nvPr/>
        </p:nvSpPr>
        <p:spPr>
          <a:xfrm rot="6556522">
            <a:off x="9710826" y="2621229"/>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9" name="Равнобедренный треугольник 18"/>
          <p:cNvSpPr/>
          <p:nvPr/>
        </p:nvSpPr>
        <p:spPr>
          <a:xfrm rot="6556522">
            <a:off x="9381853" y="3211180"/>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0" name="Равнобедренный треугольник 19"/>
          <p:cNvSpPr/>
          <p:nvPr/>
        </p:nvSpPr>
        <p:spPr>
          <a:xfrm rot="6556522">
            <a:off x="9814065" y="3705865"/>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1" name="Равнобедренный треугольник 20"/>
          <p:cNvSpPr/>
          <p:nvPr/>
        </p:nvSpPr>
        <p:spPr>
          <a:xfrm rot="6556522">
            <a:off x="8613491" y="4263056"/>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3" name="Прямоугольник 22"/>
          <p:cNvSpPr/>
          <p:nvPr/>
        </p:nvSpPr>
        <p:spPr>
          <a:xfrm>
            <a:off x="1143000" y="407710"/>
            <a:ext cx="9945986" cy="75732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Словникова </a:t>
            </a:r>
            <a:r>
              <a:rPr lang="uk-UA" sz="4000" b="1" dirty="0" smtClean="0">
                <a:solidFill>
                  <a:schemeClr val="bg1"/>
                </a:solidFill>
              </a:rPr>
              <a:t>робота</a:t>
            </a:r>
            <a:endParaRPr lang="uk-UA" sz="4000" b="1" dirty="0">
              <a:solidFill>
                <a:schemeClr val="bg1"/>
              </a:solidFill>
            </a:endParaRPr>
          </a:p>
        </p:txBody>
      </p:sp>
      <p:sp>
        <p:nvSpPr>
          <p:cNvPr id="24" name="TextBox 23"/>
          <p:cNvSpPr txBox="1"/>
          <p:nvPr/>
        </p:nvSpPr>
        <p:spPr>
          <a:xfrm>
            <a:off x="1590266" y="4998060"/>
            <a:ext cx="447410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800" b="1" dirty="0" err="1">
                <a:solidFill>
                  <a:srgbClr val="FF0000"/>
                </a:solidFill>
              </a:rPr>
              <a:t>Цить</a:t>
            </a:r>
            <a:r>
              <a:rPr lang="uk-UA" sz="2800" b="1" dirty="0">
                <a:solidFill>
                  <a:srgbClr val="FF0000"/>
                </a:solidFill>
              </a:rPr>
              <a:t> – </a:t>
            </a:r>
            <a:r>
              <a:rPr lang="uk-UA" sz="2800" b="1" dirty="0">
                <a:solidFill>
                  <a:schemeClr val="accent2">
                    <a:lumMod val="75000"/>
                  </a:schemeClr>
                </a:solidFill>
              </a:rPr>
              <a:t>уживається як заклик до тиші, мовчання.</a:t>
            </a:r>
            <a:endParaRPr lang="ru-RU" sz="2800" b="1" dirty="0">
              <a:solidFill>
                <a:schemeClr val="accent2">
                  <a:lumMod val="75000"/>
                </a:schemeClr>
              </a:solidFill>
            </a:endParaRPr>
          </a:p>
        </p:txBody>
      </p:sp>
      <p:sp>
        <p:nvSpPr>
          <p:cNvPr id="25" name="TextBox 24"/>
          <p:cNvSpPr txBox="1"/>
          <p:nvPr/>
        </p:nvSpPr>
        <p:spPr>
          <a:xfrm>
            <a:off x="6167613" y="5007073"/>
            <a:ext cx="4921373"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800" b="1" dirty="0" err="1">
                <a:solidFill>
                  <a:srgbClr val="FF0000"/>
                </a:solidFill>
              </a:rPr>
              <a:t>Хить</a:t>
            </a:r>
            <a:r>
              <a:rPr lang="uk-UA" sz="2800" b="1" dirty="0">
                <a:solidFill>
                  <a:srgbClr val="FF0000"/>
                </a:solidFill>
              </a:rPr>
              <a:t> - </a:t>
            </a:r>
            <a:r>
              <a:rPr lang="uk-UA" sz="2800" b="1" dirty="0">
                <a:solidFill>
                  <a:schemeClr val="accent2">
                    <a:lumMod val="75000"/>
                  </a:schemeClr>
                </a:solidFill>
              </a:rPr>
              <a:t>уживається в значенні хитатися, хитнутися.</a:t>
            </a:r>
            <a:endParaRPr lang="ru-RU" sz="2800" b="1" dirty="0">
              <a:solidFill>
                <a:schemeClr val="accent2">
                  <a:lumMod val="75000"/>
                </a:schemeClr>
              </a:solidFill>
            </a:endParaRPr>
          </a:p>
        </p:txBody>
      </p:sp>
    </p:spTree>
    <p:extLst>
      <p:ext uri="{BB962C8B-B14F-4D97-AF65-F5344CB8AC3E}">
        <p14:creationId xmlns:p14="http://schemas.microsoft.com/office/powerpoint/2010/main" val="216644321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ags/tag2.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ags/tag3.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ags/tag4.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TotalTime>
  <Words>637</Words>
  <Application>Microsoft Office PowerPoint</Application>
  <PresentationFormat>Произвольный</PresentationFormat>
  <Paragraphs>116</Paragraphs>
  <Slides>14</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Vasyl Tsupa</dc:creator>
  <cp:lastModifiedBy>Esmiralda Ivanova</cp:lastModifiedBy>
  <cp:revision>255</cp:revision>
  <dcterms:created xsi:type="dcterms:W3CDTF">2018-01-05T16:38:53Z</dcterms:created>
  <dcterms:modified xsi:type="dcterms:W3CDTF">2025-01-07T10:32:37Z</dcterms:modified>
</cp:coreProperties>
</file>