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864" r:id="rId3"/>
    <p:sldId id="588" r:id="rId4"/>
    <p:sldId id="865" r:id="rId5"/>
    <p:sldId id="863" r:id="rId6"/>
    <p:sldId id="565" r:id="rId7"/>
    <p:sldId id="589" r:id="rId8"/>
    <p:sldId id="590" r:id="rId9"/>
    <p:sldId id="594" r:id="rId10"/>
    <p:sldId id="546" r:id="rId11"/>
    <p:sldId id="593" r:id="rId12"/>
    <p:sldId id="866" r:id="rId13"/>
    <p:sldId id="8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FF7C80"/>
    <a:srgbClr val="00B050"/>
    <a:srgbClr val="295FFF"/>
    <a:srgbClr val="1694E9"/>
    <a:srgbClr val="FF66FF"/>
    <a:srgbClr val="FFFF00"/>
    <a:srgbClr val="709E32"/>
    <a:srgbClr val="E3FE4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3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microsoft.com/office/2007/relationships/hdphoto" Target="../media/hdphoto2.wdp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9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40972" y="4433726"/>
            <a:ext cx="9535885" cy="102155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0070C0"/>
                </a:solidFill>
              </a:rPr>
              <a:t>Утворюю прикметники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9469" y="1290430"/>
            <a:ext cx="3137388" cy="214526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pPr algn="ctr"/>
            <a:r>
              <a:rPr lang="uk-UA" sz="2400" b="1" i="1" dirty="0">
                <a:solidFill>
                  <a:srgbClr val="0070C0"/>
                </a:solidFill>
              </a:rPr>
              <a:t>2 </a:t>
            </a:r>
            <a:r>
              <a:rPr lang="uk-UA" sz="2400" b="1" i="1" dirty="0" smtClean="0">
                <a:solidFill>
                  <a:srgbClr val="0070C0"/>
                </a:solidFill>
              </a:rPr>
              <a:t>клас </a:t>
            </a:r>
          </a:p>
          <a:p>
            <a:pPr algn="ctr"/>
            <a:r>
              <a:rPr lang="uk-UA" sz="2400" b="1" i="1" dirty="0" smtClean="0">
                <a:solidFill>
                  <a:srgbClr val="0070C0"/>
                </a:solidFill>
              </a:rPr>
              <a:t>Розділ 4</a:t>
            </a:r>
            <a:r>
              <a:rPr lang="uk-UA" sz="2400" b="1" dirty="0" smtClean="0">
                <a:solidFill>
                  <a:srgbClr val="0070C0"/>
                </a:solidFill>
              </a:rPr>
              <a:t>. Досліджую прикметники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Урок </a:t>
            </a:r>
            <a:r>
              <a:rPr lang="en-US" sz="2400" b="1" dirty="0" smtClean="0">
                <a:solidFill>
                  <a:srgbClr val="0070C0"/>
                </a:solidFill>
              </a:rPr>
              <a:t>5</a:t>
            </a:r>
            <a:r>
              <a:rPr lang="uk-UA" sz="2400" b="1" dirty="0" smtClean="0">
                <a:solidFill>
                  <a:srgbClr val="0070C0"/>
                </a:solidFill>
              </a:rPr>
              <a:t>9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D:\Картинки до тестів\!!!_Эсмира Настрій\_free_2024-11-11-20-03-22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40972" y="947053"/>
            <a:ext cx="2917371" cy="290761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751113" y="2158857"/>
            <a:ext cx="2296886" cy="261554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49852" y="476390"/>
            <a:ext cx="10262434" cy="9825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Ґаджик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знайшов в інтернеті цікаву інформацію про </a:t>
            </a:r>
            <a:r>
              <a:rPr lang="uk-UA" sz="3600" b="1" dirty="0" smtClean="0">
                <a:solidFill>
                  <a:schemeClr val="bg1"/>
                </a:solidFill>
              </a:rPr>
              <a:t>соки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9625" y="1506019"/>
            <a:ext cx="834011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   </a:t>
            </a:r>
            <a:r>
              <a:rPr lang="uk-UA" sz="2800" b="1" dirty="0" smtClean="0"/>
              <a:t>Сьогодні </a:t>
            </a:r>
            <a:r>
              <a:rPr lang="uk-UA" sz="2800" b="1" dirty="0"/>
              <a:t>модно готувати і пити соки фреш.</a:t>
            </a:r>
          </a:p>
          <a:p>
            <a:r>
              <a:rPr lang="uk-UA" sz="2800" b="1" dirty="0"/>
              <a:t>   </a:t>
            </a:r>
            <a:r>
              <a:rPr lang="uk-UA" sz="2800" b="1" dirty="0" smtClean="0"/>
              <a:t>Фреш </a:t>
            </a:r>
            <a:r>
              <a:rPr lang="uk-UA" sz="2800" b="1" dirty="0"/>
              <a:t>– це свіжий, щойно вичавлений сік із фруктів, овочів або ягід. Фреш дуже корисний. Але вживати його потрібно правильно.</a:t>
            </a:r>
          </a:p>
          <a:p>
            <a:r>
              <a:rPr lang="uk-UA" sz="2800" b="1" dirty="0"/>
              <a:t>   </a:t>
            </a:r>
            <a:r>
              <a:rPr lang="uk-UA" sz="2800" b="1" dirty="0" smtClean="0"/>
              <a:t>Фреш </a:t>
            </a:r>
            <a:r>
              <a:rPr lang="uk-UA" sz="2800" b="1" dirty="0"/>
              <a:t>не можна пити на голодний шлунок</a:t>
            </a:r>
            <a:r>
              <a:rPr lang="uk-UA" sz="2800" b="1" dirty="0" smtClean="0"/>
              <a:t>. Свіжий </a:t>
            </a:r>
            <a:r>
              <a:rPr lang="uk-UA" sz="2800" b="1" dirty="0"/>
              <a:t>сік варто вживати одразу після приготування.</a:t>
            </a:r>
          </a:p>
          <a:p>
            <a:r>
              <a:rPr lang="uk-UA" sz="2800" b="1" dirty="0"/>
              <a:t>Фреші рекомендують розбавляти водою.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1113" y="1511611"/>
            <a:ext cx="2296886" cy="5349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Прочитай </a:t>
            </a:r>
            <a:r>
              <a:rPr lang="uk-UA" sz="2400" b="1" dirty="0">
                <a:solidFill>
                  <a:srgbClr val="0070C0"/>
                </a:solidFill>
              </a:rPr>
              <a:t>її. </a:t>
            </a: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7" r="11096"/>
          <a:stretch/>
        </p:blipFill>
        <p:spPr bwMode="auto">
          <a:xfrm>
            <a:off x="9734412" y="4774406"/>
            <a:ext cx="2204840" cy="182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" t="1193" r="59375" b="81271"/>
          <a:stretch/>
        </p:blipFill>
        <p:spPr>
          <a:xfrm>
            <a:off x="3209627" y="4642074"/>
            <a:ext cx="6084429" cy="17298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5248353" y="2405741"/>
            <a:ext cx="1077686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77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9341" y="4849695"/>
            <a:ext cx="2296887" cy="89360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</a:rPr>
              <a:t>Випиши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r>
              <a:rPr lang="uk-UA" sz="2400" b="1" dirty="0">
                <a:solidFill>
                  <a:srgbClr val="0070C0"/>
                </a:solidFill>
              </a:rPr>
              <a:t>прикметники.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982153" y="2830284"/>
            <a:ext cx="1544333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379683" y="3668485"/>
            <a:ext cx="1524831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0297989" y="3668484"/>
            <a:ext cx="1077686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76972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" t="1445" r="51344" b="66841"/>
          <a:stretch/>
        </p:blipFill>
        <p:spPr>
          <a:xfrm>
            <a:off x="2517617" y="1764000"/>
            <a:ext cx="8873823" cy="30892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t="31152" r="56319" b="55792"/>
          <a:stretch/>
        </p:blipFill>
        <p:spPr>
          <a:xfrm>
            <a:off x="2947452" y="1737066"/>
            <a:ext cx="1442708" cy="7451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 t="31846" r="39832" b="55098"/>
          <a:stretch/>
        </p:blipFill>
        <p:spPr>
          <a:xfrm>
            <a:off x="4454008" y="1847826"/>
            <a:ext cx="316615" cy="74513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 t="67681" r="49617" b="19263"/>
          <a:stretch/>
        </p:blipFill>
        <p:spPr>
          <a:xfrm>
            <a:off x="6848487" y="1977384"/>
            <a:ext cx="1744928" cy="745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t="51847" r="41187" b="40023"/>
          <a:stretch/>
        </p:blipFill>
        <p:spPr>
          <a:xfrm>
            <a:off x="4733270" y="1996446"/>
            <a:ext cx="2037632" cy="46398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 t="31846" r="39832" b="55098"/>
          <a:stretch/>
        </p:blipFill>
        <p:spPr>
          <a:xfrm>
            <a:off x="8637635" y="1847825"/>
            <a:ext cx="316615" cy="745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" t="84348" r="40065" b="2596"/>
          <a:stretch/>
        </p:blipFill>
        <p:spPr>
          <a:xfrm>
            <a:off x="9028244" y="2002748"/>
            <a:ext cx="2090834" cy="745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" t="16051" r="45705" b="72699"/>
          <a:stretch/>
        </p:blipFill>
        <p:spPr>
          <a:xfrm>
            <a:off x="2543608" y="2548892"/>
            <a:ext cx="1910400" cy="642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 t="31846" r="39832" b="55098"/>
          <a:stretch/>
        </p:blipFill>
        <p:spPr>
          <a:xfrm>
            <a:off x="4390160" y="2596378"/>
            <a:ext cx="316615" cy="7451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7" t="31884" r="31965" b="56866"/>
          <a:stretch/>
        </p:blipFill>
        <p:spPr>
          <a:xfrm>
            <a:off x="4612315" y="2524668"/>
            <a:ext cx="2433225" cy="6420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t="52578" r="48051" b="36172"/>
          <a:stretch/>
        </p:blipFill>
        <p:spPr>
          <a:xfrm>
            <a:off x="6886618" y="2789159"/>
            <a:ext cx="1887020" cy="64208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 t="31846" r="39832" b="55098"/>
          <a:stretch/>
        </p:blipFill>
        <p:spPr>
          <a:xfrm>
            <a:off x="8637635" y="2577253"/>
            <a:ext cx="316615" cy="7451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t="64265" r="28620" b="20339"/>
          <a:stretch/>
        </p:blipFill>
        <p:spPr>
          <a:xfrm>
            <a:off x="8773638" y="2552551"/>
            <a:ext cx="2718787" cy="87869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t="80654" r="60630" b="7797"/>
          <a:stretch/>
        </p:blipFill>
        <p:spPr>
          <a:xfrm>
            <a:off x="2670294" y="3308600"/>
            <a:ext cx="1300023" cy="6591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 t="31846" r="39832" b="55098"/>
          <a:stretch/>
        </p:blipFill>
        <p:spPr>
          <a:xfrm>
            <a:off x="3874319" y="3322388"/>
            <a:ext cx="316615" cy="745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16179" r="39727" b="72293"/>
          <a:stretch/>
        </p:blipFill>
        <p:spPr>
          <a:xfrm>
            <a:off x="4176299" y="3315517"/>
            <a:ext cx="2108574" cy="65793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t="31596" r="40513" b="56876"/>
          <a:stretch/>
        </p:blipFill>
        <p:spPr>
          <a:xfrm>
            <a:off x="6284873" y="3271863"/>
            <a:ext cx="2108574" cy="65793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3" t="31846" r="39832" b="55098"/>
          <a:stretch/>
        </p:blipFill>
        <p:spPr>
          <a:xfrm>
            <a:off x="8435107" y="3337551"/>
            <a:ext cx="316615" cy="7451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48541" r="42673" b="39931"/>
          <a:stretch/>
        </p:blipFill>
        <p:spPr>
          <a:xfrm>
            <a:off x="8712966" y="3326576"/>
            <a:ext cx="2108574" cy="657939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936172" y="438581"/>
            <a:ext cx="10455268" cy="11180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Допоможи </a:t>
            </a:r>
            <a:r>
              <a:rPr lang="uk-UA" sz="3200" b="1" dirty="0">
                <a:solidFill>
                  <a:schemeClr val="bg1"/>
                </a:solidFill>
              </a:rPr>
              <a:t>Щебетунчикові утворити прикметники 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від поданих </a:t>
            </a:r>
            <a:r>
              <a:rPr lang="uk-UA" sz="3200" b="1" dirty="0" smtClean="0">
                <a:solidFill>
                  <a:schemeClr val="bg1"/>
                </a:solidFill>
              </a:rPr>
              <a:t>іменників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77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017" y="1757181"/>
            <a:ext cx="2007580" cy="2867591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617941" y="4982880"/>
            <a:ext cx="4773499" cy="55794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Вибери і </a:t>
            </a:r>
            <a:r>
              <a:rPr lang="uk-UA" sz="24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400" b="1" dirty="0" smtClean="0">
                <a:solidFill>
                  <a:srgbClr val="0070C0"/>
                </a:solidFill>
              </a:rPr>
              <a:t> три пари слів.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89549" y="4982879"/>
            <a:ext cx="4773499" cy="55794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Пригадай, що таке прикметник.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67655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2 клас\1 Українська мова\1 Пономарьова\4 Прикметник\№059 - Утворюю прикметники\2025-01-01_1433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23375" r="1046" b="1036"/>
          <a:stretch/>
        </p:blipFill>
        <p:spPr bwMode="auto">
          <a:xfrm>
            <a:off x="5988458" y="4629472"/>
            <a:ext cx="5652000" cy="1188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2 клас\1 Українська мова\1 Пономарьова\4 Прикметник\№059 - Утворюю прикметники\2025-01-01_1427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10703" r="997" b="810"/>
          <a:stretch/>
        </p:blipFill>
        <p:spPr bwMode="auto">
          <a:xfrm>
            <a:off x="6408000" y="1715922"/>
            <a:ext cx="5232458" cy="212400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 клас\1 Українська мова\1 Пономарьова\4 Прикметник\№059 - Утворюю прикметники\2025-01-01_14210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26658" r="12029" b="776"/>
          <a:stretch/>
        </p:blipFill>
        <p:spPr bwMode="auto">
          <a:xfrm>
            <a:off x="681134" y="4470530"/>
            <a:ext cx="5220000" cy="10145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2 клас\1 Українська мова\1 Пономарьова\4 Прикметник\№059 - Утворюю прикметники\2025-01-01_14150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24097" r="8874" b="15368"/>
          <a:stretch/>
        </p:blipFill>
        <p:spPr bwMode="auto">
          <a:xfrm>
            <a:off x="896778" y="2023871"/>
            <a:ext cx="5080832" cy="179783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81134" y="3821705"/>
            <a:ext cx="5664730" cy="52984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2. Добери і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прикметники, які називають: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814" y="6057261"/>
            <a:ext cx="858342" cy="800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529" y="403089"/>
            <a:ext cx="10486386" cy="616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527" y="1046333"/>
            <a:ext cx="4760502" cy="93682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1. Склади меню з чотирьох соків: один сік із фруктів, один – з овочів, один – з ягід і один – з дерева.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їхні назви.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45864" y="1046333"/>
            <a:ext cx="4937189" cy="6409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3. Підпиши світлини. </a:t>
            </a:r>
            <a:r>
              <a:rPr lang="uk-UA" sz="2000" b="1" dirty="0" err="1" smtClean="0">
                <a:solidFill>
                  <a:srgbClr val="0070C0"/>
                </a:solidFill>
              </a:rPr>
              <a:t>Запиши</a:t>
            </a:r>
            <a:r>
              <a:rPr lang="uk-UA" sz="2000" b="1" dirty="0" smtClean="0">
                <a:solidFill>
                  <a:srgbClr val="0070C0"/>
                </a:solidFill>
              </a:rPr>
              <a:t> ознаки зображених предметів.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18608" y="2448398"/>
            <a:ext cx="200260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яблучний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28030" y="2681072"/>
            <a:ext cx="205647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морквяний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638910" y="2964454"/>
            <a:ext cx="209630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малиновий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9056" y="4288156"/>
            <a:ext cx="350077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червоний, жовтий</a:t>
            </a:r>
            <a:r>
              <a:rPr lang="uk-UA" sz="2800" b="1" dirty="0">
                <a:solidFill>
                  <a:srgbClr val="0070C0"/>
                </a:solidFill>
              </a:rPr>
              <a:t>;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350482" y="4613167"/>
            <a:ext cx="324477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солодкий, кислий;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20035" y="1933638"/>
            <a:ext cx="1422599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кавун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5938" y="1900093"/>
            <a:ext cx="3092518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круглий, солодкий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93464" y="2584664"/>
            <a:ext cx="195650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чорниця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44384" y="4716196"/>
            <a:ext cx="339607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тенісні ракетки,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59815" y="3254940"/>
            <a:ext cx="2096307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кленовий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9517" y="4961862"/>
            <a:ext cx="328474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веселий, бадьорий.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51533" y="2572071"/>
            <a:ext cx="283957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чорна, корисна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45864" y="3327587"/>
            <a:ext cx="1956505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яблуко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99736" y="3251386"/>
            <a:ext cx="283957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кисле, смачне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694206" y="3905610"/>
            <a:ext cx="4383768" cy="64095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4. Зміни сполучення слів за зразком. Підкресли прикметники.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49969" y="5013851"/>
            <a:ext cx="339607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футбольний м’яч,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64753" y="5297287"/>
            <a:ext cx="3396074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бігова доріжка.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5918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7" grpId="0"/>
      <p:bldP spid="43" grpId="0"/>
      <p:bldP spid="44" grpId="0"/>
      <p:bldP spid="47" grpId="0"/>
      <p:bldP spid="48" grpId="0"/>
      <p:bldP spid="17" grpId="0"/>
      <p:bldP spid="19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791" y="505414"/>
            <a:ext cx="10056866" cy="747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уроку. 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4707" y="5074974"/>
            <a:ext cx="16009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Відчуваю успіх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78318" y="5040877"/>
            <a:ext cx="1588917" cy="83099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Все було легко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7575" y="5074973"/>
            <a:ext cx="17387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Маю цікаві знання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65762" y="5074972"/>
            <a:ext cx="16229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Урок здивував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5934" y="1339572"/>
            <a:ext cx="7028838" cy="163121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Що називають прикметники? На які питання відповідають? </a:t>
            </a:r>
            <a:endParaRPr lang="uk-UA" sz="2000" b="1" dirty="0">
              <a:solidFill>
                <a:srgbClr val="0070C0"/>
              </a:solidFill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Наведи </a:t>
            </a:r>
            <a:r>
              <a:rPr lang="uk-UA" sz="2000" b="1">
                <a:solidFill>
                  <a:srgbClr val="0070C0"/>
                </a:solidFill>
              </a:rPr>
              <a:t>приклади </a:t>
            </a:r>
            <a:r>
              <a:rPr lang="uk-UA" sz="2000" b="1" smtClean="0">
                <a:solidFill>
                  <a:srgbClr val="0070C0"/>
                </a:solidFill>
              </a:rPr>
              <a:t>прикметників.</a:t>
            </a:r>
            <a:endParaRPr lang="uk-UA" sz="2000" b="1" dirty="0" smtClean="0">
              <a:solidFill>
                <a:srgbClr val="0070C0"/>
              </a:solidFill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</a:rPr>
              <a:t>Опиши лимон </a:t>
            </a:r>
            <a:r>
              <a:rPr lang="uk-UA" sz="2000" b="1" dirty="0">
                <a:solidFill>
                  <a:srgbClr val="0070C0"/>
                </a:solidFill>
              </a:rPr>
              <a:t>за допомогою </a:t>
            </a:r>
            <a:r>
              <a:rPr lang="uk-UA" sz="2000" b="1" dirty="0" smtClean="0">
                <a:solidFill>
                  <a:srgbClr val="0070C0"/>
                </a:solidFill>
              </a:rPr>
              <a:t>прикметників.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Яка 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</a:t>
            </a:r>
            <a:r>
              <a:rPr lang="uk-UA" sz="2000" b="1" dirty="0" err="1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уроці</a:t>
            </a:r>
            <a:r>
              <a:rPr lang="uk-UA" sz="20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 була для тебе найцікавішою? </a:t>
            </a:r>
            <a:r>
              <a:rPr lang="uk-UA" sz="20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000" b="1" dirty="0">
              <a:solidFill>
                <a:srgbClr val="0070C0"/>
              </a:solidFill>
              <a:ea typeface="Times New Roman" pitchFamily="18" charset="0"/>
            </a:endParaRP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</a:rPr>
              <a:t>Як </a:t>
            </a:r>
            <a:r>
              <a:rPr lang="ru-RU" sz="2000" b="1" dirty="0" err="1" smtClean="0">
                <a:solidFill>
                  <a:srgbClr val="0070C0"/>
                </a:solidFill>
              </a:rPr>
              <a:t>ти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оцінюєш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свою </a:t>
            </a:r>
            <a:r>
              <a:rPr lang="ru-RU" sz="2000" b="1" dirty="0" smtClean="0">
                <a:solidFill>
                  <a:srgbClr val="0070C0"/>
                </a:solidFill>
              </a:rPr>
              <a:t>роботу </a:t>
            </a:r>
            <a:r>
              <a:rPr lang="ru-RU" sz="2000" b="1" dirty="0">
                <a:solidFill>
                  <a:srgbClr val="0070C0"/>
                </a:solidFill>
              </a:rPr>
              <a:t>на </a:t>
            </a:r>
            <a:r>
              <a:rPr lang="ru-RU" sz="2000" b="1" dirty="0" err="1">
                <a:solidFill>
                  <a:srgbClr val="0070C0"/>
                </a:solidFill>
              </a:rPr>
              <a:t>уроці</a:t>
            </a:r>
            <a:r>
              <a:rPr lang="ru-RU" sz="20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5013" y="1350987"/>
            <a:ext cx="18779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запашний</a:t>
            </a:r>
            <a:endParaRPr lang="ru-RU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005007" y="2833238"/>
            <a:ext cx="158022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кислий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302779" y="2542761"/>
            <a:ext cx="157648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жовтий</a:t>
            </a:r>
            <a:endParaRPr lang="ru-RU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205013" y="3607383"/>
            <a:ext cx="210177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корисний</a:t>
            </a:r>
            <a:endParaRPr lang="ru-RU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005007" y="1893731"/>
            <a:ext cx="17699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овальний</a:t>
            </a:r>
            <a:endParaRPr lang="ru-RU" sz="2800" b="1" dirty="0"/>
          </a:p>
        </p:txBody>
      </p:sp>
      <p:pic>
        <p:nvPicPr>
          <p:cNvPr id="25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07" y="3192553"/>
            <a:ext cx="1600961" cy="182967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6209740" y="3211207"/>
            <a:ext cx="1735032" cy="1829670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4363614" y="3211925"/>
            <a:ext cx="1726077" cy="1737265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92" y="3211207"/>
            <a:ext cx="1834231" cy="183423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6887">
            <a:off x="8846972" y="2010259"/>
            <a:ext cx="1235288" cy="15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35030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8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66869" y="2098356"/>
            <a:ext cx="6302830" cy="2062103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Продзвенів</a:t>
            </a:r>
            <a:r>
              <a:rPr lang="ru-RU" altLang="uk-UA" sz="3200" b="1" dirty="0">
                <a:solidFill>
                  <a:srgbClr val="0070C0"/>
                </a:solidFill>
              </a:rPr>
              <a:t> уже </a:t>
            </a:r>
            <a:r>
              <a:rPr lang="ru-RU" altLang="uk-UA" sz="3200" b="1" dirty="0" err="1">
                <a:solidFill>
                  <a:srgbClr val="0070C0"/>
                </a:solidFill>
              </a:rPr>
              <a:t>дзвінок</a:t>
            </a:r>
            <a:r>
              <a:rPr lang="uk-UA" altLang="uk-UA" sz="3200" b="1" dirty="0">
                <a:solidFill>
                  <a:srgbClr val="0070C0"/>
                </a:solidFill>
              </a:rPr>
              <a:t>. </a:t>
            </a:r>
          </a:p>
          <a:p>
            <a:pPr algn="ctr"/>
            <a:r>
              <a:rPr lang="ru-RU" altLang="uk-UA" sz="3200" b="1" dirty="0">
                <a:solidFill>
                  <a:srgbClr val="0070C0"/>
                </a:solidFill>
              </a:rPr>
              <a:t>Час </a:t>
            </a:r>
            <a:r>
              <a:rPr lang="ru-RU" altLang="uk-UA" sz="3200" b="1" dirty="0" err="1">
                <a:solidFill>
                  <a:srgbClr val="0070C0"/>
                </a:solidFill>
              </a:rPr>
              <a:t>почати</a:t>
            </a:r>
            <a:r>
              <a:rPr lang="ru-RU" altLang="uk-UA" sz="3200" b="1" dirty="0">
                <a:solidFill>
                  <a:srgbClr val="0070C0"/>
                </a:solidFill>
              </a:rPr>
              <a:t> наш урок,</a:t>
            </a:r>
          </a:p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Будемо</a:t>
            </a:r>
            <a:r>
              <a:rPr lang="ru-RU" altLang="uk-UA" sz="3200" b="1" dirty="0">
                <a:solidFill>
                  <a:srgbClr val="0070C0"/>
                </a:solidFill>
              </a:rPr>
              <a:t> у </a:t>
            </a:r>
            <a:r>
              <a:rPr lang="ru-RU" altLang="uk-UA" sz="3200" b="1" dirty="0" err="1">
                <a:solidFill>
                  <a:srgbClr val="0070C0"/>
                </a:solidFill>
              </a:rPr>
              <a:t>світ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знань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мандрувати</a:t>
            </a:r>
            <a:r>
              <a:rPr lang="ru-RU" altLang="uk-UA" sz="3200" b="1" dirty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altLang="uk-UA" sz="3200" b="1" dirty="0" err="1">
                <a:solidFill>
                  <a:srgbClr val="0070C0"/>
                </a:solidFill>
              </a:rPr>
              <a:t>Будемо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мову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рідну</a:t>
            </a:r>
            <a:r>
              <a:rPr lang="ru-RU" altLang="uk-UA" sz="3200" b="1" dirty="0">
                <a:solidFill>
                  <a:srgbClr val="0070C0"/>
                </a:solidFill>
              </a:rPr>
              <a:t> </a:t>
            </a:r>
            <a:r>
              <a:rPr lang="ru-RU" altLang="uk-UA" sz="3200" b="1" dirty="0" err="1">
                <a:solidFill>
                  <a:srgbClr val="0070C0"/>
                </a:solidFill>
              </a:rPr>
              <a:t>вивчати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D:\Картинки до тестів\!!!!!!Эсмира\_free_2023-10-14-19-34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46" y="1742746"/>
            <a:ext cx="3009794" cy="3009794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306107" y="1383444"/>
            <a:ext cx="7018020" cy="90849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rgbClr val="0070C0"/>
                </a:solidFill>
              </a:rPr>
              <a:t>Розглянь </a:t>
            </a:r>
            <a:r>
              <a:rPr lang="uk-UA" sz="2400" dirty="0" err="1" smtClean="0">
                <a:solidFill>
                  <a:srgbClr val="0070C0"/>
                </a:solidFill>
              </a:rPr>
              <a:t>смайли</a:t>
            </a:r>
            <a:r>
              <a:rPr lang="uk-UA" sz="2400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dirty="0" smtClean="0">
                <a:solidFill>
                  <a:srgbClr val="0070C0"/>
                </a:solidFill>
              </a:rPr>
              <a:t>Який з них передає твої очікування від уроку?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263157" y="511629"/>
            <a:ext cx="9721242" cy="7571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Налаштування на урок </a:t>
            </a:r>
          </a:p>
        </p:txBody>
      </p:sp>
      <p:pic>
        <p:nvPicPr>
          <p:cNvPr id="4" name="Picture 2" descr="Зимние смайлики только для участников группы  https://www.facebook.com/groups/vihovatelyu/ Не забудьте поделиться с  коллегами! #зима #картинки #смай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19" y="2437277"/>
            <a:ext cx="2000250" cy="2286001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5" t="11058" r="8921" b="4174"/>
          <a:stretch/>
        </p:blipFill>
        <p:spPr bwMode="auto">
          <a:xfrm>
            <a:off x="9085816" y="2437277"/>
            <a:ext cx="2099610" cy="2214134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4" t="17182" r="14228" b="18692"/>
          <a:stretch/>
        </p:blipFill>
        <p:spPr bwMode="auto">
          <a:xfrm>
            <a:off x="6170934" y="2437276"/>
            <a:ext cx="2453227" cy="2289679"/>
          </a:xfrm>
          <a:prstGeom prst="round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РАДУГА ИДЕЙ ДЛЯ ДЕТЕЙ — СМАЙЛИКИ, ЭМОЦИИ | OK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393" y="2437492"/>
            <a:ext cx="2285786" cy="22857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242799" y="4949242"/>
            <a:ext cx="160096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Відчую успіх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70934" y="4934499"/>
            <a:ext cx="2453227" cy="83099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Легко впораюсь із завданнями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09393" y="4934498"/>
            <a:ext cx="228578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Отримаю цікаві знання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324127" y="4949241"/>
            <a:ext cx="162298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400" b="1" dirty="0" smtClean="0">
                <a:solidFill>
                  <a:schemeClr val="bg1"/>
                </a:solidFill>
              </a:rPr>
              <a:t>Буде важко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7657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01486" y="533400"/>
            <a:ext cx="10178089" cy="716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Гра «Опиши предмет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5113" y="1353539"/>
            <a:ext cx="17610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цибуля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0017" y="1352513"/>
            <a:ext cx="17610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лимон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4248" y="1362655"/>
            <a:ext cx="176100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яблуко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58" y="1352513"/>
            <a:ext cx="1218745" cy="998570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42" y="1354711"/>
            <a:ext cx="1028316" cy="1072165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191" r="78257" b="73891"/>
          <a:stretch/>
        </p:blipFill>
        <p:spPr>
          <a:xfrm>
            <a:off x="773293" y="2732019"/>
            <a:ext cx="3369136" cy="291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192" r="78257" b="74198"/>
          <a:stretch/>
        </p:blipFill>
        <p:spPr>
          <a:xfrm>
            <a:off x="4405962" y="2775838"/>
            <a:ext cx="3369136" cy="2880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1191" r="78257" b="73891"/>
          <a:stretch/>
        </p:blipFill>
        <p:spPr>
          <a:xfrm>
            <a:off x="8016576" y="2732019"/>
            <a:ext cx="3369136" cy="291600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2445078" y="1947430"/>
            <a:ext cx="10810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яка?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0529" y="1978207"/>
            <a:ext cx="133352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який?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53322" y="1947430"/>
            <a:ext cx="10810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яке?</a:t>
            </a:r>
          </a:p>
        </p:txBody>
      </p:sp>
      <p:sp>
        <p:nvSpPr>
          <p:cNvPr id="2" name="AutoShape 2" descr="Купити Цибуля озима Болеро F1 - Цибуля сівок, часник від Інтернет-магазин  Природа-Украї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упити Галант - цибуля ріпчаста, 250 000 насінин, ціна — «Фермер Центр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2" y="1331297"/>
            <a:ext cx="1131707" cy="113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8146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20830" y="599721"/>
            <a:ext cx="9777799" cy="7399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Повідомлення теми уроку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519057" y="1557873"/>
            <a:ext cx="5279572" cy="4460796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Сьогодні</a:t>
            </a:r>
            <a:r>
              <a:rPr lang="ru-RU" sz="3200" b="1" dirty="0">
                <a:solidFill>
                  <a:srgbClr val="0070C0"/>
                </a:solidFill>
              </a:rPr>
              <a:t> на </a:t>
            </a:r>
            <a:r>
              <a:rPr lang="ru-RU" sz="3200" b="1" dirty="0" err="1">
                <a:solidFill>
                  <a:srgbClr val="0070C0"/>
                </a:solidFill>
              </a:rPr>
              <a:t>уроці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української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мови</a:t>
            </a:r>
            <a:r>
              <a:rPr lang="ru-RU" sz="3200" b="1" dirty="0" smtClean="0">
                <a:solidFill>
                  <a:srgbClr val="0070C0"/>
                </a:solidFill>
              </a:rPr>
              <a:t> ми </a:t>
            </a:r>
            <a:r>
              <a:rPr lang="ru-RU" sz="3200" b="1" dirty="0" err="1" smtClean="0">
                <a:solidFill>
                  <a:srgbClr val="0070C0"/>
                </a:solidFill>
              </a:rPr>
              <a:t>будемо</a:t>
            </a:r>
            <a:r>
              <a:rPr lang="ru-RU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утворювати </a:t>
            </a:r>
            <a:r>
              <a:rPr lang="uk-UA" sz="3200" b="1" dirty="0">
                <a:solidFill>
                  <a:srgbClr val="0070C0"/>
                </a:solidFill>
              </a:rPr>
              <a:t>прикметники від поданих </a:t>
            </a:r>
            <a:r>
              <a:rPr lang="uk-UA" sz="3200" b="1" dirty="0" smtClean="0">
                <a:solidFill>
                  <a:srgbClr val="0070C0"/>
                </a:solidFill>
              </a:rPr>
              <a:t>іменників, знаходити прикметники в тексті. Поспілкуємось про шкідливу й корисну їжу </a:t>
            </a:r>
          </a:p>
        </p:txBody>
      </p:sp>
      <p:pic>
        <p:nvPicPr>
          <p:cNvPr id="8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" b="2098"/>
          <a:stretch/>
        </p:blipFill>
        <p:spPr bwMode="auto">
          <a:xfrm>
            <a:off x="1020830" y="1557873"/>
            <a:ext cx="4102531" cy="39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7546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3886" y="516890"/>
            <a:ext cx="9982200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загадку і поміркуй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="" xmlns:a16="http://schemas.microsoft.com/office/drawing/2014/main" id="{B21E0C4D-B78B-4F6A-A69A-CB48B07C7F9F}"/>
              </a:ext>
            </a:extLst>
          </p:cNvPr>
          <p:cNvSpPr/>
          <p:nvPr/>
        </p:nvSpPr>
        <p:spPr>
          <a:xfrm>
            <a:off x="1172372" y="1345608"/>
            <a:ext cx="4553514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Холодильник похвалився, 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Що на дім перетворився,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Де смачна і свіжа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</a:rPr>
              <a:t>Проживає …</a:t>
            </a:r>
          </a:p>
        </p:txBody>
      </p:sp>
      <p:pic>
        <p:nvPicPr>
          <p:cNvPr id="4098" name="Picture 2" descr="Nevera Clipart Ilustración De Dibujos Animados De Una Nevera Abierta Con  Comida Vector PNG ,dibujos Nevera, Clipart, Dibujos Animados PNG y Vector  para Descargar Gratis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4764" r="10450" b="4615"/>
          <a:stretch/>
        </p:blipFill>
        <p:spPr bwMode="auto">
          <a:xfrm>
            <a:off x="5871494" y="1106122"/>
            <a:ext cx="2240592" cy="26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78827" y="2554941"/>
            <a:ext cx="9252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їжа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2372" y="3901640"/>
            <a:ext cx="8690085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bg1"/>
                </a:solidFill>
              </a:rPr>
              <a:t>Навіщо людина вживає їжу?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bg1"/>
                </a:solidFill>
              </a:rPr>
              <a:t>Чи вся їжа корисна? </a:t>
            </a:r>
            <a:r>
              <a:rPr lang="uk-UA" sz="2400" b="1" dirty="0" smtClean="0">
                <a:solidFill>
                  <a:schemeClr val="bg1"/>
                </a:solidFill>
              </a:rPr>
              <a:t>Які </a:t>
            </a:r>
            <a:r>
              <a:rPr lang="uk-UA" sz="2400" b="1" dirty="0">
                <a:solidFill>
                  <a:schemeClr val="bg1"/>
                </a:solidFill>
              </a:rPr>
              <a:t>продукти </a:t>
            </a:r>
            <a:r>
              <a:rPr lang="uk-UA" sz="2400" b="1" dirty="0" smtClean="0">
                <a:solidFill>
                  <a:schemeClr val="bg1"/>
                </a:solidFill>
              </a:rPr>
              <a:t>корисні? 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Яку </a:t>
            </a:r>
            <a:r>
              <a:rPr lang="uk-UA" sz="2400" b="1" dirty="0">
                <a:solidFill>
                  <a:schemeClr val="bg1"/>
                </a:solidFill>
              </a:rPr>
              <a:t>їжу вважають шкідливою? Чому?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Де </a:t>
            </a:r>
            <a:r>
              <a:rPr lang="uk-UA" sz="2400" b="1" dirty="0">
                <a:solidFill>
                  <a:schemeClr val="bg1"/>
                </a:solidFill>
              </a:rPr>
              <a:t>людина може отримати </a:t>
            </a:r>
            <a:r>
              <a:rPr lang="uk-UA" sz="2400" b="1" dirty="0" smtClean="0">
                <a:solidFill>
                  <a:schemeClr val="bg1"/>
                </a:solidFill>
              </a:rPr>
              <a:t>їжу?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chemeClr val="bg1"/>
                </a:solidFill>
              </a:rPr>
              <a:t>Чи ходи</a:t>
            </a:r>
            <a:r>
              <a:rPr lang="uk-UA" sz="2400" b="1" dirty="0">
                <a:solidFill>
                  <a:schemeClr val="bg1"/>
                </a:solidFill>
              </a:rPr>
              <a:t>ш</a:t>
            </a:r>
            <a:r>
              <a:rPr lang="uk-UA" sz="2400" b="1" dirty="0" smtClean="0">
                <a:solidFill>
                  <a:schemeClr val="bg1"/>
                </a:solidFill>
              </a:rPr>
              <a:t> ти </a:t>
            </a:r>
            <a:r>
              <a:rPr lang="uk-UA" sz="2400" b="1" dirty="0">
                <a:solidFill>
                  <a:schemeClr val="bg1"/>
                </a:solidFill>
              </a:rPr>
              <a:t>у кафе? З ким? Що </a:t>
            </a:r>
            <a:r>
              <a:rPr lang="uk-UA" sz="2400" b="1" dirty="0" smtClean="0">
                <a:solidFill>
                  <a:schemeClr val="bg1"/>
                </a:solidFill>
              </a:rPr>
              <a:t>тобі </a:t>
            </a:r>
            <a:r>
              <a:rPr lang="uk-UA" sz="2400" b="1" dirty="0">
                <a:solidFill>
                  <a:schemeClr val="bg1"/>
                </a:solidFill>
              </a:rPr>
              <a:t>подобається замовляти?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chemeClr val="bg1"/>
                </a:solidFill>
              </a:rPr>
              <a:t>Як слід поводитись у кафе? </a:t>
            </a:r>
          </a:p>
        </p:txBody>
      </p:sp>
      <p:pic>
        <p:nvPicPr>
          <p:cNvPr id="9" name="Picture 2" descr="Картинки по запросу клипарт полезные продукты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" r="3480"/>
          <a:stretch/>
        </p:blipFill>
        <p:spPr bwMode="auto">
          <a:xfrm>
            <a:off x="8171128" y="2660835"/>
            <a:ext cx="2964957" cy="255603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3186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180" t="4309" r="10884" b="7218"/>
          <a:stretch/>
        </p:blipFill>
        <p:spPr>
          <a:xfrm>
            <a:off x="1054100" y="2002110"/>
            <a:ext cx="2355375" cy="222154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14614" y="547439"/>
            <a:ext cx="10417810" cy="628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Друзі </a:t>
            </a:r>
            <a:r>
              <a:rPr lang="uk-UA" sz="4000" b="1" dirty="0">
                <a:solidFill>
                  <a:schemeClr val="bg1"/>
                </a:solidFill>
              </a:rPr>
              <a:t>зайшли в дитячу </a:t>
            </a:r>
            <a:r>
              <a:rPr lang="uk-UA" sz="4000" b="1" dirty="0" smtClean="0">
                <a:solidFill>
                  <a:schemeClr val="bg1"/>
                </a:solidFill>
              </a:rPr>
              <a:t>кав'ярню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0886" y="1985590"/>
            <a:ext cx="7787911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Друзі дивились в меню і вибирали соки.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Я замовлю сік з ананаса, - сказав Щебетунчик.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А мені подобається з персиків</a:t>
            </a:r>
            <a:r>
              <a:rPr lang="uk-UA" sz="2800" b="1" dirty="0" smtClean="0">
                <a:solidFill>
                  <a:schemeClr val="bg1"/>
                </a:solidFill>
              </a:rPr>
              <a:t>, - </a:t>
            </a:r>
            <a:r>
              <a:rPr lang="uk-UA" sz="2800" b="1" dirty="0">
                <a:solidFill>
                  <a:schemeClr val="bg1"/>
                </a:solidFill>
              </a:rPr>
              <a:t>повідомила Родзинка.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Мій улюблений сік – з винограду, заявила Читалочка.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- А я замовлю сік із </a:t>
            </a:r>
            <a:r>
              <a:rPr lang="uk-UA" sz="2800" b="1" dirty="0" smtClean="0">
                <a:solidFill>
                  <a:schemeClr val="bg1"/>
                </a:solidFill>
              </a:rPr>
              <a:t>вишні, - промовив </a:t>
            </a:r>
            <a:r>
              <a:rPr lang="uk-UA" sz="2800" b="1" dirty="0" err="1" smtClean="0">
                <a:solidFill>
                  <a:schemeClr val="bg1"/>
                </a:solidFill>
              </a:rPr>
              <a:t>Ґаджик</a:t>
            </a:r>
            <a:r>
              <a:rPr lang="uk-UA" sz="2800" b="1" dirty="0" smtClean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54100" y="1222354"/>
            <a:ext cx="5738586" cy="70441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Вони вирішили </a:t>
            </a:r>
            <a:r>
              <a:rPr lang="uk-UA" sz="2000" b="1" dirty="0">
                <a:solidFill>
                  <a:srgbClr val="0070C0"/>
                </a:solidFill>
              </a:rPr>
              <a:t>замовити соки. Їм подали меню. Поясни, як ти розумієш значення слова  </a:t>
            </a:r>
            <a:r>
              <a:rPr lang="uk-UA" sz="2000" b="1" i="1" dirty="0">
                <a:solidFill>
                  <a:srgbClr val="0070C0"/>
                </a:solidFill>
              </a:rPr>
              <a:t>меню. </a:t>
            </a:r>
            <a:r>
              <a:rPr lang="uk-UA" sz="2000" b="1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247" y="4366010"/>
            <a:ext cx="281001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МЕНЮ</a:t>
            </a:r>
            <a:r>
              <a:rPr lang="uk-UA" sz="2800" b="1" dirty="0" smtClean="0">
                <a:solidFill>
                  <a:srgbClr val="0070C0"/>
                </a:solidFill>
              </a:rPr>
              <a:t> </a:t>
            </a:r>
            <a:r>
              <a:rPr lang="uk-UA" sz="2800" b="1" dirty="0"/>
              <a:t>– листок з переліком страв і напоїв.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62126" y="1208315"/>
            <a:ext cx="3608616" cy="71849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Послухай текст про те, як друзі вибирали соки. </a:t>
            </a: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567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97630"/>
            <a:ext cx="9998996" cy="7521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Розпізнай </a:t>
            </a:r>
            <a:r>
              <a:rPr lang="uk-UA" sz="4000" b="1" dirty="0">
                <a:solidFill>
                  <a:schemeClr val="bg1"/>
                </a:solidFill>
              </a:rPr>
              <a:t>соки, зображені на </a:t>
            </a:r>
            <a:r>
              <a:rPr lang="uk-UA" sz="4000" b="1" dirty="0" smtClean="0">
                <a:solidFill>
                  <a:schemeClr val="bg1"/>
                </a:solidFill>
              </a:rPr>
              <a:t>малюнках</a:t>
            </a:r>
            <a:r>
              <a:rPr lang="uk-UA" sz="4000" b="1" dirty="0">
                <a:solidFill>
                  <a:schemeClr val="bg1"/>
                </a:solidFill>
              </a:rPr>
              <a:t>.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5596" y="1875883"/>
            <a:ext cx="45365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У меню були такі соки: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918"/>
          <a:stretch/>
        </p:blipFill>
        <p:spPr>
          <a:xfrm>
            <a:off x="1383778" y="2441923"/>
            <a:ext cx="9252077" cy="189730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9860" y="4835036"/>
            <a:ext cx="2025733" cy="523220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</a:rPr>
              <a:t>ананасовий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2005" y="5603068"/>
            <a:ext cx="1690454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томатний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9445" y="4833500"/>
            <a:ext cx="223909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виноградний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6982" y="5624770"/>
            <a:ext cx="1787971" cy="523220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вишневий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95851" y="4900270"/>
            <a:ext cx="211440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персиковий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47428" y="5603068"/>
            <a:ext cx="202296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морквяний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002971" y="4295808"/>
            <a:ext cx="0" cy="50661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527232" y="4308079"/>
            <a:ext cx="0" cy="12745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008992" y="4317069"/>
            <a:ext cx="0" cy="51796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528946" y="4351972"/>
            <a:ext cx="0" cy="12510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156786" y="4326306"/>
            <a:ext cx="0" cy="5071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9711937" y="4295808"/>
            <a:ext cx="48046" cy="128684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054100" y="1374913"/>
            <a:ext cx="9980764" cy="45743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Доповни </a:t>
            </a:r>
            <a:r>
              <a:rPr lang="uk-UA" sz="2000" b="1" dirty="0">
                <a:solidFill>
                  <a:srgbClr val="0070C0"/>
                </a:solidFill>
              </a:rPr>
              <a:t>подане речення їхніми назвами. Використовуй у назвах тільки прикметники.</a:t>
            </a:r>
            <a:endParaRPr lang="uk-UA" sz="2000" b="1" i="1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8067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/>
          <a:srcRect l="7656" t="13726" r="71900" b="34618"/>
          <a:stretch/>
        </p:blipFill>
        <p:spPr>
          <a:xfrm flipH="1">
            <a:off x="8773886" y="1345142"/>
            <a:ext cx="1195818" cy="172008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47057" y="494529"/>
            <a:ext cx="10123713" cy="768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Запиши</a:t>
            </a:r>
            <a:r>
              <a:rPr lang="uk-UA" sz="3600" b="1" dirty="0">
                <a:solidFill>
                  <a:schemeClr val="bg1"/>
                </a:solidFill>
              </a:rPr>
              <a:t>, який сік подобається кожному з друзів.</a:t>
            </a:r>
            <a:endParaRPr lang="uk-UA" sz="3600" b="1" i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3918"/>
          <a:stretch/>
        </p:blipFill>
        <p:spPr>
          <a:xfrm>
            <a:off x="1575964" y="3252748"/>
            <a:ext cx="9252077" cy="189730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2313008" y="2945150"/>
            <a:ext cx="114096" cy="81632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01567" y="2985841"/>
            <a:ext cx="452172" cy="775637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8773886" y="3102177"/>
            <a:ext cx="500743" cy="751366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30867" y="1345141"/>
            <a:ext cx="1187187" cy="175703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3517" r="9924"/>
          <a:stretch/>
        </p:blipFill>
        <p:spPr>
          <a:xfrm flipH="1">
            <a:off x="4086457" y="1345141"/>
            <a:ext cx="1722881" cy="172008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/>
          <a:srcRect l="3802" t="4220" r="4673" b="3952"/>
          <a:stretch/>
        </p:blipFill>
        <p:spPr>
          <a:xfrm>
            <a:off x="6379030" y="1345142"/>
            <a:ext cx="1587352" cy="172438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cxnSp>
        <p:nvCxnSpPr>
          <p:cNvPr id="31" name="Прямая со стрелкой 30"/>
          <p:cNvCxnSpPr/>
          <p:nvPr/>
        </p:nvCxnSpPr>
        <p:spPr>
          <a:xfrm flipH="1">
            <a:off x="6760029" y="3102177"/>
            <a:ext cx="472878" cy="65930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49829" y="5202638"/>
            <a:ext cx="94782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Щебетунчик </a:t>
            </a:r>
            <a:r>
              <a:rPr lang="uk-UA" sz="2800" b="1" dirty="0">
                <a:solidFill>
                  <a:schemeClr val="bg1"/>
                </a:solidFill>
              </a:rPr>
              <a:t>любить ананасовий, Родзинка – персиковий, Читалочка – виноградний, </a:t>
            </a:r>
            <a:r>
              <a:rPr lang="uk-UA" sz="2800" b="1" dirty="0" err="1" smtClean="0">
                <a:solidFill>
                  <a:schemeClr val="bg1"/>
                </a:solidFill>
              </a:rPr>
              <a:t>Ґаджик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– вишневий сік.</a:t>
            </a: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809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" t="1193" r="52697" b="66862"/>
          <a:stretch/>
        </p:blipFill>
        <p:spPr>
          <a:xfrm>
            <a:off x="3276600" y="1456402"/>
            <a:ext cx="8243868" cy="314664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48387" r="49648" b="40704"/>
          <a:stretch/>
        </p:blipFill>
        <p:spPr>
          <a:xfrm>
            <a:off x="8480331" y="1522320"/>
            <a:ext cx="1745865" cy="6295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8" t="15920" r="35045" b="71997"/>
          <a:stretch/>
        </p:blipFill>
        <p:spPr>
          <a:xfrm>
            <a:off x="10980468" y="1555933"/>
            <a:ext cx="175800" cy="6974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31823" r="30491" b="51998"/>
          <a:stretch/>
        </p:blipFill>
        <p:spPr>
          <a:xfrm>
            <a:off x="5829293" y="2253349"/>
            <a:ext cx="2566744" cy="9338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80407" r="21268" b="3063"/>
          <a:stretch/>
        </p:blipFill>
        <p:spPr>
          <a:xfrm>
            <a:off x="3315363" y="3029726"/>
            <a:ext cx="2864121" cy="9539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15920" r="39763" b="71997"/>
          <a:stretch/>
        </p:blipFill>
        <p:spPr>
          <a:xfrm>
            <a:off x="8301329" y="3065369"/>
            <a:ext cx="2092076" cy="6974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t="18785" r="47468" b="70659"/>
          <a:stretch/>
        </p:blipFill>
        <p:spPr>
          <a:xfrm>
            <a:off x="10547589" y="3204668"/>
            <a:ext cx="865757" cy="609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2" t="80463" r="17859"/>
          <a:stretch/>
        </p:blipFill>
        <p:spPr>
          <a:xfrm>
            <a:off x="6620483" y="1475375"/>
            <a:ext cx="1675401" cy="1127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1" t="30444" r="23872" b="52472"/>
          <a:stretch/>
        </p:blipFill>
        <p:spPr>
          <a:xfrm>
            <a:off x="3698553" y="1411640"/>
            <a:ext cx="2749581" cy="98600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1" t="48387" r="29604" b="40704"/>
          <a:stretch/>
        </p:blipFill>
        <p:spPr>
          <a:xfrm>
            <a:off x="10210905" y="1522320"/>
            <a:ext cx="769563" cy="629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79709" r="31694" b="7791"/>
          <a:stretch/>
        </p:blipFill>
        <p:spPr>
          <a:xfrm>
            <a:off x="8559553" y="2220691"/>
            <a:ext cx="2420914" cy="7214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47513" r="42557" b="35959"/>
          <a:stretch/>
        </p:blipFill>
        <p:spPr>
          <a:xfrm>
            <a:off x="3315363" y="2250732"/>
            <a:ext cx="2020100" cy="9539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4" t="30749" r="49242" b="52500"/>
          <a:stretch/>
        </p:blipFill>
        <p:spPr>
          <a:xfrm>
            <a:off x="6179484" y="2963752"/>
            <a:ext cx="1707466" cy="96683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9" t="86679" r="31404" b="9294"/>
          <a:stretch/>
        </p:blipFill>
        <p:spPr>
          <a:xfrm>
            <a:off x="5388398" y="2603020"/>
            <a:ext cx="440895" cy="2324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9" t="86679" r="31404" b="9294"/>
          <a:stretch/>
        </p:blipFill>
        <p:spPr>
          <a:xfrm>
            <a:off x="7886950" y="3390458"/>
            <a:ext cx="440895" cy="2324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9" t="86679" r="34305" b="8700"/>
          <a:stretch/>
        </p:blipFill>
        <p:spPr>
          <a:xfrm>
            <a:off x="10980467" y="2603019"/>
            <a:ext cx="324905" cy="31693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947057" y="494529"/>
            <a:ext cx="10265229" cy="7682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Перевір</a:t>
            </a:r>
            <a:r>
              <a:rPr lang="uk-UA" sz="4000" b="1" dirty="0" smtClean="0">
                <a:solidFill>
                  <a:schemeClr val="bg1"/>
                </a:solidFill>
              </a:rPr>
              <a:t> свою роботу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pic>
        <p:nvPicPr>
          <p:cNvPr id="27" name="Picture 2" descr="Картинки по запросу клипарт сок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1417059"/>
            <a:ext cx="2170617" cy="31734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3276600" y="4750738"/>
            <a:ext cx="8243868" cy="94249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Поцікався</a:t>
            </a:r>
            <a:r>
              <a:rPr lang="uk-UA" sz="2400" b="1" dirty="0">
                <a:solidFill>
                  <a:srgbClr val="0070C0"/>
                </a:solidFill>
              </a:rPr>
              <a:t>, які соки полюбляють твої </a:t>
            </a:r>
            <a:r>
              <a:rPr lang="uk-UA" sz="2400" b="1" dirty="0" smtClean="0">
                <a:solidFill>
                  <a:srgbClr val="0070C0"/>
                </a:solidFill>
              </a:rPr>
              <a:t>рідні.</a:t>
            </a:r>
            <a:r>
              <a:rPr lang="uk-UA" sz="2400" b="1" dirty="0">
                <a:solidFill>
                  <a:srgbClr val="0070C0"/>
                </a:solidFill>
              </a:rPr>
              <a:t>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Напиши про </a:t>
            </a:r>
            <a:r>
              <a:rPr lang="uk-UA" sz="2400" b="1" dirty="0">
                <a:solidFill>
                  <a:srgbClr val="0070C0"/>
                </a:solidFill>
              </a:rPr>
              <a:t>свій улюблений сік. Використай прикметники</a:t>
            </a:r>
            <a:r>
              <a:rPr lang="uk-UA" sz="2400" b="1" dirty="0" smtClean="0">
                <a:solidFill>
                  <a:srgbClr val="0070C0"/>
                </a:solidFill>
              </a:rPr>
              <a:t>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63633" r="56678" b="24145"/>
          <a:stretch/>
        </p:blipFill>
        <p:spPr>
          <a:xfrm>
            <a:off x="3393753" y="3785444"/>
            <a:ext cx="1455500" cy="667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80299" r="25305" b="3377"/>
          <a:stretch/>
        </p:blipFill>
        <p:spPr>
          <a:xfrm>
            <a:off x="4884739" y="3821995"/>
            <a:ext cx="2583090" cy="89098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9167" r="77476" b="71111"/>
          <a:stretch/>
        </p:blipFill>
        <p:spPr>
          <a:xfrm>
            <a:off x="7327595" y="3983647"/>
            <a:ext cx="612000" cy="53065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7" t="14912" r="12216" b="73334"/>
          <a:stretch/>
        </p:blipFill>
        <p:spPr>
          <a:xfrm>
            <a:off x="8734207" y="3766328"/>
            <a:ext cx="1038558" cy="64158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35466" r="74825" b="52780"/>
          <a:stretch/>
        </p:blipFill>
        <p:spPr>
          <a:xfrm>
            <a:off x="9680629" y="4050871"/>
            <a:ext cx="684000" cy="64158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9" t="35466" r="33771" b="52780"/>
          <a:stretch/>
        </p:blipFill>
        <p:spPr>
          <a:xfrm>
            <a:off x="10440468" y="4034742"/>
            <a:ext cx="1080000" cy="64158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0" t="18785" r="47468" b="70659"/>
          <a:stretch/>
        </p:blipFill>
        <p:spPr>
          <a:xfrm>
            <a:off x="7868450" y="3966305"/>
            <a:ext cx="865757" cy="609237"/>
          </a:xfrm>
          <a:prstGeom prst="rect">
            <a:avLst/>
          </a:prstGeom>
        </p:spPr>
      </p:pic>
      <p:sp>
        <p:nvSpPr>
          <p:cNvPr id="2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88572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76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1897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19774</TotalTime>
  <Words>618</Words>
  <Application>Microsoft Office PowerPoint</Application>
  <PresentationFormat>Произвольный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1251</cp:revision>
  <dcterms:created xsi:type="dcterms:W3CDTF">2018-01-05T16:38:53Z</dcterms:created>
  <dcterms:modified xsi:type="dcterms:W3CDTF">2025-01-02T18:49:31Z</dcterms:modified>
</cp:coreProperties>
</file>