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65" r:id="rId3"/>
    <p:sldId id="361" r:id="rId4"/>
    <p:sldId id="347" r:id="rId5"/>
    <p:sldId id="362" r:id="rId6"/>
    <p:sldId id="363" r:id="rId7"/>
    <p:sldId id="358" r:id="rId8"/>
    <p:sldId id="367" r:id="rId9"/>
    <p:sldId id="342" r:id="rId10"/>
    <p:sldId id="332" r:id="rId11"/>
    <p:sldId id="353" r:id="rId12"/>
    <p:sldId id="364" r:id="rId13"/>
    <p:sldId id="366"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42"/>
    <a:srgbClr val="FFFF00"/>
    <a:srgbClr val="709E32"/>
    <a:srgbClr val="1694E9"/>
    <a:srgbClr val="295FFF"/>
    <a:srgbClr val="FFB441"/>
    <a:srgbClr val="00B050"/>
    <a:srgbClr val="000000"/>
    <a:srgbClr val="00206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01" autoAdjust="0"/>
    <p:restoredTop sz="94660"/>
  </p:normalViewPr>
  <p:slideViewPr>
    <p:cSldViewPr snapToGrid="0">
      <p:cViewPr varScale="1">
        <p:scale>
          <a:sx n="88" d="100"/>
          <a:sy n="88" d="100"/>
        </p:scale>
        <p:origin x="-1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19.01.2025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a:p>
        </p:txBody>
      </p:sp>
    </p:spTree>
    <p:extLst>
      <p:ext uri="{BB962C8B-B14F-4D97-AF65-F5344CB8AC3E}">
        <p14:creationId xmlns:p14="http://schemas.microsoft.com/office/powerpoint/2010/main" val="1179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0626D62-0A69-489C-AD8A-DBBB454FE69F}" type="datetime1">
              <a:rPr lang="uk-UA" smtClean="0"/>
              <a:t>19.01.2025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995242421"/>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541F5A-B942-463D-BFFB-A6C0BF2A95D9}" type="datetime1">
              <a:rPr lang="uk-UA" smtClean="0"/>
              <a:t>19.01.2025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836421197"/>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AF5CA3-AACC-4614-BF69-00E689DA5E5C}" type="datetime1">
              <a:rPr lang="uk-UA" smtClean="0"/>
              <a:t>19.01.2025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388756189"/>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457AFC-C01B-4F35-8E90-7CDC7BDC9F41}" type="datetime1">
              <a:rPr lang="uk-UA" smtClean="0"/>
              <a:t>19.01.2025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79445653"/>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057DF8-A1C4-4191-9BCE-6255C9741248}" type="datetime1">
              <a:rPr lang="uk-UA" smtClean="0"/>
              <a:t>19.01.2025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520646997"/>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EB527B-8C9A-436C-98CD-9931061FA41E}" type="datetime1">
              <a:rPr lang="uk-UA" smtClean="0"/>
              <a:t>19.01.2025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43066299"/>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CE2E25-D864-431C-9803-DC1DF816B3B2}" type="datetime1">
              <a:rPr lang="uk-UA" smtClean="0"/>
              <a:t>19.01.2025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409923005"/>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41627C-B8CA-44C8-AA80-F38F7E2DC942}" type="datetime1">
              <a:rPr lang="uk-UA" smtClean="0"/>
              <a:t>19.01.2025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131058557"/>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78820F-613B-4084-A210-F6071CA8AA12}" type="datetime1">
              <a:rPr lang="uk-UA" smtClean="0"/>
              <a:t>19.01.2025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979499683"/>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7F3D5AF-C886-45A1-B5DC-5A526CB61C15}" type="datetime1">
              <a:rPr lang="uk-UA" smtClean="0"/>
              <a:t>19.01.2025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772121819"/>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3D2A21-8E22-4A57-9D96-C14531AB525D}" type="datetime1">
              <a:rPr lang="uk-UA" smtClean="0"/>
              <a:t>19.01.2025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051652846"/>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F2D6-4F70-474E-8189-F1C29A9FD449}" type="datetime1">
              <a:rPr lang="uk-UA" smtClean="0"/>
              <a:t>19.01.2025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2CC5-B2C6-4302-92FF-8C073FD1154B}" type="slidenum">
              <a:rPr lang="ru-RU" smtClean="0"/>
              <a:t>‹#›</a:t>
            </a:fld>
            <a:endParaRPr lang="ru-RU"/>
          </a:p>
        </p:txBody>
      </p:sp>
    </p:spTree>
    <p:extLst>
      <p:ext uri="{BB962C8B-B14F-4D97-AF65-F5344CB8AC3E}">
        <p14:creationId xmlns:p14="http://schemas.microsoft.com/office/powerpoint/2010/main" val="4246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blinds dir="vert"/>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230087" y="4527984"/>
            <a:ext cx="9753600" cy="783193"/>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4000" b="1" dirty="0" smtClean="0">
                <a:solidFill>
                  <a:schemeClr val="accent2">
                    <a:lumMod val="75000"/>
                  </a:schemeClr>
                </a:solidFill>
              </a:rPr>
              <a:t>Тамара </a:t>
            </a:r>
            <a:r>
              <a:rPr lang="uk-UA" sz="4000" b="1" dirty="0">
                <a:solidFill>
                  <a:schemeClr val="accent2">
                    <a:lumMod val="75000"/>
                  </a:schemeClr>
                </a:solidFill>
              </a:rPr>
              <a:t>Коломієць «Біле поле полотняне»</a:t>
            </a:r>
            <a:endParaRPr lang="ru-RU" sz="4000" b="1" dirty="0">
              <a:solidFill>
                <a:schemeClr val="accent2">
                  <a:lumMod val="75000"/>
                </a:schemeClr>
              </a:solidFill>
            </a:endParaRPr>
          </a:p>
        </p:txBody>
      </p:sp>
      <p:sp>
        <p:nvSpPr>
          <p:cNvPr id="8" name="AutoShape 2" descr="ÐÐ°ÑÑÐ¸Ð½ÐºÐ¸ Ð¿Ð¾ Ð·Ð°Ð¿ÑÐ¾ÑÑ ÐºÐ»Ð¸Ð¿Ð°ÑÑ Ð´ÐµÑÐ¸ ÑÐ°Ð·Ð¾Ð¼ Ñ Ð´Ð¾Ð±ÑÑ Ð¿Ñ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7358742" y="1228139"/>
            <a:ext cx="3418114" cy="2553891"/>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Літературне читання</a:t>
            </a:r>
          </a:p>
          <a:p>
            <a:pPr algn="ctr"/>
            <a:r>
              <a:rPr lang="en-US" sz="2400" b="1" i="1" dirty="0" smtClean="0">
                <a:solidFill>
                  <a:schemeClr val="accent2">
                    <a:lumMod val="75000"/>
                  </a:schemeClr>
                </a:solidFill>
              </a:rPr>
              <a:t>2 </a:t>
            </a:r>
            <a:r>
              <a:rPr lang="uk-UA" sz="2400" b="1" i="1" dirty="0" smtClean="0">
                <a:solidFill>
                  <a:schemeClr val="accent2">
                    <a:lumMod val="75000"/>
                  </a:schemeClr>
                </a:solidFill>
              </a:rPr>
              <a:t>клас. Розділ 6</a:t>
            </a:r>
            <a:r>
              <a:rPr lang="uk-UA" sz="2400" b="1" dirty="0" smtClean="0">
                <a:solidFill>
                  <a:schemeClr val="accent2">
                    <a:lumMod val="75000"/>
                  </a:schemeClr>
                </a:solidFill>
              </a:rPr>
              <a:t> </a:t>
            </a:r>
          </a:p>
          <a:p>
            <a:pPr algn="ctr"/>
            <a:r>
              <a:rPr lang="uk-UA" sz="2400" b="1" dirty="0">
                <a:solidFill>
                  <a:schemeClr val="accent2">
                    <a:lumMod val="75000"/>
                  </a:schemeClr>
                </a:solidFill>
              </a:rPr>
              <a:t>Світ дитинства у творах українських письменників</a:t>
            </a:r>
            <a:endParaRPr lang="ru-RU" sz="2400" b="1" dirty="0">
              <a:solidFill>
                <a:schemeClr val="accent2">
                  <a:lumMod val="75000"/>
                </a:schemeClr>
              </a:solidFill>
            </a:endParaRPr>
          </a:p>
          <a:p>
            <a:pPr algn="ctr"/>
            <a:r>
              <a:rPr lang="uk-UA" sz="2400" b="1" dirty="0" smtClean="0">
                <a:solidFill>
                  <a:schemeClr val="accent2">
                    <a:lumMod val="75000"/>
                  </a:schemeClr>
                </a:solidFill>
              </a:rPr>
              <a:t>Урок</a:t>
            </a:r>
            <a:r>
              <a:rPr lang="en-US" sz="2400" b="1" dirty="0" smtClean="0">
                <a:solidFill>
                  <a:schemeClr val="accent2">
                    <a:lumMod val="75000"/>
                  </a:schemeClr>
                </a:solidFill>
              </a:rPr>
              <a:t> </a:t>
            </a:r>
            <a:r>
              <a:rPr lang="uk-UA" sz="2400" b="1" dirty="0" smtClean="0">
                <a:solidFill>
                  <a:schemeClr val="accent2">
                    <a:lumMod val="75000"/>
                  </a:schemeClr>
                </a:solidFill>
              </a:rPr>
              <a:t>60</a:t>
            </a:r>
          </a:p>
        </p:txBody>
      </p:sp>
      <p:pic>
        <p:nvPicPr>
          <p:cNvPr id="2050" name="Picture 2" descr="Украинский рушник"/>
          <p:cNvPicPr>
            <a:picLocks noChangeAspect="1" noChangeArrowheads="1"/>
          </p:cNvPicPr>
          <p:nvPr/>
        </p:nvPicPr>
        <p:blipFill rotWithShape="1">
          <a:blip r:embed="rId2">
            <a:extLst>
              <a:ext uri="{28A0092B-C50C-407E-A947-70E740481C1C}">
                <a14:useLocalDpi xmlns:a14="http://schemas.microsoft.com/office/drawing/2010/main" val="0"/>
              </a:ext>
            </a:extLst>
          </a:blip>
          <a:srcRect l="7185" t="14521" r="6960" b="734"/>
          <a:stretch/>
        </p:blipFill>
        <p:spPr bwMode="auto">
          <a:xfrm>
            <a:off x="1382484" y="1228139"/>
            <a:ext cx="3013971" cy="2614159"/>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7040"/>
      </p:ext>
    </p:extLst>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21228" y="478200"/>
            <a:ext cx="9862457" cy="6865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smtClean="0">
                <a:solidFill>
                  <a:schemeClr val="bg1"/>
                </a:solidFill>
              </a:rPr>
              <a:t> Тамари </a:t>
            </a:r>
            <a:r>
              <a:rPr lang="uk-UA" sz="3600" b="1" dirty="0">
                <a:solidFill>
                  <a:schemeClr val="bg1"/>
                </a:solidFill>
              </a:rPr>
              <a:t>Коломієць «Біле поле полотняне</a:t>
            </a:r>
            <a:r>
              <a:rPr lang="uk-UA" sz="3600" b="1" dirty="0" smtClean="0">
                <a:solidFill>
                  <a:schemeClr val="bg1"/>
                </a:solidFill>
              </a:rPr>
              <a:t>…» </a:t>
            </a:r>
            <a:endParaRPr lang="uk-UA" sz="3600" b="1" dirty="0">
              <a:solidFill>
                <a:schemeClr val="bg1"/>
              </a:solidFill>
            </a:endParaRPr>
          </a:p>
        </p:txBody>
      </p:sp>
      <p:sp>
        <p:nvSpPr>
          <p:cNvPr id="8" name="TextBox 7"/>
          <p:cNvSpPr txBox="1"/>
          <p:nvPr/>
        </p:nvSpPr>
        <p:spPr>
          <a:xfrm>
            <a:off x="687034" y="1254280"/>
            <a:ext cx="4170920" cy="4401205"/>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2800" b="1" dirty="0">
                <a:solidFill>
                  <a:schemeClr val="accent2">
                    <a:lumMod val="75000"/>
                  </a:schemeClr>
                </a:solidFill>
              </a:rPr>
              <a:t>Біле поле полотняне,</a:t>
            </a:r>
            <a:br>
              <a:rPr lang="uk-UA" sz="2800" b="1" dirty="0">
                <a:solidFill>
                  <a:schemeClr val="accent2">
                    <a:lumMod val="75000"/>
                  </a:schemeClr>
                </a:solidFill>
              </a:rPr>
            </a:br>
            <a:r>
              <a:rPr lang="uk-UA" sz="2800" b="1" dirty="0">
                <a:solidFill>
                  <a:schemeClr val="accent2">
                    <a:lumMod val="75000"/>
                  </a:schemeClr>
                </a:solidFill>
              </a:rPr>
              <a:t>рівно ткане, чисто пране.</a:t>
            </a:r>
            <a:br>
              <a:rPr lang="uk-UA" sz="2800" b="1" dirty="0">
                <a:solidFill>
                  <a:schemeClr val="accent2">
                    <a:lumMod val="75000"/>
                  </a:schemeClr>
                </a:solidFill>
              </a:rPr>
            </a:br>
            <a:r>
              <a:rPr lang="uk-UA" sz="2800" b="1" dirty="0">
                <a:solidFill>
                  <a:schemeClr val="accent2">
                    <a:lumMod val="75000"/>
                  </a:schemeClr>
                </a:solidFill>
              </a:rPr>
              <a:t>А по ньому голка ходить,</a:t>
            </a:r>
            <a:br>
              <a:rPr lang="uk-UA" sz="2800" b="1" dirty="0">
                <a:solidFill>
                  <a:schemeClr val="accent2">
                    <a:lumMod val="75000"/>
                  </a:schemeClr>
                </a:solidFill>
              </a:rPr>
            </a:br>
            <a:r>
              <a:rPr lang="uk-UA" sz="2800" b="1" dirty="0">
                <a:solidFill>
                  <a:schemeClr val="accent2">
                    <a:lumMod val="75000"/>
                  </a:schemeClr>
                </a:solidFill>
              </a:rPr>
              <a:t>за собою нитку водить.</a:t>
            </a:r>
            <a:br>
              <a:rPr lang="uk-UA" sz="2800" b="1" dirty="0">
                <a:solidFill>
                  <a:schemeClr val="accent2">
                    <a:lumMod val="75000"/>
                  </a:schemeClr>
                </a:solidFill>
              </a:rPr>
            </a:br>
            <a:r>
              <a:rPr lang="uk-UA" sz="2800" b="1" dirty="0">
                <a:solidFill>
                  <a:schemeClr val="accent2">
                    <a:lumMod val="75000"/>
                  </a:schemeClr>
                </a:solidFill>
              </a:rPr>
              <a:t>Покрутнеться так і сяк —</a:t>
            </a:r>
            <a:br>
              <a:rPr lang="uk-UA" sz="2800" b="1" dirty="0">
                <a:solidFill>
                  <a:schemeClr val="accent2">
                    <a:lumMod val="75000"/>
                  </a:schemeClr>
                </a:solidFill>
              </a:rPr>
            </a:br>
            <a:r>
              <a:rPr lang="uk-UA" sz="2800" b="1" dirty="0">
                <a:solidFill>
                  <a:schemeClr val="accent2">
                    <a:lumMod val="75000"/>
                  </a:schemeClr>
                </a:solidFill>
              </a:rPr>
              <a:t>зацвіте червоний мак.</a:t>
            </a:r>
            <a:br>
              <a:rPr lang="uk-UA" sz="2800" b="1" dirty="0">
                <a:solidFill>
                  <a:schemeClr val="accent2">
                    <a:lumMod val="75000"/>
                  </a:schemeClr>
                </a:solidFill>
              </a:rPr>
            </a:br>
            <a:r>
              <a:rPr lang="uk-UA" sz="2800" b="1" dirty="0">
                <a:solidFill>
                  <a:schemeClr val="accent2">
                    <a:lumMod val="75000"/>
                  </a:schemeClr>
                </a:solidFill>
              </a:rPr>
              <a:t>Зазирне і там і тут —</a:t>
            </a:r>
            <a:br>
              <a:rPr lang="uk-UA" sz="2800" b="1" dirty="0">
                <a:solidFill>
                  <a:schemeClr val="accent2">
                    <a:lumMod val="75000"/>
                  </a:schemeClr>
                </a:solidFill>
              </a:rPr>
            </a:br>
            <a:r>
              <a:rPr lang="uk-UA" sz="2800" b="1" dirty="0">
                <a:solidFill>
                  <a:schemeClr val="accent2">
                    <a:lumMod val="75000"/>
                  </a:schemeClr>
                </a:solidFill>
              </a:rPr>
              <a:t>василечки зацвітуть</a:t>
            </a:r>
            <a:r>
              <a:rPr lang="uk-UA" sz="2800" b="1" dirty="0" smtClean="0">
                <a:solidFill>
                  <a:schemeClr val="accent2">
                    <a:lumMod val="75000"/>
                  </a:schemeClr>
                </a:solidFill>
              </a:rPr>
              <a:t>.</a:t>
            </a:r>
          </a:p>
          <a:p>
            <a:r>
              <a:rPr lang="uk-UA" sz="2800" b="1" dirty="0">
                <a:solidFill>
                  <a:schemeClr val="accent2">
                    <a:lumMod val="75000"/>
                  </a:schemeClr>
                </a:solidFill>
              </a:rPr>
              <a:t>Застрибає навпрошки —</a:t>
            </a:r>
            <a:br>
              <a:rPr lang="uk-UA" sz="2800" b="1" dirty="0">
                <a:solidFill>
                  <a:schemeClr val="accent2">
                    <a:lumMod val="75000"/>
                  </a:schemeClr>
                </a:solidFill>
              </a:rPr>
            </a:br>
            <a:r>
              <a:rPr lang="uk-UA" sz="2800" b="1" dirty="0">
                <a:solidFill>
                  <a:schemeClr val="accent2">
                    <a:lumMod val="75000"/>
                  </a:schemeClr>
                </a:solidFill>
              </a:rPr>
              <a:t>зажовтіють колоски</a:t>
            </a:r>
            <a:r>
              <a:rPr lang="uk-UA" sz="2800" b="1" dirty="0" smtClean="0">
                <a:solidFill>
                  <a:schemeClr val="accent2">
                    <a:lumMod val="75000"/>
                  </a:schemeClr>
                </a:solidFill>
              </a:rPr>
              <a:t>.</a:t>
            </a:r>
            <a:endParaRPr lang="uk-UA" sz="2800" b="1" dirty="0">
              <a:solidFill>
                <a:schemeClr val="accent2">
                  <a:lumMod val="75000"/>
                </a:schemeClr>
              </a:solidFill>
            </a:endParaRPr>
          </a:p>
        </p:txBody>
      </p:sp>
      <p:sp>
        <p:nvSpPr>
          <p:cNvPr id="21" name="TextBox 20"/>
          <p:cNvSpPr txBox="1"/>
          <p:nvPr/>
        </p:nvSpPr>
        <p:spPr>
          <a:xfrm>
            <a:off x="4916975" y="1222132"/>
            <a:ext cx="4623506" cy="1815882"/>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2800" b="1" dirty="0" smtClean="0">
                <a:solidFill>
                  <a:schemeClr val="accent2">
                    <a:lumMod val="75000"/>
                  </a:schemeClr>
                </a:solidFill>
              </a:rPr>
              <a:t>А </a:t>
            </a:r>
            <a:r>
              <a:rPr lang="uk-UA" sz="2800" b="1" dirty="0">
                <a:solidFill>
                  <a:schemeClr val="accent2">
                    <a:lumMod val="75000"/>
                  </a:schemeClr>
                </a:solidFill>
              </a:rPr>
              <a:t>як пройдеться поволі —</a:t>
            </a:r>
            <a:br>
              <a:rPr lang="uk-UA" sz="2800" b="1" dirty="0">
                <a:solidFill>
                  <a:schemeClr val="accent2">
                    <a:lumMod val="75000"/>
                  </a:schemeClr>
                </a:solidFill>
              </a:rPr>
            </a:br>
            <a:r>
              <a:rPr lang="uk-UA" sz="2800" b="1" dirty="0" err="1">
                <a:solidFill>
                  <a:schemeClr val="accent2">
                    <a:lumMod val="75000"/>
                  </a:schemeClr>
                </a:solidFill>
              </a:rPr>
              <a:t>заряхтять</a:t>
            </a:r>
            <a:r>
              <a:rPr lang="uk-UA" sz="2800" b="1" dirty="0">
                <a:solidFill>
                  <a:schemeClr val="accent2">
                    <a:lumMod val="75000"/>
                  </a:schemeClr>
                </a:solidFill>
              </a:rPr>
              <a:t> листочки в полі.</a:t>
            </a:r>
            <a:br>
              <a:rPr lang="uk-UA" sz="2800" b="1" dirty="0">
                <a:solidFill>
                  <a:schemeClr val="accent2">
                    <a:lumMod val="75000"/>
                  </a:schemeClr>
                </a:solidFill>
              </a:rPr>
            </a:br>
            <a:r>
              <a:rPr lang="uk-UA" sz="2800" b="1" dirty="0">
                <a:solidFill>
                  <a:schemeClr val="accent2">
                    <a:lumMod val="75000"/>
                  </a:schemeClr>
                </a:solidFill>
              </a:rPr>
              <a:t>Біле поле полотняне</a:t>
            </a:r>
            <a:br>
              <a:rPr lang="uk-UA" sz="2800" b="1" dirty="0">
                <a:solidFill>
                  <a:schemeClr val="accent2">
                    <a:lumMod val="75000"/>
                  </a:schemeClr>
                </a:solidFill>
              </a:rPr>
            </a:br>
            <a:r>
              <a:rPr lang="uk-UA" sz="2800" b="1" dirty="0">
                <a:solidFill>
                  <a:schemeClr val="accent2">
                    <a:lumMod val="75000"/>
                  </a:schemeClr>
                </a:solidFill>
              </a:rPr>
              <a:t>рушником барвистим стане.</a:t>
            </a:r>
          </a:p>
        </p:txBody>
      </p:sp>
      <p:sp>
        <p:nvSpPr>
          <p:cNvPr id="10" name="Прямоугольник 4">
            <a:extLst>
              <a:ext uri="{FF2B5EF4-FFF2-40B4-BE49-F238E27FC236}">
                <a16:creationId xmlns:a16="http://schemas.microsoft.com/office/drawing/2014/main" xmlns=""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74</a:t>
            </a:r>
            <a:endParaRPr lang="ru-RU" sz="2800" b="1" dirty="0">
              <a:solidFill>
                <a:schemeClr val="bg1"/>
              </a:solidFill>
            </a:endParaRPr>
          </a:p>
        </p:txBody>
      </p:sp>
      <p:sp>
        <p:nvSpPr>
          <p:cNvPr id="12" name="TextBox 11"/>
          <p:cNvSpPr txBox="1"/>
          <p:nvPr/>
        </p:nvSpPr>
        <p:spPr>
          <a:xfrm>
            <a:off x="4862545" y="3129899"/>
            <a:ext cx="6654539" cy="286232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263525" indent="-263525">
              <a:buFont typeface="Wingdings" panose="05000000000000000000" pitchFamily="2" charset="2"/>
              <a:buChar char="v"/>
            </a:pPr>
            <a:r>
              <a:rPr lang="uk-UA" sz="2000" b="1" dirty="0" smtClean="0">
                <a:solidFill>
                  <a:schemeClr val="bg1"/>
                </a:solidFill>
              </a:rPr>
              <a:t>Про </a:t>
            </a:r>
            <a:r>
              <a:rPr lang="uk-UA" sz="2000" b="1" dirty="0">
                <a:solidFill>
                  <a:schemeClr val="bg1"/>
                </a:solidFill>
              </a:rPr>
              <a:t>яке біле поле йдеться?</a:t>
            </a:r>
          </a:p>
          <a:p>
            <a:pPr marL="263525" indent="-263525">
              <a:buFont typeface="Wingdings" panose="05000000000000000000" pitchFamily="2" charset="2"/>
              <a:buChar char="v"/>
            </a:pPr>
            <a:r>
              <a:rPr lang="uk-UA" sz="2000" b="1" dirty="0">
                <a:solidFill>
                  <a:schemeClr val="bg1"/>
                </a:solidFill>
              </a:rPr>
              <a:t>На якій  тканині вишивали рушник? Як про це сказано в тексті? </a:t>
            </a:r>
            <a:r>
              <a:rPr lang="uk-UA" sz="2000" b="1" dirty="0" smtClean="0">
                <a:solidFill>
                  <a:schemeClr val="bg1"/>
                </a:solidFill>
              </a:rPr>
              <a:t>Прочитай.</a:t>
            </a:r>
            <a:endParaRPr lang="uk-UA" sz="2000" b="1" dirty="0">
              <a:solidFill>
                <a:schemeClr val="bg1"/>
              </a:solidFill>
            </a:endParaRPr>
          </a:p>
          <a:p>
            <a:pPr marL="263525" indent="-263525">
              <a:buFont typeface="Wingdings" panose="05000000000000000000" pitchFamily="2" charset="2"/>
              <a:buChar char="v"/>
            </a:pPr>
            <a:r>
              <a:rPr lang="uk-UA" sz="2000" b="1" dirty="0">
                <a:solidFill>
                  <a:schemeClr val="bg1"/>
                </a:solidFill>
              </a:rPr>
              <a:t>Чи справді голка сама вишивала рушник?</a:t>
            </a:r>
          </a:p>
          <a:p>
            <a:pPr marL="263525" indent="-263525">
              <a:buFont typeface="Wingdings" panose="05000000000000000000" pitchFamily="2" charset="2"/>
              <a:buChar char="v"/>
            </a:pPr>
            <a:r>
              <a:rPr lang="uk-UA" sz="2000" b="1" dirty="0">
                <a:solidFill>
                  <a:schemeClr val="bg1"/>
                </a:solidFill>
              </a:rPr>
              <a:t>А хто тоді так вправно вишивав рушник?</a:t>
            </a:r>
          </a:p>
          <a:p>
            <a:pPr marL="263525" indent="-263525">
              <a:buFont typeface="Wingdings" panose="05000000000000000000" pitchFamily="2" charset="2"/>
              <a:buChar char="v"/>
            </a:pPr>
            <a:r>
              <a:rPr lang="uk-UA" sz="2000" b="1" dirty="0">
                <a:solidFill>
                  <a:schemeClr val="bg1"/>
                </a:solidFill>
              </a:rPr>
              <a:t>Які слова вживає </a:t>
            </a:r>
            <a:r>
              <a:rPr lang="uk-UA" sz="2000" b="1" dirty="0" smtClean="0">
                <a:solidFill>
                  <a:schemeClr val="bg1"/>
                </a:solidFill>
              </a:rPr>
              <a:t>поетеса в переносному значенні, </a:t>
            </a:r>
            <a:r>
              <a:rPr lang="uk-UA" sz="2000" b="1" dirty="0">
                <a:solidFill>
                  <a:schemeClr val="bg1"/>
                </a:solidFill>
              </a:rPr>
              <a:t>аби ми уявили живі квіти, колоски, листочки? </a:t>
            </a:r>
            <a:r>
              <a:rPr lang="uk-UA" sz="2000" b="1" dirty="0" smtClean="0">
                <a:solidFill>
                  <a:schemeClr val="bg1"/>
                </a:solidFill>
              </a:rPr>
              <a:t>Прочитай.</a:t>
            </a:r>
            <a:endParaRPr lang="uk-UA" sz="2000" b="1" dirty="0">
              <a:solidFill>
                <a:schemeClr val="bg1"/>
              </a:solidFill>
            </a:endParaRPr>
          </a:p>
          <a:p>
            <a:pPr marL="263525" indent="-263525">
              <a:buFont typeface="Wingdings" panose="05000000000000000000" pitchFamily="2" charset="2"/>
              <a:buChar char="v"/>
            </a:pPr>
            <a:r>
              <a:rPr lang="uk-UA" sz="2000" b="1" dirty="0" smtClean="0">
                <a:solidFill>
                  <a:schemeClr val="bg1"/>
                </a:solidFill>
              </a:rPr>
              <a:t>На </a:t>
            </a:r>
            <a:r>
              <a:rPr lang="uk-UA" sz="2000" b="1" dirty="0">
                <a:solidFill>
                  <a:schemeClr val="bg1"/>
                </a:solidFill>
              </a:rPr>
              <a:t>що перетвориться полотняне поле, коли майстриня закінчить роботу?</a:t>
            </a:r>
          </a:p>
        </p:txBody>
      </p:sp>
      <p:pic>
        <p:nvPicPr>
          <p:cNvPr id="614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545" y="1208561"/>
            <a:ext cx="1746226" cy="220060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cxnSp>
        <p:nvCxnSpPr>
          <p:cNvPr id="3" name="Прямая соединительная линия 2"/>
          <p:cNvCxnSpPr/>
          <p:nvPr/>
        </p:nvCxnSpPr>
        <p:spPr>
          <a:xfrm>
            <a:off x="2578826" y="2586203"/>
            <a:ext cx="20274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736292" y="3409163"/>
            <a:ext cx="351566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736292" y="4235933"/>
            <a:ext cx="285626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736292" y="5127473"/>
            <a:ext cx="334626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4952" y="1645133"/>
            <a:ext cx="334626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24496" y="2945432"/>
            <a:ext cx="219510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3964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66799" y="523104"/>
            <a:ext cx="10167257" cy="111013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chemeClr val="bg1"/>
                </a:solidFill>
              </a:rPr>
              <a:t>Робота за малюнком до вірша </a:t>
            </a:r>
            <a:r>
              <a:rPr lang="uk-UA" sz="3200" b="1" dirty="0" smtClean="0">
                <a:solidFill>
                  <a:schemeClr val="bg1"/>
                </a:solidFill>
              </a:rPr>
              <a:t>Тамари </a:t>
            </a:r>
            <a:r>
              <a:rPr lang="uk-UA" sz="3200" b="1" dirty="0">
                <a:solidFill>
                  <a:schemeClr val="bg1"/>
                </a:solidFill>
              </a:rPr>
              <a:t>Коломієць </a:t>
            </a:r>
            <a:endParaRPr lang="uk-UA" sz="3200" b="1" dirty="0" smtClean="0">
              <a:solidFill>
                <a:schemeClr val="bg1"/>
              </a:solidFill>
            </a:endParaRPr>
          </a:p>
          <a:p>
            <a:pPr algn="ctr"/>
            <a:r>
              <a:rPr lang="uk-UA" sz="3200" b="1" dirty="0" smtClean="0">
                <a:solidFill>
                  <a:schemeClr val="bg1"/>
                </a:solidFill>
              </a:rPr>
              <a:t>«</a:t>
            </a:r>
            <a:r>
              <a:rPr lang="uk-UA" sz="3200" b="1" dirty="0">
                <a:solidFill>
                  <a:schemeClr val="bg1"/>
                </a:solidFill>
              </a:rPr>
              <a:t>Біле поле полотняне…».</a:t>
            </a:r>
          </a:p>
        </p:txBody>
      </p:sp>
      <p:sp>
        <p:nvSpPr>
          <p:cNvPr id="12" name="TextBox 11"/>
          <p:cNvSpPr txBox="1"/>
          <p:nvPr/>
        </p:nvSpPr>
        <p:spPr>
          <a:xfrm>
            <a:off x="763359" y="1714332"/>
            <a:ext cx="6330044" cy="2677656"/>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800" b="1" dirty="0" smtClean="0">
                <a:solidFill>
                  <a:schemeClr val="accent2">
                    <a:lumMod val="75000"/>
                  </a:schemeClr>
                </a:solidFill>
              </a:rPr>
              <a:t>Розглянь </a:t>
            </a:r>
            <a:r>
              <a:rPr lang="uk-UA" sz="2800" b="1" dirty="0">
                <a:solidFill>
                  <a:schemeClr val="accent2">
                    <a:lumMod val="75000"/>
                  </a:schemeClr>
                </a:solidFill>
              </a:rPr>
              <a:t>уважно малюнок до твору.</a:t>
            </a:r>
          </a:p>
          <a:p>
            <a:pPr marL="457200" indent="-457200">
              <a:buFont typeface="Wingdings" panose="05000000000000000000" pitchFamily="2" charset="2"/>
              <a:buChar char="v"/>
            </a:pPr>
            <a:r>
              <a:rPr lang="uk-UA" sz="2800" b="1" dirty="0">
                <a:solidFill>
                  <a:schemeClr val="accent2">
                    <a:lumMod val="75000"/>
                  </a:schemeClr>
                </a:solidFill>
              </a:rPr>
              <a:t>Що на ньому зображено?</a:t>
            </a:r>
          </a:p>
          <a:p>
            <a:pPr marL="457200" indent="-457200">
              <a:buFont typeface="Wingdings" panose="05000000000000000000" pitchFamily="2" charset="2"/>
              <a:buChar char="v"/>
            </a:pPr>
            <a:r>
              <a:rPr lang="uk-UA" sz="2800" b="1" dirty="0">
                <a:solidFill>
                  <a:schemeClr val="accent2">
                    <a:lumMod val="75000"/>
                  </a:schemeClr>
                </a:solidFill>
              </a:rPr>
              <a:t>Що вишиває дівчинка на рушнику?</a:t>
            </a:r>
          </a:p>
          <a:p>
            <a:pPr marL="457200" indent="-457200">
              <a:buFont typeface="Wingdings" panose="05000000000000000000" pitchFamily="2" charset="2"/>
              <a:buChar char="v"/>
            </a:pPr>
            <a:r>
              <a:rPr lang="uk-UA" sz="2800" b="1" dirty="0" smtClean="0">
                <a:solidFill>
                  <a:schemeClr val="accent2">
                    <a:lumMod val="75000"/>
                  </a:schemeClr>
                </a:solidFill>
              </a:rPr>
              <a:t>Пригадай, </a:t>
            </a:r>
            <a:r>
              <a:rPr lang="uk-UA" sz="2800" b="1" dirty="0">
                <a:solidFill>
                  <a:schemeClr val="accent2">
                    <a:lumMod val="75000"/>
                  </a:schemeClr>
                </a:solidFill>
              </a:rPr>
              <a:t>чим є для українського народу маки, волошки, колоски пшениці. </a:t>
            </a:r>
          </a:p>
        </p:txBody>
      </p:sp>
      <p:sp>
        <p:nvSpPr>
          <p:cNvPr id="13" name="Прямоугольник 4">
            <a:extLst>
              <a:ext uri="{FF2B5EF4-FFF2-40B4-BE49-F238E27FC236}">
                <a16:creationId xmlns:a16="http://schemas.microsoft.com/office/drawing/2014/main" xmlns=""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74</a:t>
            </a:r>
            <a:endParaRPr lang="ru-RU" sz="2800" b="1" dirty="0">
              <a:solidFill>
                <a:schemeClr val="bg1"/>
              </a:solidFill>
            </a:endParaRPr>
          </a:p>
        </p:txBody>
      </p:sp>
      <p:pic>
        <p:nvPicPr>
          <p:cNvPr id="5123" name="Picture 3" descr="D:\2 клас\2 Читання\1 Савченко\06 Світ дитинства\№060 - Т Коломієць. Біле поле полотняне\2025-01-10_1953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714332"/>
            <a:ext cx="3854902" cy="3890497"/>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63359" y="4426278"/>
            <a:ext cx="6330044" cy="156966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ru-RU" sz="2400" b="1" dirty="0" smtClean="0"/>
              <a:t>Маки</a:t>
            </a:r>
            <a:r>
              <a:rPr lang="ru-RU" sz="2400" b="1" dirty="0"/>
              <a:t> </a:t>
            </a:r>
            <a:r>
              <a:rPr lang="ru-RU" sz="2400" dirty="0" err="1"/>
              <a:t>означають</a:t>
            </a:r>
            <a:r>
              <a:rPr lang="ru-RU" sz="2400" dirty="0"/>
              <a:t> красу та </a:t>
            </a:r>
            <a:r>
              <a:rPr lang="ru-RU" sz="2400" dirty="0" err="1"/>
              <a:t>молодість</a:t>
            </a:r>
            <a:r>
              <a:rPr lang="ru-RU" sz="2400" dirty="0"/>
              <a:t>;</a:t>
            </a:r>
          </a:p>
          <a:p>
            <a:r>
              <a:rPr lang="ru-RU" sz="2400" b="1" dirty="0" err="1" smtClean="0"/>
              <a:t>волошки</a:t>
            </a:r>
            <a:r>
              <a:rPr lang="ru-RU" sz="2400" dirty="0"/>
              <a:t> </a:t>
            </a:r>
            <a:r>
              <a:rPr lang="ru-RU" sz="2400" dirty="0" err="1"/>
              <a:t>говорять</a:t>
            </a:r>
            <a:r>
              <a:rPr lang="ru-RU" sz="2400" dirty="0"/>
              <a:t> про </a:t>
            </a:r>
            <a:r>
              <a:rPr lang="ru-RU" sz="2400" dirty="0" err="1"/>
              <a:t>скромність</a:t>
            </a:r>
            <a:r>
              <a:rPr lang="ru-RU" sz="2400" dirty="0"/>
              <a:t> і </a:t>
            </a:r>
            <a:r>
              <a:rPr lang="ru-RU" sz="2400" dirty="0" err="1"/>
              <a:t>ніжність</a:t>
            </a:r>
            <a:r>
              <a:rPr lang="ru-RU" sz="2400" dirty="0" smtClean="0"/>
              <a:t>;</a:t>
            </a:r>
          </a:p>
          <a:p>
            <a:r>
              <a:rPr lang="ru-RU" sz="2400" b="1" dirty="0" smtClean="0"/>
              <a:t>колоски</a:t>
            </a:r>
            <a:r>
              <a:rPr lang="ru-RU" sz="2400" dirty="0"/>
              <a:t> </a:t>
            </a:r>
            <a:r>
              <a:rPr lang="ru-RU" sz="2400" dirty="0" err="1"/>
              <a:t>символізують</a:t>
            </a:r>
            <a:r>
              <a:rPr lang="ru-RU" sz="2400" dirty="0"/>
              <a:t> </a:t>
            </a:r>
            <a:r>
              <a:rPr lang="ru-RU" sz="2400" dirty="0" err="1"/>
              <a:t>родючість</a:t>
            </a:r>
            <a:r>
              <a:rPr lang="ru-RU" sz="2400" dirty="0"/>
              <a:t>, </a:t>
            </a:r>
            <a:r>
              <a:rPr lang="ru-RU" sz="2400" dirty="0" err="1"/>
              <a:t>багатство</a:t>
            </a:r>
            <a:r>
              <a:rPr lang="ru-RU" sz="2400" dirty="0"/>
              <a:t> та достаток. </a:t>
            </a:r>
          </a:p>
        </p:txBody>
      </p:sp>
    </p:spTree>
    <p:extLst>
      <p:ext uri="{BB962C8B-B14F-4D97-AF65-F5344CB8AC3E}">
        <p14:creationId xmlns:p14="http://schemas.microsoft.com/office/powerpoint/2010/main" val="82899844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85850" y="494529"/>
            <a:ext cx="9955824" cy="82264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Пояснення домашнього </a:t>
            </a:r>
            <a:r>
              <a:rPr lang="uk-UA" sz="4000" b="1" dirty="0" smtClean="0">
                <a:solidFill>
                  <a:schemeClr val="bg1"/>
                </a:solidFill>
              </a:rPr>
              <a:t>завдання</a:t>
            </a:r>
            <a:endParaRPr lang="uk-UA" sz="4000" b="1" dirty="0">
              <a:solidFill>
                <a:schemeClr val="bg1"/>
              </a:solidFill>
            </a:endParaRPr>
          </a:p>
        </p:txBody>
      </p:sp>
      <p:sp>
        <p:nvSpPr>
          <p:cNvPr id="24" name="TextBox 23"/>
          <p:cNvSpPr txBox="1"/>
          <p:nvPr/>
        </p:nvSpPr>
        <p:spPr>
          <a:xfrm>
            <a:off x="1074420" y="1466603"/>
            <a:ext cx="4914900" cy="2677656"/>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800" b="1" dirty="0">
                <a:solidFill>
                  <a:schemeClr val="accent2">
                    <a:lumMod val="75000"/>
                  </a:schemeClr>
                </a:solidFill>
              </a:rPr>
              <a:t>Навчися виразно читати </a:t>
            </a:r>
            <a:r>
              <a:rPr lang="uk-UA" sz="2800" b="1" dirty="0" smtClean="0">
                <a:solidFill>
                  <a:schemeClr val="accent2">
                    <a:lumMod val="75000"/>
                  </a:schemeClr>
                </a:solidFill>
              </a:rPr>
              <a:t>вірш,</a:t>
            </a:r>
            <a:r>
              <a:rPr lang="uk-UA" sz="2800" dirty="0" smtClean="0"/>
              <a:t> </a:t>
            </a:r>
            <a:r>
              <a:rPr lang="uk-UA" sz="2800" b="1" dirty="0" smtClean="0">
                <a:solidFill>
                  <a:schemeClr val="accent2">
                    <a:lumMod val="75000"/>
                  </a:schemeClr>
                </a:solidFill>
              </a:rPr>
              <a:t>передаючи </a:t>
            </a:r>
            <a:r>
              <a:rPr lang="uk-UA" sz="2800" b="1" dirty="0">
                <a:solidFill>
                  <a:schemeClr val="accent2">
                    <a:lumMod val="75000"/>
                  </a:schemeClr>
                </a:solidFill>
              </a:rPr>
              <a:t>настрій </a:t>
            </a:r>
            <a:r>
              <a:rPr lang="uk-UA" sz="2800" b="1" dirty="0" smtClean="0">
                <a:solidFill>
                  <a:schemeClr val="accent2">
                    <a:lumMod val="75000"/>
                  </a:schemeClr>
                </a:solidFill>
              </a:rPr>
              <a:t>твору. </a:t>
            </a:r>
          </a:p>
          <a:p>
            <a:pPr marL="457200" indent="-457200">
              <a:buFont typeface="Wingdings" panose="05000000000000000000" pitchFamily="2" charset="2"/>
              <a:buChar char="v"/>
            </a:pPr>
            <a:r>
              <a:rPr lang="uk-UA" sz="2800" b="1" dirty="0" smtClean="0">
                <a:solidFill>
                  <a:schemeClr val="accent2">
                    <a:lumMod val="75000"/>
                  </a:schemeClr>
                </a:solidFill>
              </a:rPr>
              <a:t>За </a:t>
            </a:r>
            <a:r>
              <a:rPr lang="uk-UA" sz="2800" b="1" dirty="0">
                <a:solidFill>
                  <a:schemeClr val="accent2">
                    <a:lumMod val="75000"/>
                  </a:schemeClr>
                </a:solidFill>
              </a:rPr>
              <a:t>бажанням намалюй рушник, що виник у твоїй уяві під час читання вірша.</a:t>
            </a:r>
          </a:p>
        </p:txBody>
      </p:sp>
      <p:pic>
        <p:nvPicPr>
          <p:cNvPr id="8" name="Picture 6"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1076" b="10756"/>
          <a:stretch/>
        </p:blipFill>
        <p:spPr bwMode="auto">
          <a:xfrm>
            <a:off x="6183630" y="1466602"/>
            <a:ext cx="4858044" cy="3797449"/>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67803"/>
      </p:ext>
    </p:extLst>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 name="Прямоугольник 15"/>
          <p:cNvSpPr/>
          <p:nvPr/>
        </p:nvSpPr>
        <p:spPr>
          <a:xfrm>
            <a:off x="3316946" y="1328181"/>
            <a:ext cx="5890519" cy="576821"/>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Проаналізуй свою роботу на </a:t>
            </a:r>
            <a:r>
              <a:rPr lang="uk-UA" sz="2400" b="1" dirty="0" err="1" smtClean="0">
                <a:solidFill>
                  <a:schemeClr val="accent2">
                    <a:lumMod val="75000"/>
                  </a:schemeClr>
                </a:solidFill>
              </a:rPr>
              <a:t>уроці</a:t>
            </a:r>
            <a:endParaRPr lang="ru-RU" sz="2400" b="1" dirty="0">
              <a:solidFill>
                <a:schemeClr val="accent2">
                  <a:lumMod val="75000"/>
                </a:schemeClr>
              </a:solidFill>
            </a:endParaRPr>
          </a:p>
        </p:txBody>
      </p:sp>
      <p:sp>
        <p:nvSpPr>
          <p:cNvPr id="19" name="Прямоугольник 18"/>
          <p:cNvSpPr/>
          <p:nvPr/>
        </p:nvSpPr>
        <p:spPr>
          <a:xfrm>
            <a:off x="1884109" y="463851"/>
            <a:ext cx="8756193" cy="75534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smtClean="0">
                <a:solidFill>
                  <a:schemeClr val="bg1"/>
                </a:solidFill>
              </a:rPr>
              <a:t>Рефлексія</a:t>
            </a:r>
            <a:endParaRPr lang="ru-RU" sz="3600" b="1" dirty="0">
              <a:solidFill>
                <a:schemeClr val="bg1"/>
              </a:solidFill>
            </a:endParaRPr>
          </a:p>
        </p:txBody>
      </p:sp>
      <p:pic>
        <p:nvPicPr>
          <p:cNvPr id="9" name="Picture 3" descr="D:\Картинки до тестів\Емоції Книга\images (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71" t="2414" r="13578" b="4941"/>
          <a:stretch/>
        </p:blipFill>
        <p:spPr bwMode="auto">
          <a:xfrm>
            <a:off x="6995742" y="2041281"/>
            <a:ext cx="2211723" cy="2786771"/>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 name="Picture 4" descr="D:\Картинки до тестів\Емоції Книга\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74" y="2103367"/>
            <a:ext cx="2644690" cy="2644689"/>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6" name="Picture 2" descr="D:\Картинки до тестів\Емоції Книга\images (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045" y="2101301"/>
            <a:ext cx="2666731" cy="2666730"/>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3229" y="1996147"/>
            <a:ext cx="1771777" cy="2751909"/>
          </a:xfrm>
          <a:prstGeom prst="roundRect">
            <a:avLst/>
          </a:prstGeom>
          <a:noFill/>
          <a:ln w="38100">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Скругленный прямоугольник 10"/>
          <p:cNvSpPr/>
          <p:nvPr/>
        </p:nvSpPr>
        <p:spPr>
          <a:xfrm>
            <a:off x="1095278" y="4890137"/>
            <a:ext cx="2448360" cy="945148"/>
          </a:xfrm>
          <a:prstGeom prst="roundRect">
            <a:avLst>
              <a:gd name="adj" fmla="val 12887"/>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uk-UA" sz="2800" b="1" dirty="0" smtClean="0">
                <a:solidFill>
                  <a:schemeClr val="bg1"/>
                </a:solidFill>
              </a:rPr>
              <a:t>Мені все вдалося!</a:t>
            </a:r>
            <a:endParaRPr lang="uk-UA" sz="2800" b="1" dirty="0">
              <a:solidFill>
                <a:schemeClr val="bg1"/>
              </a:solidFill>
            </a:endParaRPr>
          </a:p>
        </p:txBody>
      </p:sp>
      <p:sp>
        <p:nvSpPr>
          <p:cNvPr id="12" name="Скругленный прямоугольник 11"/>
          <p:cNvSpPr/>
          <p:nvPr/>
        </p:nvSpPr>
        <p:spPr>
          <a:xfrm>
            <a:off x="4099231" y="4890137"/>
            <a:ext cx="2448360" cy="945148"/>
          </a:xfrm>
          <a:prstGeom prst="roundRect">
            <a:avLst>
              <a:gd name="adj" fmla="val 12887"/>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chemeClr val="bg1"/>
                </a:solidFill>
              </a:rPr>
              <a:t>Було цікаво!</a:t>
            </a:r>
            <a:endParaRPr lang="uk-UA" sz="2800" b="1" dirty="0">
              <a:solidFill>
                <a:schemeClr val="bg1"/>
              </a:solidFill>
            </a:endParaRPr>
          </a:p>
        </p:txBody>
      </p:sp>
      <p:sp>
        <p:nvSpPr>
          <p:cNvPr id="13" name="Скругленный прямоугольник 12"/>
          <p:cNvSpPr/>
          <p:nvPr/>
        </p:nvSpPr>
        <p:spPr>
          <a:xfrm>
            <a:off x="6995741" y="4889866"/>
            <a:ext cx="2211723" cy="945148"/>
          </a:xfrm>
          <a:prstGeom prst="roundRect">
            <a:avLst>
              <a:gd name="adj" fmla="val 12887"/>
            </a:avLst>
          </a:prstGeom>
          <a:solidFill>
            <a:srgbClr val="7030A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2800" b="1" dirty="0" smtClean="0">
                <a:solidFill>
                  <a:schemeClr val="bg1"/>
                </a:solidFill>
              </a:rPr>
              <a:t>Треба ще подумати</a:t>
            </a:r>
            <a:endParaRPr lang="uk-UA" sz="2800" b="1" dirty="0">
              <a:solidFill>
                <a:schemeClr val="bg1"/>
              </a:solidFill>
            </a:endParaRPr>
          </a:p>
        </p:txBody>
      </p:sp>
      <p:sp>
        <p:nvSpPr>
          <p:cNvPr id="14" name="Скругленный прямоугольник 13"/>
          <p:cNvSpPr/>
          <p:nvPr/>
        </p:nvSpPr>
        <p:spPr>
          <a:xfrm>
            <a:off x="9503229" y="4890137"/>
            <a:ext cx="1771777" cy="945148"/>
          </a:xfrm>
          <a:prstGeom prst="roundRect">
            <a:avLst>
              <a:gd name="adj" fmla="val 12887"/>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2800" b="1" dirty="0" smtClean="0">
                <a:solidFill>
                  <a:schemeClr val="bg1"/>
                </a:solidFill>
              </a:rPr>
              <a:t>Було важко</a:t>
            </a:r>
            <a:endParaRPr lang="uk-UA" sz="2800" b="1" dirty="0">
              <a:solidFill>
                <a:schemeClr val="bg1"/>
              </a:solidFill>
            </a:endParaRPr>
          </a:p>
        </p:txBody>
      </p:sp>
    </p:spTree>
    <p:extLst>
      <p:ext uri="{BB962C8B-B14F-4D97-AF65-F5344CB8AC3E}">
        <p14:creationId xmlns:p14="http://schemas.microsoft.com/office/powerpoint/2010/main" val="1001690201"/>
      </p:ext>
    </p:extLst>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3499" y="1440425"/>
            <a:ext cx="5920740" cy="2062103"/>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ru-RU" sz="3200" b="1" dirty="0" err="1">
                <a:solidFill>
                  <a:schemeClr val="accent2">
                    <a:lumMod val="75000"/>
                  </a:schemeClr>
                </a:solidFill>
              </a:rPr>
              <a:t>Дзвоник</a:t>
            </a:r>
            <a:r>
              <a:rPr lang="ru-RU" sz="3200" b="1" dirty="0">
                <a:solidFill>
                  <a:schemeClr val="accent2">
                    <a:lumMod val="75000"/>
                  </a:schemeClr>
                </a:solidFill>
              </a:rPr>
              <a:t> </a:t>
            </a:r>
            <a:r>
              <a:rPr lang="ru-RU" sz="3200" b="1" dirty="0" err="1">
                <a:solidFill>
                  <a:schemeClr val="accent2">
                    <a:lumMod val="75000"/>
                  </a:schemeClr>
                </a:solidFill>
              </a:rPr>
              <a:t>всім</a:t>
            </a:r>
            <a:r>
              <a:rPr lang="ru-RU" sz="3200" b="1" dirty="0">
                <a:solidFill>
                  <a:schemeClr val="accent2">
                    <a:lumMod val="75000"/>
                  </a:schemeClr>
                </a:solidFill>
              </a:rPr>
              <a:t> нам дав наказ — </a:t>
            </a:r>
            <a:endParaRPr lang="ru-RU" sz="3200" b="1" dirty="0" smtClean="0">
              <a:solidFill>
                <a:schemeClr val="accent2">
                  <a:lumMod val="75000"/>
                </a:schemeClr>
              </a:solidFill>
            </a:endParaRPr>
          </a:p>
          <a:p>
            <a:r>
              <a:rPr lang="ru-RU" sz="3200" b="1" dirty="0" smtClean="0">
                <a:solidFill>
                  <a:schemeClr val="accent2">
                    <a:lumMod val="75000"/>
                  </a:schemeClr>
                </a:solidFill>
              </a:rPr>
              <a:t>До </a:t>
            </a:r>
            <a:r>
              <a:rPr lang="ru-RU" sz="3200" b="1" dirty="0" err="1">
                <a:solidFill>
                  <a:schemeClr val="accent2">
                    <a:lumMod val="75000"/>
                  </a:schemeClr>
                </a:solidFill>
              </a:rPr>
              <a:t>роботи</a:t>
            </a:r>
            <a:r>
              <a:rPr lang="ru-RU" sz="3200" b="1" dirty="0">
                <a:solidFill>
                  <a:schemeClr val="accent2">
                    <a:lumMod val="75000"/>
                  </a:schemeClr>
                </a:solidFill>
              </a:rPr>
              <a:t> </a:t>
            </a:r>
            <a:r>
              <a:rPr lang="ru-RU" sz="3200" b="1" dirty="0" err="1">
                <a:solidFill>
                  <a:schemeClr val="accent2">
                    <a:lumMod val="75000"/>
                  </a:schemeClr>
                </a:solidFill>
              </a:rPr>
              <a:t>швидше</a:t>
            </a:r>
            <a:r>
              <a:rPr lang="ru-RU" sz="3200" b="1" dirty="0">
                <a:solidFill>
                  <a:schemeClr val="accent2">
                    <a:lumMod val="75000"/>
                  </a:schemeClr>
                </a:solidFill>
              </a:rPr>
              <a:t>, </a:t>
            </a:r>
            <a:r>
              <a:rPr lang="ru-RU" sz="3200" b="1" dirty="0" err="1">
                <a:solidFill>
                  <a:schemeClr val="accent2">
                    <a:lumMod val="75000"/>
                  </a:schemeClr>
                </a:solidFill>
              </a:rPr>
              <a:t>клас</a:t>
            </a:r>
            <a:r>
              <a:rPr lang="ru-RU" sz="3200" b="1" dirty="0">
                <a:solidFill>
                  <a:schemeClr val="accent2">
                    <a:lumMod val="75000"/>
                  </a:schemeClr>
                </a:solidFill>
              </a:rPr>
              <a:t>. </a:t>
            </a:r>
            <a:endParaRPr lang="ru-RU" sz="3200" b="1" dirty="0" smtClean="0">
              <a:solidFill>
                <a:schemeClr val="accent2">
                  <a:lumMod val="75000"/>
                </a:schemeClr>
              </a:solidFill>
            </a:endParaRPr>
          </a:p>
          <a:p>
            <a:r>
              <a:rPr lang="ru-RU" sz="3200" b="1" dirty="0" err="1" smtClean="0">
                <a:solidFill>
                  <a:schemeClr val="accent2">
                    <a:lumMod val="75000"/>
                  </a:schemeClr>
                </a:solidFill>
              </a:rPr>
              <a:t>Попрацюєм</a:t>
            </a:r>
            <a:r>
              <a:rPr lang="ru-RU" sz="3200" b="1" dirty="0" smtClean="0">
                <a:solidFill>
                  <a:schemeClr val="accent2">
                    <a:lumMod val="75000"/>
                  </a:schemeClr>
                </a:solidFill>
              </a:rPr>
              <a:t> </a:t>
            </a:r>
            <a:r>
              <a:rPr lang="ru-RU" sz="3200" b="1" dirty="0" err="1">
                <a:solidFill>
                  <a:schemeClr val="accent2">
                    <a:lumMod val="75000"/>
                  </a:schemeClr>
                </a:solidFill>
              </a:rPr>
              <a:t>всі</a:t>
            </a:r>
            <a:r>
              <a:rPr lang="ru-RU" sz="3200" b="1" dirty="0">
                <a:solidFill>
                  <a:schemeClr val="accent2">
                    <a:lumMod val="75000"/>
                  </a:schemeClr>
                </a:solidFill>
              </a:rPr>
              <a:t> </a:t>
            </a:r>
            <a:r>
              <a:rPr lang="ru-RU" sz="3200" b="1" dirty="0" err="1">
                <a:solidFill>
                  <a:schemeClr val="accent2">
                    <a:lumMod val="75000"/>
                  </a:schemeClr>
                </a:solidFill>
              </a:rPr>
              <a:t>старанно</a:t>
            </a:r>
            <a:r>
              <a:rPr lang="ru-RU" sz="3200" b="1" dirty="0">
                <a:solidFill>
                  <a:schemeClr val="accent2">
                    <a:lumMod val="75000"/>
                  </a:schemeClr>
                </a:solidFill>
              </a:rPr>
              <a:t>, </a:t>
            </a:r>
            <a:endParaRPr lang="ru-RU" sz="3200" b="1" dirty="0" smtClean="0">
              <a:solidFill>
                <a:schemeClr val="accent2">
                  <a:lumMod val="75000"/>
                </a:schemeClr>
              </a:solidFill>
            </a:endParaRPr>
          </a:p>
          <a:p>
            <a:r>
              <a:rPr lang="ru-RU" sz="3200" b="1" dirty="0" err="1" smtClean="0">
                <a:solidFill>
                  <a:schemeClr val="accent2">
                    <a:lumMod val="75000"/>
                  </a:schemeClr>
                </a:solidFill>
              </a:rPr>
              <a:t>Щоб</a:t>
            </a:r>
            <a:r>
              <a:rPr lang="ru-RU" sz="3200" b="1" dirty="0" smtClean="0">
                <a:solidFill>
                  <a:schemeClr val="accent2">
                    <a:lumMod val="75000"/>
                  </a:schemeClr>
                </a:solidFill>
              </a:rPr>
              <a:t> </a:t>
            </a:r>
            <a:r>
              <a:rPr lang="ru-RU" sz="3200" b="1" dirty="0" err="1">
                <a:solidFill>
                  <a:schemeClr val="accent2">
                    <a:lumMod val="75000"/>
                  </a:schemeClr>
                </a:solidFill>
              </a:rPr>
              <a:t>пройшов</a:t>
            </a:r>
            <a:r>
              <a:rPr lang="ru-RU" sz="3200" b="1" dirty="0">
                <a:solidFill>
                  <a:schemeClr val="accent2">
                    <a:lumMod val="75000"/>
                  </a:schemeClr>
                </a:solidFill>
              </a:rPr>
              <a:t> урок </a:t>
            </a:r>
            <a:r>
              <a:rPr lang="ru-RU" sz="3200" b="1" dirty="0" err="1">
                <a:solidFill>
                  <a:schemeClr val="accent2">
                    <a:lumMod val="75000"/>
                  </a:schemeClr>
                </a:solidFill>
              </a:rPr>
              <a:t>немарно</a:t>
            </a:r>
            <a:endParaRPr lang="ru-RU" sz="3200" b="1" dirty="0">
              <a:solidFill>
                <a:schemeClr val="accent2">
                  <a:lumMod val="75000"/>
                </a:schemeClr>
              </a:solidFill>
            </a:endParaRPr>
          </a:p>
        </p:txBody>
      </p:sp>
      <p:pic>
        <p:nvPicPr>
          <p:cNvPr id="1026" name="Picture 2" descr="D:\Картинки до тестів\!!!!! Грамотність\Фото00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87" y="1440424"/>
            <a:ext cx="3844623" cy="384462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65625" y="530586"/>
            <a:ext cx="9949351" cy="68054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sp>
        <p:nvSpPr>
          <p:cNvPr id="12" name="TextBox 11"/>
          <p:cNvSpPr txBox="1"/>
          <p:nvPr/>
        </p:nvSpPr>
        <p:spPr>
          <a:xfrm>
            <a:off x="1421838" y="4585001"/>
            <a:ext cx="1712008" cy="1191816"/>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uk-UA" sz="3200" b="1" dirty="0" smtClean="0">
                <a:solidFill>
                  <a:schemeClr val="bg1"/>
                </a:solidFill>
              </a:rPr>
              <a:t>Буде цікаво!</a:t>
            </a:r>
            <a:endParaRPr lang="ru-RU" sz="3200" b="1" dirty="0">
              <a:solidFill>
                <a:schemeClr val="bg1"/>
              </a:solidFill>
            </a:endParaRPr>
          </a:p>
        </p:txBody>
      </p:sp>
      <p:sp>
        <p:nvSpPr>
          <p:cNvPr id="8" name="TextBox 7"/>
          <p:cNvSpPr txBox="1"/>
          <p:nvPr/>
        </p:nvSpPr>
        <p:spPr>
          <a:xfrm>
            <a:off x="4352566" y="4571337"/>
            <a:ext cx="1736997" cy="1191816"/>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3200" b="1" dirty="0" smtClean="0">
                <a:solidFill>
                  <a:schemeClr val="bg1"/>
                </a:solidFill>
              </a:rPr>
              <a:t>Буде легко!</a:t>
            </a:r>
            <a:endParaRPr lang="ru-RU" sz="3200" b="1" dirty="0">
              <a:solidFill>
                <a:schemeClr val="bg1"/>
              </a:solidFill>
            </a:endParaRPr>
          </a:p>
        </p:txBody>
      </p:sp>
      <p:sp>
        <p:nvSpPr>
          <p:cNvPr id="9" name="TextBox 8"/>
          <p:cNvSpPr txBox="1"/>
          <p:nvPr/>
        </p:nvSpPr>
        <p:spPr>
          <a:xfrm>
            <a:off x="7000879" y="4571337"/>
            <a:ext cx="1802821" cy="1191816"/>
          </a:xfrm>
          <a:prstGeom prst="roundRect">
            <a:avLst/>
          </a:prstGeom>
          <a:solidFill>
            <a:srgbClr val="7030A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uk-UA" sz="3200" b="1" dirty="0" smtClean="0">
                <a:solidFill>
                  <a:schemeClr val="bg1"/>
                </a:solidFill>
              </a:rPr>
              <a:t>Відчую успіх!</a:t>
            </a:r>
            <a:endParaRPr lang="ru-RU" sz="3200" b="1" dirty="0">
              <a:solidFill>
                <a:schemeClr val="bg1"/>
              </a:solidFill>
            </a:endParaRPr>
          </a:p>
        </p:txBody>
      </p:sp>
      <p:sp>
        <p:nvSpPr>
          <p:cNvPr id="10" name="TextBox 9"/>
          <p:cNvSpPr txBox="1"/>
          <p:nvPr/>
        </p:nvSpPr>
        <p:spPr>
          <a:xfrm>
            <a:off x="9444626" y="4571337"/>
            <a:ext cx="1619613" cy="1191816"/>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uk-UA" sz="3200" b="1" dirty="0" smtClean="0">
                <a:solidFill>
                  <a:schemeClr val="bg1"/>
                </a:solidFill>
              </a:rPr>
              <a:t>Буде важко</a:t>
            </a:r>
            <a:r>
              <a:rPr lang="uk-UA" sz="3200" b="1" dirty="0">
                <a:solidFill>
                  <a:schemeClr val="bg1"/>
                </a:solidFill>
              </a:rPr>
              <a:t>!</a:t>
            </a:r>
            <a:endParaRPr lang="ru-RU" sz="3200" b="1" dirty="0">
              <a:solidFill>
                <a:schemeClr val="bg1"/>
              </a:solidFill>
            </a:endParaRPr>
          </a:p>
        </p:txBody>
      </p:sp>
      <p:pic>
        <p:nvPicPr>
          <p:cNvPr id="11" name="Picture 3" descr="D:\Картинки до тестів\Емоції Книга\images (1).jpg"/>
          <p:cNvPicPr>
            <a:picLocks noChangeAspect="1" noChangeArrowheads="1"/>
          </p:cNvPicPr>
          <p:nvPr/>
        </p:nvPicPr>
        <p:blipFill rotWithShape="1">
          <a:blip r:embed="rId3">
            <a:extLst>
              <a:ext uri="{28A0092B-C50C-407E-A947-70E740481C1C}">
                <a14:useLocalDpi xmlns:a14="http://schemas.microsoft.com/office/drawing/2010/main" val="0"/>
              </a:ext>
            </a:extLst>
          </a:blip>
          <a:srcRect l="13871" t="2414" r="13578" b="4941"/>
          <a:stretch/>
        </p:blipFill>
        <p:spPr bwMode="auto">
          <a:xfrm>
            <a:off x="6796429" y="1685053"/>
            <a:ext cx="2211723" cy="2786771"/>
          </a:xfrm>
          <a:prstGeom prst="roundRect">
            <a:avLst/>
          </a:prstGeom>
          <a:noFill/>
          <a:ln w="1905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3" name="Picture 4" descr="D:\Картинки до тестів\Емоції Книга\image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888" y="1745073"/>
            <a:ext cx="2496320" cy="2666730"/>
          </a:xfrm>
          <a:prstGeom prst="roundRect">
            <a:avLst/>
          </a:prstGeom>
          <a:noFill/>
          <a:ln w="1905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4" name="Picture 2" descr="D:\Картинки до тестів\Емоції Книга\images (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1887" y="1745070"/>
            <a:ext cx="2666731" cy="2666730"/>
          </a:xfrm>
          <a:prstGeom prst="roundRect">
            <a:avLst/>
          </a:prstGeom>
          <a:noFill/>
          <a:ln w="1905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2462" y="1659891"/>
            <a:ext cx="1771777" cy="2751909"/>
          </a:xfrm>
          <a:prstGeom prst="roundRect">
            <a:avLst/>
          </a:prstGeom>
          <a:noFill/>
          <a:ln w="19050">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6" name="Прямоугольник 15"/>
          <p:cNvSpPr/>
          <p:nvPr/>
        </p:nvSpPr>
        <p:spPr>
          <a:xfrm>
            <a:off x="965624" y="530586"/>
            <a:ext cx="9949351" cy="68054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Очікування від уроку</a:t>
            </a:r>
            <a:endParaRPr lang="uk-UA" sz="4000" b="1" dirty="0">
              <a:solidFill>
                <a:schemeClr val="bg1"/>
              </a:solidFill>
            </a:endParaRPr>
          </a:p>
        </p:txBody>
      </p:sp>
    </p:spTree>
    <p:extLst>
      <p:ext uri="{BB962C8B-B14F-4D97-AF65-F5344CB8AC3E}">
        <p14:creationId xmlns:p14="http://schemas.microsoft.com/office/powerpoint/2010/main" val="168010185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xit" presetSubtype="37" fill="hold" nodeType="withEffect">
                                  <p:stCondLst>
                                    <p:cond delay="0"/>
                                  </p:stCondLst>
                                  <p:childTnLst>
                                    <p:animEffect transition="out" filter="barn(outVertical)">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par>
                                <p:cTn id="11" presetID="16" presetClass="entr" presetSubtype="37"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par>
                                <p:cTn id="14" presetID="16" presetClass="entr" presetSubtype="37"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par>
                                <p:cTn id="20" presetID="16" presetClass="entr" presetSubtype="37"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outVertical)">
                                      <p:cBhvr>
                                        <p:cTn id="28" dur="500"/>
                                        <p:tgtEl>
                                          <p:spTgt spid="9"/>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outVertical)">
                                      <p:cBhvr>
                                        <p:cTn id="34" dur="500"/>
                                        <p:tgtEl>
                                          <p:spTgt spid="1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8" grpId="0" animBg="1"/>
      <p:bldP spid="9" grpId="0" animBg="1"/>
      <p:bldP spid="10"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92629" y="462461"/>
            <a:ext cx="10287000" cy="822053"/>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Вправи на постановку </a:t>
            </a:r>
            <a:r>
              <a:rPr lang="uk-UA" sz="4000" b="1" dirty="0" smtClean="0">
                <a:solidFill>
                  <a:schemeClr val="bg1"/>
                </a:solidFill>
              </a:rPr>
              <a:t>дихання</a:t>
            </a:r>
            <a:endParaRPr lang="uk-UA" sz="4000" b="1" dirty="0">
              <a:solidFill>
                <a:schemeClr val="bg1"/>
              </a:solidFill>
            </a:endParaRPr>
          </a:p>
        </p:txBody>
      </p:sp>
      <p:sp>
        <p:nvSpPr>
          <p:cNvPr id="6" name="Скругленный прямоугольник 5"/>
          <p:cNvSpPr/>
          <p:nvPr/>
        </p:nvSpPr>
        <p:spPr>
          <a:xfrm>
            <a:off x="858722" y="1419851"/>
            <a:ext cx="4997117" cy="2241998"/>
          </a:xfrm>
          <a:prstGeom prst="round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rgbClr val="FFFF00"/>
                </a:solidFill>
              </a:rPr>
              <a:t>«</a:t>
            </a:r>
            <a:r>
              <a:rPr lang="uk-UA" sz="3200" b="1" dirty="0" smtClean="0">
                <a:solidFill>
                  <a:srgbClr val="FFFF00"/>
                </a:solidFill>
              </a:rPr>
              <a:t>Понюхай квітку»</a:t>
            </a:r>
          </a:p>
          <a:p>
            <a:pPr algn="ctr"/>
            <a:r>
              <a:rPr lang="uk-UA" sz="2400" b="1" dirty="0" smtClean="0"/>
              <a:t>Уяви, </a:t>
            </a:r>
            <a:r>
              <a:rPr lang="uk-UA" sz="2400" b="1" dirty="0"/>
              <a:t>що перед </a:t>
            </a:r>
            <a:r>
              <a:rPr lang="uk-UA" sz="2400" b="1" dirty="0" smtClean="0"/>
              <a:t>тобою </a:t>
            </a:r>
            <a:r>
              <a:rPr lang="uk-UA" sz="2400" b="1" dirty="0"/>
              <a:t>запашна квітка. </a:t>
            </a:r>
            <a:r>
              <a:rPr lang="uk-UA" sz="2400" b="1" dirty="0" smtClean="0"/>
              <a:t>Видихни </a:t>
            </a:r>
            <a:r>
              <a:rPr lang="uk-UA" sz="2400" b="1" dirty="0"/>
              <a:t>і </a:t>
            </a:r>
            <a:r>
              <a:rPr lang="uk-UA" sz="2400" b="1" dirty="0" smtClean="0"/>
              <a:t>зроби </a:t>
            </a:r>
            <a:r>
              <a:rPr lang="uk-UA" sz="2400" b="1" dirty="0"/>
              <a:t>глибокий вдих </a:t>
            </a:r>
            <a:r>
              <a:rPr lang="uk-UA" sz="2400" b="1" dirty="0" smtClean="0"/>
              <a:t>– неначе ти нюхаєш </a:t>
            </a:r>
            <a:r>
              <a:rPr lang="uk-UA" sz="2400" b="1" dirty="0"/>
              <a:t>запашну квітку на лузі.</a:t>
            </a:r>
            <a:endParaRPr lang="ru-RU" sz="2400" b="1" dirty="0"/>
          </a:p>
        </p:txBody>
      </p:sp>
      <p:sp>
        <p:nvSpPr>
          <p:cNvPr id="9" name="Скругленный прямоугольник 8"/>
          <p:cNvSpPr/>
          <p:nvPr/>
        </p:nvSpPr>
        <p:spPr>
          <a:xfrm>
            <a:off x="8453332" y="1446834"/>
            <a:ext cx="2841172" cy="20356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uk-UA" sz="2800" b="1" dirty="0">
                <a:solidFill>
                  <a:srgbClr val="FFFF00"/>
                </a:solidFill>
              </a:rPr>
              <a:t>«Сніговик»</a:t>
            </a:r>
          </a:p>
          <a:p>
            <a:pPr algn="ctr"/>
            <a:r>
              <a:rPr lang="uk-UA" sz="2400" b="1" dirty="0" smtClean="0"/>
              <a:t>Ліпимо </a:t>
            </a:r>
            <a:r>
              <a:rPr lang="uk-UA" sz="2400" b="1" dirty="0"/>
              <a:t>сніговика, а потім гріємо руки, дихаючи на них.</a:t>
            </a:r>
            <a:endParaRPr lang="ru-RU" sz="2400" b="1" dirty="0"/>
          </a:p>
        </p:txBody>
      </p:sp>
      <p:pic>
        <p:nvPicPr>
          <p:cNvPr id="1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57" y="1446834"/>
            <a:ext cx="2300337" cy="2300338"/>
          </a:xfrm>
          <a:prstGeom prst="roundRect">
            <a:avLst/>
          </a:prstGeom>
          <a:solidFill>
            <a:schemeClr val="bg1"/>
          </a:solidFill>
          <a:ln w="38100">
            <a:solidFill>
              <a:schemeClr val="accent2">
                <a:lumMod val="75000"/>
              </a:schemeClr>
            </a:solidFill>
          </a:ln>
        </p:spPr>
      </p:pic>
      <p:sp>
        <p:nvSpPr>
          <p:cNvPr id="11" name="Скругленный прямоугольник 10"/>
          <p:cNvSpPr/>
          <p:nvPr/>
        </p:nvSpPr>
        <p:spPr>
          <a:xfrm>
            <a:off x="3585100" y="3911338"/>
            <a:ext cx="4957869" cy="209757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uk-UA" sz="2800" b="1" dirty="0">
                <a:solidFill>
                  <a:srgbClr val="FFFF00"/>
                </a:solidFill>
              </a:rPr>
              <a:t>«Святкові кульки»</a:t>
            </a:r>
          </a:p>
          <a:p>
            <a:pPr algn="ctr"/>
            <a:r>
              <a:rPr lang="uk-UA" sz="2400" b="1" dirty="0"/>
              <a:t>Надуємо кульки. Для цього робимо глибокий вдих носом і плавно видихаємо повітря ротом, надуваючи щоки.</a:t>
            </a:r>
            <a:endParaRPr lang="ru-RU" sz="2400" b="1" dirty="0"/>
          </a:p>
        </p:txBody>
      </p:sp>
      <p:pic>
        <p:nvPicPr>
          <p:cNvPr id="13" name="Picture 2" descr="Картинки по запросу клипарт цветок анимация"/>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22" y="3823374"/>
            <a:ext cx="2480184" cy="2046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Похожее изображение"/>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20868" y="3525335"/>
            <a:ext cx="2306099" cy="286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4030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91968" y="494529"/>
            <a:ext cx="10133232" cy="67133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Карусель завдань</a:t>
            </a:r>
            <a:endParaRPr lang="uk-UA" sz="4000" b="1" dirty="0">
              <a:solidFill>
                <a:schemeClr val="bg1"/>
              </a:solidFill>
            </a:endParaRPr>
          </a:p>
        </p:txBody>
      </p:sp>
      <p:sp>
        <p:nvSpPr>
          <p:cNvPr id="6" name="Скругленный прямоугольник 5"/>
          <p:cNvSpPr/>
          <p:nvPr/>
        </p:nvSpPr>
        <p:spPr>
          <a:xfrm>
            <a:off x="903384" y="1812219"/>
            <a:ext cx="4076240" cy="22689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uk-UA" sz="2800" b="1" dirty="0" smtClean="0">
                <a:solidFill>
                  <a:schemeClr val="bg1"/>
                </a:solidFill>
              </a:rPr>
              <a:t>Я блискуча, гостренька,</a:t>
            </a:r>
          </a:p>
          <a:p>
            <a:r>
              <a:rPr lang="uk-UA" sz="2800" b="1" dirty="0" smtClean="0">
                <a:solidFill>
                  <a:schemeClr val="bg1"/>
                </a:solidFill>
              </a:rPr>
              <a:t>Маю вічко маленьке.</a:t>
            </a:r>
          </a:p>
          <a:p>
            <a:r>
              <a:rPr lang="uk-UA" sz="2800" b="1" dirty="0" smtClean="0">
                <a:solidFill>
                  <a:schemeClr val="bg1"/>
                </a:solidFill>
              </a:rPr>
              <a:t>За собою несу</a:t>
            </a:r>
          </a:p>
          <a:p>
            <a:r>
              <a:rPr lang="uk-UA" sz="2800" b="1" dirty="0" smtClean="0">
                <a:solidFill>
                  <a:schemeClr val="bg1"/>
                </a:solidFill>
              </a:rPr>
              <a:t>Довгу-довгу косу.</a:t>
            </a:r>
          </a:p>
          <a:p>
            <a:r>
              <a:rPr lang="uk-UA" sz="2800" b="1" dirty="0" smtClean="0">
                <a:solidFill>
                  <a:schemeClr val="bg1"/>
                </a:solidFill>
              </a:rPr>
              <a:t>           Грицько Бойко</a:t>
            </a:r>
            <a:endParaRPr lang="ru-RU" sz="2800" b="1" dirty="0">
              <a:solidFill>
                <a:schemeClr val="bg1"/>
              </a:solidFill>
            </a:endParaRPr>
          </a:p>
        </p:txBody>
      </p:sp>
      <p:sp>
        <p:nvSpPr>
          <p:cNvPr id="10" name="Прямоугольник 9"/>
          <p:cNvSpPr/>
          <p:nvPr/>
        </p:nvSpPr>
        <p:spPr>
          <a:xfrm>
            <a:off x="5338162" y="1269809"/>
            <a:ext cx="5759326" cy="49289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2. Роз’єднай слова і прочитай прислів’я</a:t>
            </a:r>
            <a:endParaRPr lang="uk-UA" sz="2400" b="1" dirty="0">
              <a:solidFill>
                <a:schemeClr val="accent2">
                  <a:lumMod val="75000"/>
                </a:schemeClr>
              </a:solidFill>
            </a:endParaRPr>
          </a:p>
        </p:txBody>
      </p:sp>
      <p:sp>
        <p:nvSpPr>
          <p:cNvPr id="11" name="TextBox 10"/>
          <p:cNvSpPr txBox="1"/>
          <p:nvPr/>
        </p:nvSpPr>
        <p:spPr>
          <a:xfrm>
            <a:off x="6189199" y="1813535"/>
            <a:ext cx="4288288" cy="523220"/>
          </a:xfrm>
          <a:prstGeom prst="rect">
            <a:avLst/>
          </a:prstGeom>
          <a:solidFill>
            <a:srgbClr val="7030A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uk-UA" sz="2800" b="1" dirty="0" err="1" smtClean="0">
                <a:solidFill>
                  <a:schemeClr val="bg1"/>
                </a:solidFill>
              </a:rPr>
              <a:t>Кудиголка</a:t>
            </a:r>
            <a:r>
              <a:rPr lang="uk-UA" sz="2800" b="1" dirty="0" smtClean="0">
                <a:solidFill>
                  <a:schemeClr val="bg1"/>
                </a:solidFill>
              </a:rPr>
              <a:t>, </a:t>
            </a:r>
            <a:r>
              <a:rPr lang="uk-UA" sz="2800" b="1" dirty="0" err="1" smtClean="0">
                <a:solidFill>
                  <a:schemeClr val="bg1"/>
                </a:solidFill>
              </a:rPr>
              <a:t>тудийнитка</a:t>
            </a:r>
            <a:r>
              <a:rPr lang="uk-UA" sz="2800" b="1" dirty="0" smtClean="0">
                <a:solidFill>
                  <a:schemeClr val="bg1"/>
                </a:solidFill>
              </a:rPr>
              <a:t>. </a:t>
            </a:r>
            <a:endParaRPr lang="uk-UA" sz="2800" dirty="0">
              <a:solidFill>
                <a:schemeClr val="bg1"/>
              </a:solidFill>
            </a:endParaRPr>
          </a:p>
        </p:txBody>
      </p:sp>
      <p:sp>
        <p:nvSpPr>
          <p:cNvPr id="12" name="TextBox 11"/>
          <p:cNvSpPr txBox="1"/>
          <p:nvPr/>
        </p:nvSpPr>
        <p:spPr>
          <a:xfrm>
            <a:off x="6189199" y="1813535"/>
            <a:ext cx="4288288" cy="523220"/>
          </a:xfrm>
          <a:prstGeom prst="rect">
            <a:avLst/>
          </a:prstGeom>
          <a:solidFill>
            <a:srgbClr val="7030A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uk-UA" sz="2800" b="1" dirty="0" smtClean="0">
                <a:solidFill>
                  <a:schemeClr val="bg1"/>
                </a:solidFill>
              </a:rPr>
              <a:t>Куди голка, туди й нитка. </a:t>
            </a:r>
            <a:endParaRPr lang="uk-UA" sz="2800" dirty="0">
              <a:solidFill>
                <a:schemeClr val="bg1"/>
              </a:solidFill>
            </a:endParaRPr>
          </a:p>
        </p:txBody>
      </p:sp>
      <p:sp>
        <p:nvSpPr>
          <p:cNvPr id="13" name="Прямоугольник 12"/>
          <p:cNvSpPr/>
          <p:nvPr/>
        </p:nvSpPr>
        <p:spPr>
          <a:xfrm>
            <a:off x="5338163" y="2466626"/>
            <a:ext cx="5759325" cy="43409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3. На яку тему це прислів’я? Про…                             </a:t>
            </a:r>
          </a:p>
        </p:txBody>
      </p:sp>
      <p:sp>
        <p:nvSpPr>
          <p:cNvPr id="14" name="TextBox 13"/>
          <p:cNvSpPr txBox="1"/>
          <p:nvPr/>
        </p:nvSpPr>
        <p:spPr>
          <a:xfrm>
            <a:off x="5338162" y="2982105"/>
            <a:ext cx="5787039"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uk-UA" sz="2800" b="1" dirty="0" smtClean="0">
                <a:solidFill>
                  <a:schemeClr val="bg1"/>
                </a:solidFill>
              </a:rPr>
              <a:t>а) навчання   б) працю   в) дружбу</a:t>
            </a:r>
            <a:endParaRPr lang="uk-UA" sz="2800" dirty="0">
              <a:solidFill>
                <a:schemeClr val="bg1"/>
              </a:solidFill>
            </a:endParaRPr>
          </a:p>
        </p:txBody>
      </p:sp>
      <p:sp>
        <p:nvSpPr>
          <p:cNvPr id="2" name="Овал 1"/>
          <p:cNvSpPr/>
          <p:nvPr/>
        </p:nvSpPr>
        <p:spPr>
          <a:xfrm>
            <a:off x="9002320" y="2938915"/>
            <a:ext cx="463244" cy="56641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159" t="1265" r="4414" b="5280"/>
          <a:stretch/>
        </p:blipFill>
        <p:spPr bwMode="auto">
          <a:xfrm>
            <a:off x="1698395" y="4168574"/>
            <a:ext cx="2500829" cy="1800597"/>
          </a:xfrm>
          <a:prstGeom prst="roundRect">
            <a:avLst/>
          </a:prstGeom>
          <a:noFill/>
          <a:ln w="3810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5338163" y="3600612"/>
            <a:ext cx="3343130" cy="472163"/>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4. Коли так говорять?</a:t>
            </a:r>
            <a:endParaRPr lang="uk-UA" sz="2400" b="1" dirty="0">
              <a:solidFill>
                <a:schemeClr val="accent2">
                  <a:lumMod val="75000"/>
                </a:schemeClr>
              </a:solidFill>
            </a:endParaRPr>
          </a:p>
        </p:txBody>
      </p:sp>
      <p:sp>
        <p:nvSpPr>
          <p:cNvPr id="18" name="TextBox 17"/>
          <p:cNvSpPr txBox="1"/>
          <p:nvPr/>
        </p:nvSpPr>
        <p:spPr>
          <a:xfrm>
            <a:off x="5338162" y="4161620"/>
            <a:ext cx="3346331" cy="52322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smtClean="0">
                <a:solidFill>
                  <a:schemeClr val="bg1"/>
                </a:solidFill>
              </a:rPr>
              <a:t>Шукати голку в сіні.</a:t>
            </a:r>
            <a:endParaRPr lang="uk-UA" sz="2800" dirty="0">
              <a:solidFill>
                <a:schemeClr val="bg1"/>
              </a:solidFill>
            </a:endParaRPr>
          </a:p>
        </p:txBody>
      </p:sp>
      <p:sp>
        <p:nvSpPr>
          <p:cNvPr id="20" name="TextBox 19"/>
          <p:cNvSpPr txBox="1"/>
          <p:nvPr/>
        </p:nvSpPr>
        <p:spPr>
          <a:xfrm>
            <a:off x="5338162" y="4703546"/>
            <a:ext cx="3346331" cy="954107"/>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smtClean="0">
                <a:solidFill>
                  <a:schemeClr val="bg1"/>
                </a:solidFill>
              </a:rPr>
              <a:t>Шукати те, що неможливо знайти.</a:t>
            </a:r>
            <a:endParaRPr lang="uk-UA" sz="2800" dirty="0">
              <a:solidFill>
                <a:schemeClr val="bg1"/>
              </a:solidFill>
            </a:endParaRPr>
          </a:p>
        </p:txBody>
      </p:sp>
      <p:sp>
        <p:nvSpPr>
          <p:cNvPr id="21" name="Прямоугольник 20"/>
          <p:cNvSpPr/>
          <p:nvPr/>
        </p:nvSpPr>
        <p:spPr>
          <a:xfrm>
            <a:off x="1474480" y="1236631"/>
            <a:ext cx="2948661" cy="472163"/>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1. Відгадай загадку</a:t>
            </a:r>
            <a:endParaRPr lang="uk-UA" sz="2400" b="1" dirty="0">
              <a:solidFill>
                <a:schemeClr val="accent2">
                  <a:lumMod val="75000"/>
                </a:schemeClr>
              </a:solidFill>
            </a:endParaRPr>
          </a:p>
        </p:txBody>
      </p:sp>
      <p:sp>
        <p:nvSpPr>
          <p:cNvPr id="9" name="TextBox 8"/>
          <p:cNvSpPr txBox="1"/>
          <p:nvPr/>
        </p:nvSpPr>
        <p:spPr>
          <a:xfrm>
            <a:off x="991968" y="4062611"/>
            <a:ext cx="1197779"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smtClean="0">
                <a:solidFill>
                  <a:srgbClr val="FFFF00"/>
                </a:solidFill>
              </a:rPr>
              <a:t>Голка </a:t>
            </a:r>
            <a:endParaRPr lang="uk-UA" sz="3200" dirty="0">
              <a:solidFill>
                <a:srgbClr val="FFFF00"/>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1250" y="3600612"/>
            <a:ext cx="2333951" cy="2333951"/>
          </a:xfrm>
          <a:prstGeom prst="rect">
            <a:avLst/>
          </a:prstGeom>
          <a:noFill/>
          <a:ln w="3810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60030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outVertical)">
                                      <p:cBhvr>
                                        <p:cTn id="32" dur="500"/>
                                        <p:tgtEl>
                                          <p:spTgt spid="13"/>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out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nodeType="withEffect">
                                  <p:stCondLst>
                                    <p:cond delay="0"/>
                                  </p:stCondLst>
                                  <p:childTnLst>
                                    <p:set>
                                      <p:cBhvr>
                                        <p:cTn id="49" dur="1" fill="hold">
                                          <p:stCondLst>
                                            <p:cond delay="0"/>
                                          </p:stCondLst>
                                        </p:cTn>
                                        <p:tgtEl>
                                          <p:spTgt spid="3075"/>
                                        </p:tgtEl>
                                        <p:attrNameLst>
                                          <p:attrName>style.visibility</p:attrName>
                                        </p:attrNameLst>
                                      </p:cBhvr>
                                      <p:to>
                                        <p:strVal val="visible"/>
                                      </p:to>
                                    </p:set>
                                    <p:anim calcmode="lin" valueType="num">
                                      <p:cBhvr>
                                        <p:cTn id="50" dur="500" fill="hold"/>
                                        <p:tgtEl>
                                          <p:spTgt spid="3075"/>
                                        </p:tgtEl>
                                        <p:attrNameLst>
                                          <p:attrName>ppt_w</p:attrName>
                                        </p:attrNameLst>
                                      </p:cBhvr>
                                      <p:tavLst>
                                        <p:tav tm="0">
                                          <p:val>
                                            <p:fltVal val="0"/>
                                          </p:val>
                                        </p:tav>
                                        <p:tav tm="100000">
                                          <p:val>
                                            <p:strVal val="#ppt_w"/>
                                          </p:val>
                                        </p:tav>
                                      </p:tavLst>
                                    </p:anim>
                                    <p:anim calcmode="lin" valueType="num">
                                      <p:cBhvr>
                                        <p:cTn id="51" dur="500" fill="hold"/>
                                        <p:tgtEl>
                                          <p:spTgt spid="3075"/>
                                        </p:tgtEl>
                                        <p:attrNameLst>
                                          <p:attrName>ppt_h</p:attrName>
                                        </p:attrNameLst>
                                      </p:cBhvr>
                                      <p:tavLst>
                                        <p:tav tm="0">
                                          <p:val>
                                            <p:fltVal val="0"/>
                                          </p:val>
                                        </p:tav>
                                        <p:tav tm="100000">
                                          <p:val>
                                            <p:strVal val="#ppt_h"/>
                                          </p:val>
                                        </p:tav>
                                      </p:tavLst>
                                    </p:anim>
                                    <p:animEffect transition="in" filter="fade">
                                      <p:cBhvr>
                                        <p:cTn id="52" dur="500"/>
                                        <p:tgtEl>
                                          <p:spTgt spid="307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outVertical)">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 grpId="0" animBg="1"/>
      <p:bldP spid="16" grpId="0" animBg="1"/>
      <p:bldP spid="18" grpId="0" animBg="1"/>
      <p:bldP spid="20"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53885" y="516890"/>
            <a:ext cx="9775371" cy="64788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a:solidFill>
                  <a:schemeClr val="bg1"/>
                </a:solidFill>
              </a:rPr>
              <a:t>Читацька </a:t>
            </a:r>
            <a:r>
              <a:rPr lang="uk-UA" sz="3600" b="1" dirty="0" smtClean="0">
                <a:solidFill>
                  <a:schemeClr val="bg1"/>
                </a:solidFill>
              </a:rPr>
              <a:t>розминка</a:t>
            </a:r>
            <a:endParaRPr lang="uk-UA" sz="3600" b="1" dirty="0">
              <a:solidFill>
                <a:schemeClr val="bg1"/>
              </a:solidFill>
            </a:endParaRPr>
          </a:p>
        </p:txBody>
      </p:sp>
      <p:sp>
        <p:nvSpPr>
          <p:cNvPr id="10" name="TextBox 9"/>
          <p:cNvSpPr txBox="1"/>
          <p:nvPr/>
        </p:nvSpPr>
        <p:spPr>
          <a:xfrm>
            <a:off x="5400675" y="1669250"/>
            <a:ext cx="3722915" cy="3539430"/>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2800" dirty="0"/>
              <a:t>Ой рушник, </a:t>
            </a:r>
            <a:r>
              <a:rPr lang="ru-RU" sz="2800" dirty="0" err="1" smtClean="0"/>
              <a:t>рушничок</a:t>
            </a:r>
            <a:r>
              <a:rPr lang="ru-RU" sz="2800" dirty="0" smtClean="0"/>
              <a:t>,</a:t>
            </a:r>
            <a:r>
              <a:rPr lang="ru-RU" sz="2800" dirty="0"/>
              <a:t/>
            </a:r>
            <a:br>
              <a:rPr lang="ru-RU" sz="2800" dirty="0"/>
            </a:br>
            <a:r>
              <a:rPr lang="ru-RU" sz="2800" dirty="0" err="1"/>
              <a:t>Кольорова</a:t>
            </a:r>
            <a:r>
              <a:rPr lang="ru-RU" sz="2800" dirty="0"/>
              <a:t> </a:t>
            </a:r>
            <a:r>
              <a:rPr lang="ru-RU" sz="2800" dirty="0" err="1" smtClean="0"/>
              <a:t>доріжка</a:t>
            </a:r>
            <a:r>
              <a:rPr lang="ru-RU" sz="2800" dirty="0" smtClean="0"/>
              <a:t>.</a:t>
            </a:r>
            <a:r>
              <a:rPr lang="ru-RU" sz="2800" dirty="0"/>
              <a:t/>
            </a:r>
            <a:br>
              <a:rPr lang="ru-RU" sz="2800" dirty="0"/>
            </a:br>
            <a:r>
              <a:rPr lang="ru-RU" sz="2800" dirty="0"/>
              <a:t>Ой рушник, </a:t>
            </a:r>
            <a:r>
              <a:rPr lang="ru-RU" sz="2800" dirty="0" err="1" smtClean="0"/>
              <a:t>рушничок</a:t>
            </a:r>
            <a:r>
              <a:rPr lang="ru-RU" sz="2800" dirty="0" smtClean="0"/>
              <a:t>,</a:t>
            </a:r>
            <a:r>
              <a:rPr lang="ru-RU" sz="2800" dirty="0"/>
              <a:t/>
            </a:r>
            <a:br>
              <a:rPr lang="ru-RU" sz="2800" dirty="0"/>
            </a:br>
            <a:r>
              <a:rPr lang="ru-RU" sz="2800" dirty="0" err="1"/>
              <a:t>Вже</a:t>
            </a:r>
            <a:r>
              <a:rPr lang="ru-RU" sz="2800" dirty="0"/>
              <a:t> </a:t>
            </a:r>
            <a:r>
              <a:rPr lang="ru-RU" sz="2800" dirty="0" err="1" smtClean="0"/>
              <a:t>стомилися</a:t>
            </a:r>
            <a:r>
              <a:rPr lang="ru-RU" sz="2800" dirty="0" smtClean="0"/>
              <a:t> </a:t>
            </a:r>
            <a:r>
              <a:rPr lang="ru-RU" sz="2800" dirty="0" err="1" smtClean="0"/>
              <a:t>ніжки</a:t>
            </a:r>
            <a:r>
              <a:rPr lang="ru-RU" sz="2800" dirty="0" smtClean="0"/>
              <a:t>.</a:t>
            </a:r>
            <a:r>
              <a:rPr lang="ru-RU" sz="2800" dirty="0"/>
              <a:t/>
            </a:r>
            <a:br>
              <a:rPr lang="ru-RU" sz="2800" dirty="0"/>
            </a:br>
            <a:r>
              <a:rPr lang="ru-RU" sz="2800" dirty="0"/>
              <a:t>Ой рушник, </a:t>
            </a:r>
            <a:r>
              <a:rPr lang="ru-RU" sz="2800" dirty="0" err="1" smtClean="0"/>
              <a:t>рушничок</a:t>
            </a:r>
            <a:r>
              <a:rPr lang="ru-RU" sz="2800" dirty="0" smtClean="0"/>
              <a:t>,</a:t>
            </a:r>
            <a:r>
              <a:rPr lang="ru-RU" sz="2800" dirty="0"/>
              <a:t/>
            </a:r>
            <a:br>
              <a:rPr lang="ru-RU" sz="2800" dirty="0"/>
            </a:br>
            <a:r>
              <a:rPr lang="ru-RU" sz="2800" dirty="0"/>
              <a:t>Полем стелиться нитка</a:t>
            </a:r>
            <a:br>
              <a:rPr lang="ru-RU" sz="2800" dirty="0"/>
            </a:br>
            <a:r>
              <a:rPr lang="ru-RU" sz="2800" dirty="0"/>
              <a:t>Ой рушник, </a:t>
            </a:r>
            <a:r>
              <a:rPr lang="ru-RU" sz="2800" dirty="0" err="1" smtClean="0"/>
              <a:t>рушничок</a:t>
            </a:r>
            <a:r>
              <a:rPr lang="ru-RU" sz="2800" dirty="0" smtClean="0"/>
              <a:t>,</a:t>
            </a:r>
            <a:r>
              <a:rPr lang="ru-RU" sz="2800" dirty="0"/>
              <a:t/>
            </a:r>
            <a:br>
              <a:rPr lang="ru-RU" sz="2800" dirty="0"/>
            </a:br>
            <a:r>
              <a:rPr lang="ru-RU" sz="2800" dirty="0"/>
              <a:t>Я </a:t>
            </a:r>
            <a:r>
              <a:rPr lang="ru-RU" sz="2800" dirty="0" err="1"/>
              <a:t>маленька</a:t>
            </a:r>
            <a:r>
              <a:rPr lang="ru-RU" sz="2800" dirty="0"/>
              <a:t>, як </a:t>
            </a:r>
            <a:r>
              <a:rPr lang="ru-RU" sz="2800" dirty="0" err="1"/>
              <a:t>квітка</a:t>
            </a:r>
            <a:endParaRPr lang="uk-UA" sz="2800" dirty="0">
              <a:solidFill>
                <a:schemeClr val="bg1"/>
              </a:solidFill>
            </a:endParaRPr>
          </a:p>
        </p:txBody>
      </p:sp>
      <p:sp>
        <p:nvSpPr>
          <p:cNvPr id="8" name="Прямоугольник 7"/>
          <p:cNvSpPr/>
          <p:nvPr/>
        </p:nvSpPr>
        <p:spPr>
          <a:xfrm>
            <a:off x="2043790" y="1282339"/>
            <a:ext cx="2733950" cy="485775"/>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Прочитай вірш</a:t>
            </a:r>
            <a:endParaRPr lang="uk-UA" sz="2400" b="1" dirty="0">
              <a:solidFill>
                <a:schemeClr val="accent2">
                  <a:lumMod val="75000"/>
                </a:schemeClr>
              </a:solidFill>
            </a:endParaRPr>
          </a:p>
        </p:txBody>
      </p:sp>
      <p:sp>
        <p:nvSpPr>
          <p:cNvPr id="7" name="Прямоугольник 6"/>
          <p:cNvSpPr/>
          <p:nvPr/>
        </p:nvSpPr>
        <p:spPr>
          <a:xfrm>
            <a:off x="795657" y="5242735"/>
            <a:ext cx="4605018" cy="494815"/>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До кого звертається автор вірша</a:t>
            </a:r>
            <a:endParaRPr lang="uk-UA" sz="2400" b="1" dirty="0">
              <a:solidFill>
                <a:schemeClr val="accent2">
                  <a:lumMod val="75000"/>
                </a:schemeClr>
              </a:solidFill>
            </a:endParaRPr>
          </a:p>
        </p:txBody>
      </p:sp>
      <p:pic>
        <p:nvPicPr>
          <p:cNvPr id="1031" name="Picture 7" descr="Вірші про українську вишиванку і вишитий рушник - МегаЗнай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 y="1902007"/>
            <a:ext cx="4612005" cy="326071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4" name="Picture 4" descr="Картинки по запросу рушники вишиті"/>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64" r="16634" b="10611"/>
          <a:stretch/>
        </p:blipFill>
        <p:spPr bwMode="auto">
          <a:xfrm>
            <a:off x="9142806" y="1669250"/>
            <a:ext cx="2333509" cy="31320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5519418" y="5242735"/>
            <a:ext cx="5409838" cy="494815"/>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 яке поле розповідається у вірші?</a:t>
            </a:r>
            <a:endParaRPr lang="uk-UA" sz="2400" b="1" dirty="0">
              <a:solidFill>
                <a:schemeClr val="accent2">
                  <a:lumMod val="75000"/>
                </a:schemeClr>
              </a:solidFill>
            </a:endParaRPr>
          </a:p>
        </p:txBody>
      </p:sp>
    </p:spTree>
    <p:extLst>
      <p:ext uri="{BB962C8B-B14F-4D97-AF65-F5344CB8AC3E}">
        <p14:creationId xmlns:p14="http://schemas.microsoft.com/office/powerpoint/2010/main" val="269587455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142998" y="582906"/>
            <a:ext cx="9906001"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8" y="1491741"/>
            <a:ext cx="3668487" cy="3668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58543" y="1491742"/>
            <a:ext cx="4942114" cy="343923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a:solidFill>
                  <a:schemeClr val="bg1"/>
                </a:solidFill>
              </a:rPr>
              <a:t>Сьогодні на уроці читання </a:t>
            </a:r>
            <a:r>
              <a:rPr lang="uk-UA" sz="2800" b="1" dirty="0" smtClean="0">
                <a:solidFill>
                  <a:schemeClr val="bg1"/>
                </a:solidFill>
              </a:rPr>
              <a:t>ми дізнаємося більше про </a:t>
            </a:r>
            <a:r>
              <a:rPr lang="uk-UA" sz="2800" b="1" dirty="0" smtClean="0">
                <a:solidFill>
                  <a:srgbClr val="FFFF00"/>
                </a:solidFill>
              </a:rPr>
              <a:t>рушник </a:t>
            </a:r>
            <a:r>
              <a:rPr lang="uk-UA" sz="2800" b="1" dirty="0">
                <a:solidFill>
                  <a:srgbClr val="FFFF00"/>
                </a:solidFill>
              </a:rPr>
              <a:t>– оберіг українського народу</a:t>
            </a:r>
            <a:r>
              <a:rPr lang="uk-UA" sz="2800" b="1" dirty="0" smtClean="0">
                <a:solidFill>
                  <a:schemeClr val="bg1"/>
                </a:solidFill>
              </a:rPr>
              <a:t>. </a:t>
            </a:r>
          </a:p>
          <a:p>
            <a:pPr algn="ctr"/>
            <a:r>
              <a:rPr lang="uk-UA" sz="2800" b="1" dirty="0" smtClean="0">
                <a:solidFill>
                  <a:schemeClr val="bg1"/>
                </a:solidFill>
              </a:rPr>
              <a:t>Читатимемо вірш </a:t>
            </a:r>
          </a:p>
          <a:p>
            <a:pPr algn="ctr"/>
            <a:r>
              <a:rPr lang="uk-UA" sz="2800" b="1" dirty="0" smtClean="0">
                <a:solidFill>
                  <a:schemeClr val="bg1"/>
                </a:solidFill>
              </a:rPr>
              <a:t>Тамари </a:t>
            </a:r>
            <a:r>
              <a:rPr lang="uk-UA" sz="2800" b="1" dirty="0">
                <a:solidFill>
                  <a:schemeClr val="bg1"/>
                </a:solidFill>
              </a:rPr>
              <a:t>Коломієць</a:t>
            </a:r>
            <a:endParaRPr lang="uk-UA" sz="2800" b="1" dirty="0" smtClean="0">
              <a:solidFill>
                <a:schemeClr val="bg1"/>
              </a:solidFill>
            </a:endParaRPr>
          </a:p>
          <a:p>
            <a:pPr algn="ctr"/>
            <a:r>
              <a:rPr lang="uk-UA" sz="2800" b="1" dirty="0">
                <a:solidFill>
                  <a:schemeClr val="bg1"/>
                </a:solidFill>
              </a:rPr>
              <a:t>«Біле поле полотняне…». </a:t>
            </a:r>
          </a:p>
        </p:txBody>
      </p:sp>
    </p:spTree>
    <p:extLst>
      <p:ext uri="{BB962C8B-B14F-4D97-AF65-F5344CB8AC3E}">
        <p14:creationId xmlns:p14="http://schemas.microsoft.com/office/powerpoint/2010/main" val="2634685517"/>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36171" y="494529"/>
            <a:ext cx="10265229" cy="56138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a:t>Український </a:t>
            </a:r>
            <a:r>
              <a:rPr lang="uk-UA" sz="3600" b="1" dirty="0" smtClean="0"/>
              <a:t>рушник …</a:t>
            </a:r>
            <a:endParaRPr lang="uk-UA" sz="3600" b="1" dirty="0">
              <a:solidFill>
                <a:schemeClr val="bg1"/>
              </a:solidFill>
            </a:endParaRPr>
          </a:p>
        </p:txBody>
      </p:sp>
      <p:sp>
        <p:nvSpPr>
          <p:cNvPr id="24" name="TextBox 23"/>
          <p:cNvSpPr txBox="1"/>
          <p:nvPr/>
        </p:nvSpPr>
        <p:spPr>
          <a:xfrm>
            <a:off x="898070" y="4648973"/>
            <a:ext cx="10341429" cy="156966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Від </a:t>
            </a:r>
            <a:r>
              <a:rPr lang="uk-UA" sz="2400" b="1" dirty="0">
                <a:solidFill>
                  <a:schemeClr val="accent2">
                    <a:lumMod val="75000"/>
                  </a:schemeClr>
                </a:solidFill>
              </a:rPr>
              <a:t>сивої давнини і до наших днів, у радості і горі, рушник – це невід'ємна складова нашого побуту. У народі говорили: «Хата без рушників – як родина без дітей». </a:t>
            </a:r>
            <a:r>
              <a:rPr lang="uk-UA" sz="2400" b="1" dirty="0" smtClean="0">
                <a:solidFill>
                  <a:schemeClr val="accent2">
                    <a:lumMod val="75000"/>
                  </a:schemeClr>
                </a:solidFill>
              </a:rPr>
              <a:t>На </a:t>
            </a:r>
            <a:r>
              <a:rPr lang="uk-UA" sz="2400" b="1" dirty="0">
                <a:solidFill>
                  <a:schemeClr val="accent2">
                    <a:lumMod val="75000"/>
                  </a:schemeClr>
                </a:solidFill>
              </a:rPr>
              <a:t>рушниках вишивали долю нашого народу. </a:t>
            </a:r>
            <a:endParaRPr lang="uk-UA" sz="2400" b="1" dirty="0" smtClean="0">
              <a:solidFill>
                <a:schemeClr val="accent2">
                  <a:lumMod val="75000"/>
                </a:schemeClr>
              </a:solidFill>
            </a:endParaRPr>
          </a:p>
          <a:p>
            <a:pPr algn="ctr"/>
            <a:r>
              <a:rPr lang="uk-UA" sz="2400" b="1" dirty="0" smtClean="0">
                <a:solidFill>
                  <a:schemeClr val="accent2">
                    <a:lumMod val="75000"/>
                  </a:schemeClr>
                </a:solidFill>
              </a:rPr>
              <a:t>На </a:t>
            </a:r>
            <a:r>
              <a:rPr lang="uk-UA" sz="2400" b="1" dirty="0">
                <a:solidFill>
                  <a:schemeClr val="accent2">
                    <a:lumMod val="75000"/>
                  </a:schemeClr>
                </a:solidFill>
              </a:rPr>
              <a:t>ньому можна було побачити і радість, і скруту, і журбу. </a:t>
            </a:r>
            <a:endParaRPr lang="uk-UA" sz="2400" dirty="0">
              <a:solidFill>
                <a:schemeClr val="accent2">
                  <a:lumMod val="75000"/>
                </a:schemeClr>
              </a:solidFill>
            </a:endParaRPr>
          </a:p>
        </p:txBody>
      </p:sp>
      <p:pic>
        <p:nvPicPr>
          <p:cNvPr id="1028" name="Picture 4" descr="Походження і значення рушникі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70" y="1153883"/>
            <a:ext cx="5067857" cy="337857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Походження і значення рушникі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74" y="1153884"/>
            <a:ext cx="5151550" cy="34290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615218"/>
      </p:ext>
    </p:extLst>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03514" y="494528"/>
            <a:ext cx="10297886" cy="69629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Український </a:t>
            </a:r>
            <a:r>
              <a:rPr lang="uk-UA" sz="4000" b="1" dirty="0" smtClean="0"/>
              <a:t>рушник …</a:t>
            </a:r>
            <a:endParaRPr lang="uk-UA" sz="4000" b="1" dirty="0">
              <a:solidFill>
                <a:schemeClr val="bg1"/>
              </a:solidFill>
            </a:endParaRPr>
          </a:p>
        </p:txBody>
      </p:sp>
      <p:sp>
        <p:nvSpPr>
          <p:cNvPr id="24" name="TextBox 23"/>
          <p:cNvSpPr txBox="1"/>
          <p:nvPr/>
        </p:nvSpPr>
        <p:spPr>
          <a:xfrm>
            <a:off x="3559630" y="1254587"/>
            <a:ext cx="5780318" cy="2677656"/>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Хлібом </a:t>
            </a:r>
            <a:r>
              <a:rPr lang="uk-UA" sz="2400" b="1" dirty="0">
                <a:solidFill>
                  <a:schemeClr val="accent2">
                    <a:lumMod val="75000"/>
                  </a:schemeClr>
                </a:solidFill>
              </a:rPr>
              <a:t>і сіллю на вишитому рушнику зустрічають дорогих гостей. На рушнику народжену дитину несуть на хрещення, на ньому </a:t>
            </a:r>
            <a:r>
              <a:rPr lang="uk-UA" sz="2400" b="1" dirty="0" smtClean="0">
                <a:solidFill>
                  <a:schemeClr val="accent2">
                    <a:lumMod val="75000"/>
                  </a:schemeClr>
                </a:solidFill>
              </a:rPr>
              <a:t>проводжають </a:t>
            </a:r>
            <a:r>
              <a:rPr lang="uk-UA" sz="2400" b="1" dirty="0">
                <a:solidFill>
                  <a:schemeClr val="accent2">
                    <a:lumMod val="75000"/>
                  </a:schemeClr>
                </a:solidFill>
              </a:rPr>
              <a:t>людину в останню путь. Рушники стелять молодятам на весіллі. З рушником матері виряджали синів у далеку дорогу. </a:t>
            </a:r>
            <a:endParaRPr lang="uk-UA" sz="2400" dirty="0">
              <a:solidFill>
                <a:schemeClr val="accent2">
                  <a:lumMod val="75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7" t="1917" r="1955" b="3595"/>
          <a:stretch/>
        </p:blipFill>
        <p:spPr bwMode="auto">
          <a:xfrm>
            <a:off x="947056" y="1265472"/>
            <a:ext cx="2558143" cy="2701798"/>
          </a:xfrm>
          <a:prstGeom prst="rect">
            <a:avLst/>
          </a:prstGeom>
          <a:noFill/>
          <a:ln w="3810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Схема на канві під вишивку нитками рушника ПР-03: продаж, ціна у Києві.  Набори для вишивання від &quot;Інтернет-магазин &quot;Скарбничка рукодільниці&quot;&quot; -  1552239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713" y="1254586"/>
            <a:ext cx="1832452" cy="3448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упити Вишитий рушник для хрестин | Skrynya.ua"/>
          <p:cNvPicPr>
            <a:picLocks noChangeAspect="1" noChangeArrowheads="1"/>
          </p:cNvPicPr>
          <p:nvPr/>
        </p:nvPicPr>
        <p:blipFill rotWithShape="1">
          <a:blip r:embed="rId4">
            <a:extLst>
              <a:ext uri="{28A0092B-C50C-407E-A947-70E740481C1C}">
                <a14:useLocalDpi xmlns:a14="http://schemas.microsoft.com/office/drawing/2010/main" val="0"/>
              </a:ext>
            </a:extLst>
          </a:blip>
          <a:srcRect l="1530" t="1" r="3386" b="7097"/>
          <a:stretch/>
        </p:blipFill>
        <p:spPr bwMode="auto">
          <a:xfrm>
            <a:off x="4585170" y="4054356"/>
            <a:ext cx="3326459" cy="243940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06335"/>
      </p:ext>
    </p:extLst>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Box 29"/>
          <p:cNvSpPr txBox="1"/>
          <p:nvPr/>
        </p:nvSpPr>
        <p:spPr>
          <a:xfrm>
            <a:off x="643460" y="4591565"/>
            <a:ext cx="3357056" cy="156966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a:solidFill>
                  <a:srgbClr val="0070C0"/>
                </a:solidFill>
              </a:rPr>
              <a:t>Навпрошк</a:t>
            </a:r>
            <a:r>
              <a:rPr lang="uk-UA" sz="2400" b="1" dirty="0">
                <a:solidFill>
                  <a:srgbClr val="FF0000"/>
                </a:solidFill>
              </a:rPr>
              <a:t>и</a:t>
            </a:r>
            <a:r>
              <a:rPr lang="uk-UA" sz="2400" b="1" dirty="0">
                <a:solidFill>
                  <a:schemeClr val="accent2">
                    <a:lumMod val="75000"/>
                  </a:schemeClr>
                </a:solidFill>
              </a:rPr>
              <a:t> – навпростець, по прямій лінії, найкоротшим шляхом.</a:t>
            </a:r>
            <a:endParaRPr lang="ru-RU" sz="2400" b="1" dirty="0">
              <a:solidFill>
                <a:schemeClr val="accent2">
                  <a:lumMod val="75000"/>
                </a:schemeClr>
              </a:solidFill>
            </a:endParaRPr>
          </a:p>
        </p:txBody>
      </p:sp>
      <p:sp>
        <p:nvSpPr>
          <p:cNvPr id="11" name="Заголовок 1"/>
          <p:cNvSpPr txBox="1">
            <a:spLocks/>
          </p:cNvSpPr>
          <p:nvPr>
            <p:custDataLst>
              <p:tags r:id="rId1"/>
            </p:custDataLst>
          </p:nvPr>
        </p:nvSpPr>
        <p:spPr bwMode="auto">
          <a:xfrm>
            <a:off x="3691898" y="1837905"/>
            <a:ext cx="2643661" cy="310692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r>
              <a:rPr lang="uk-UA" sz="3200" b="1" dirty="0">
                <a:solidFill>
                  <a:schemeClr val="bg1"/>
                </a:solidFill>
                <a:ea typeface="+mj-ea"/>
                <a:cs typeface="+mj-cs"/>
              </a:rPr>
              <a:t>ткане</a:t>
            </a:r>
          </a:p>
          <a:p>
            <a:pPr algn="ctr" eaLnBrk="0" hangingPunct="0">
              <a:defRPr/>
            </a:pPr>
            <a:r>
              <a:rPr lang="uk-UA" sz="3200" b="1" dirty="0">
                <a:solidFill>
                  <a:schemeClr val="bg1"/>
                </a:solidFill>
                <a:ea typeface="+mj-ea"/>
                <a:cs typeface="+mj-cs"/>
              </a:rPr>
              <a:t>поволі</a:t>
            </a:r>
          </a:p>
          <a:p>
            <a:pPr algn="ctr" eaLnBrk="0" hangingPunct="0">
              <a:defRPr/>
            </a:pPr>
            <a:r>
              <a:rPr lang="uk-UA" sz="3200" b="1" dirty="0">
                <a:solidFill>
                  <a:schemeClr val="bg1"/>
                </a:solidFill>
                <a:ea typeface="+mj-ea"/>
                <a:cs typeface="+mj-cs"/>
              </a:rPr>
              <a:t>зацвіте</a:t>
            </a:r>
          </a:p>
          <a:p>
            <a:pPr algn="ctr" eaLnBrk="0" hangingPunct="0">
              <a:defRPr/>
            </a:pPr>
            <a:r>
              <a:rPr lang="uk-UA" sz="3200" b="1" dirty="0" err="1">
                <a:solidFill>
                  <a:schemeClr val="bg1"/>
                </a:solidFill>
                <a:ea typeface="+mj-ea"/>
                <a:cs typeface="+mj-cs"/>
              </a:rPr>
              <a:t>заряхтять</a:t>
            </a:r>
            <a:endParaRPr lang="uk-UA" sz="3200" b="1" dirty="0">
              <a:solidFill>
                <a:schemeClr val="bg1"/>
              </a:solidFill>
              <a:ea typeface="+mj-ea"/>
              <a:cs typeface="+mj-cs"/>
            </a:endParaRPr>
          </a:p>
          <a:p>
            <a:pPr algn="ctr" eaLnBrk="0" hangingPunct="0">
              <a:defRPr/>
            </a:pPr>
            <a:r>
              <a:rPr lang="uk-UA" sz="3200" b="1" dirty="0">
                <a:solidFill>
                  <a:schemeClr val="bg1"/>
                </a:solidFill>
                <a:ea typeface="+mj-ea"/>
                <a:cs typeface="+mj-cs"/>
              </a:rPr>
              <a:t>барвистим</a:t>
            </a:r>
          </a:p>
          <a:p>
            <a:pPr algn="ctr" eaLnBrk="0" hangingPunct="0">
              <a:defRPr/>
            </a:pPr>
            <a:r>
              <a:rPr lang="uk-UA" sz="3200" b="1" dirty="0">
                <a:solidFill>
                  <a:schemeClr val="bg1"/>
                </a:solidFill>
              </a:rPr>
              <a:t>покрутнеться</a:t>
            </a:r>
          </a:p>
        </p:txBody>
      </p:sp>
      <p:sp>
        <p:nvSpPr>
          <p:cNvPr id="12" name="Заголовок 1"/>
          <p:cNvSpPr txBox="1">
            <a:spLocks/>
          </p:cNvSpPr>
          <p:nvPr>
            <p:custDataLst>
              <p:tags r:id="rId2"/>
            </p:custDataLst>
          </p:nvPr>
        </p:nvSpPr>
        <p:spPr bwMode="auto">
          <a:xfrm>
            <a:off x="6401947" y="1837905"/>
            <a:ext cx="2433443" cy="310692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uk-UA" sz="3200" b="1" dirty="0">
                <a:solidFill>
                  <a:schemeClr val="bg1"/>
                </a:solidFill>
              </a:rPr>
              <a:t>пране</a:t>
            </a:r>
            <a:endParaRPr lang="uk-UA" sz="3200" b="1" dirty="0">
              <a:solidFill>
                <a:schemeClr val="bg1"/>
              </a:solidFill>
              <a:ea typeface="+mj-ea"/>
              <a:cs typeface="+mj-cs"/>
            </a:endParaRPr>
          </a:p>
          <a:p>
            <a:pPr algn="ctr" eaLnBrk="0" hangingPunct="0">
              <a:defRPr/>
            </a:pPr>
            <a:r>
              <a:rPr lang="uk-UA" sz="3200" b="1" dirty="0">
                <a:solidFill>
                  <a:schemeClr val="bg1"/>
                </a:solidFill>
                <a:ea typeface="+mj-ea"/>
                <a:cs typeface="+mj-cs"/>
              </a:rPr>
              <a:t>колоски</a:t>
            </a:r>
          </a:p>
          <a:p>
            <a:pPr algn="ctr" eaLnBrk="0" hangingPunct="0">
              <a:defRPr/>
            </a:pPr>
            <a:r>
              <a:rPr lang="uk-UA" sz="3200" b="1" dirty="0">
                <a:solidFill>
                  <a:schemeClr val="bg1"/>
                </a:solidFill>
                <a:ea typeface="+mj-ea"/>
                <a:cs typeface="+mj-cs"/>
              </a:rPr>
              <a:t>навпрошки</a:t>
            </a:r>
          </a:p>
          <a:p>
            <a:pPr algn="ctr" eaLnBrk="0" hangingPunct="0">
              <a:defRPr/>
            </a:pPr>
            <a:r>
              <a:rPr lang="uk-UA" sz="3200" b="1" dirty="0">
                <a:solidFill>
                  <a:schemeClr val="bg1"/>
                </a:solidFill>
                <a:ea typeface="+mj-ea"/>
                <a:cs typeface="+mj-cs"/>
              </a:rPr>
              <a:t>полотняне</a:t>
            </a:r>
          </a:p>
          <a:p>
            <a:pPr algn="ctr" eaLnBrk="0" hangingPunct="0">
              <a:defRPr/>
            </a:pPr>
            <a:r>
              <a:rPr lang="uk-UA" sz="3200" b="1" dirty="0">
                <a:solidFill>
                  <a:schemeClr val="bg1"/>
                </a:solidFill>
                <a:ea typeface="+mj-ea"/>
                <a:cs typeface="+mj-cs"/>
              </a:rPr>
              <a:t>василечки</a:t>
            </a:r>
          </a:p>
          <a:p>
            <a:pPr algn="ctr" eaLnBrk="0" hangingPunct="0">
              <a:defRPr/>
            </a:pPr>
            <a:r>
              <a:rPr lang="uk-UA" sz="3200" b="1" dirty="0">
                <a:solidFill>
                  <a:schemeClr val="bg1"/>
                </a:solidFill>
                <a:ea typeface="+mj-ea"/>
                <a:cs typeface="+mj-cs"/>
              </a:rPr>
              <a:t>застрибає</a:t>
            </a:r>
          </a:p>
        </p:txBody>
      </p:sp>
      <p:pic>
        <p:nvPicPr>
          <p:cNvPr id="14" name="Picture 4"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13635" y="1285778"/>
            <a:ext cx="2111829" cy="2979303"/>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9" name="Равнобедренный треугольник 8"/>
          <p:cNvSpPr/>
          <p:nvPr/>
        </p:nvSpPr>
        <p:spPr>
          <a:xfrm rot="6556522">
            <a:off x="4983791" y="1907869"/>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 name="Равнобедренный треугольник 9"/>
          <p:cNvSpPr/>
          <p:nvPr/>
        </p:nvSpPr>
        <p:spPr>
          <a:xfrm rot="6556522">
            <a:off x="5220993" y="2450355"/>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Равнобедренный треугольник 12"/>
          <p:cNvSpPr/>
          <p:nvPr/>
        </p:nvSpPr>
        <p:spPr>
          <a:xfrm rot="6556522">
            <a:off x="5575541" y="2917935"/>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Равнобедренный треугольник 14"/>
          <p:cNvSpPr/>
          <p:nvPr/>
        </p:nvSpPr>
        <p:spPr>
          <a:xfrm rot="6556522">
            <a:off x="5429424" y="3416639"/>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Равнобедренный треугольник 15"/>
          <p:cNvSpPr/>
          <p:nvPr/>
        </p:nvSpPr>
        <p:spPr>
          <a:xfrm rot="6556522">
            <a:off x="4989070" y="3955251"/>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Равнобедренный треугольник 16"/>
          <p:cNvSpPr/>
          <p:nvPr/>
        </p:nvSpPr>
        <p:spPr>
          <a:xfrm rot="6556522">
            <a:off x="5326185" y="4382213"/>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Равнобедренный треугольник 17"/>
          <p:cNvSpPr/>
          <p:nvPr/>
        </p:nvSpPr>
        <p:spPr>
          <a:xfrm rot="6556522">
            <a:off x="7594009" y="1989116"/>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Равнобедренный треугольник 18"/>
          <p:cNvSpPr/>
          <p:nvPr/>
        </p:nvSpPr>
        <p:spPr>
          <a:xfrm rot="6556522">
            <a:off x="8227374" y="2385717"/>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0" name="Равнобедренный треугольник 19"/>
          <p:cNvSpPr/>
          <p:nvPr/>
        </p:nvSpPr>
        <p:spPr>
          <a:xfrm rot="6556522">
            <a:off x="8531760" y="2839950"/>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1" name="Равнобедренный треугольник 20"/>
          <p:cNvSpPr/>
          <p:nvPr/>
        </p:nvSpPr>
        <p:spPr>
          <a:xfrm rot="6556522">
            <a:off x="7805252" y="3874004"/>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Равнобедренный треугольник 21"/>
          <p:cNvSpPr/>
          <p:nvPr/>
        </p:nvSpPr>
        <p:spPr>
          <a:xfrm rot="6556522">
            <a:off x="8031998" y="3361663"/>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3" name="Равнобедренный треугольник 22"/>
          <p:cNvSpPr/>
          <p:nvPr/>
        </p:nvSpPr>
        <p:spPr>
          <a:xfrm rot="6556522">
            <a:off x="8227374" y="4382214"/>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5" name="Прямоугольник 24"/>
          <p:cNvSpPr/>
          <p:nvPr/>
        </p:nvSpPr>
        <p:spPr>
          <a:xfrm>
            <a:off x="3237329" y="1246092"/>
            <a:ext cx="5853028" cy="500208"/>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Прочитай </a:t>
            </a:r>
            <a:r>
              <a:rPr lang="uk-UA" sz="2400" b="1" dirty="0">
                <a:solidFill>
                  <a:schemeClr val="accent2">
                    <a:lumMod val="75000"/>
                  </a:schemeClr>
                </a:solidFill>
              </a:rPr>
              <a:t>слова, правильно став наголос.  </a:t>
            </a:r>
          </a:p>
        </p:txBody>
      </p:sp>
      <p:sp>
        <p:nvSpPr>
          <p:cNvPr id="26" name="Прямоугольник 25"/>
          <p:cNvSpPr/>
          <p:nvPr/>
        </p:nvSpPr>
        <p:spPr>
          <a:xfrm>
            <a:off x="913635" y="407710"/>
            <a:ext cx="10286162" cy="75732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Словникова </a:t>
            </a:r>
            <a:r>
              <a:rPr lang="uk-UA" sz="4000" b="1" dirty="0" smtClean="0">
                <a:solidFill>
                  <a:schemeClr val="bg1"/>
                </a:solidFill>
              </a:rPr>
              <a:t>робота</a:t>
            </a:r>
            <a:endParaRPr lang="uk-UA" sz="4000" b="1" dirty="0">
              <a:solidFill>
                <a:schemeClr val="bg1"/>
              </a:solidFill>
            </a:endParaRPr>
          </a:p>
        </p:txBody>
      </p:sp>
      <p:sp>
        <p:nvSpPr>
          <p:cNvPr id="27" name="TextBox 26"/>
          <p:cNvSpPr txBox="1"/>
          <p:nvPr/>
        </p:nvSpPr>
        <p:spPr>
          <a:xfrm>
            <a:off x="8915400" y="3304188"/>
            <a:ext cx="2708258" cy="156966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a:solidFill>
                  <a:srgbClr val="0070C0"/>
                </a:solidFill>
              </a:rPr>
              <a:t>Полотн</a:t>
            </a:r>
            <a:r>
              <a:rPr lang="uk-UA" sz="2400" b="1" dirty="0">
                <a:solidFill>
                  <a:srgbClr val="FF0000"/>
                </a:solidFill>
              </a:rPr>
              <a:t>о</a:t>
            </a:r>
            <a:r>
              <a:rPr lang="uk-UA" sz="2400" b="1" dirty="0">
                <a:solidFill>
                  <a:schemeClr val="accent2">
                    <a:lumMod val="75000"/>
                  </a:schemeClr>
                </a:solidFill>
              </a:rPr>
              <a:t> </a:t>
            </a:r>
            <a:r>
              <a:rPr lang="uk-UA" sz="2400" b="1" dirty="0" smtClean="0">
                <a:solidFill>
                  <a:schemeClr val="accent2">
                    <a:lumMod val="75000"/>
                  </a:schemeClr>
                </a:solidFill>
              </a:rPr>
              <a:t>– тканина </a:t>
            </a:r>
            <a:r>
              <a:rPr lang="uk-UA" sz="2400" b="1" dirty="0">
                <a:solidFill>
                  <a:schemeClr val="accent2">
                    <a:lumMod val="75000"/>
                  </a:schemeClr>
                </a:solidFill>
              </a:rPr>
              <a:t>з льону, на якій вишивали рушники.</a:t>
            </a:r>
            <a:endParaRPr lang="ru-RU" sz="2400" b="1" dirty="0">
              <a:solidFill>
                <a:schemeClr val="accent2">
                  <a:lumMod val="75000"/>
                </a:schemeClr>
              </a:solidFill>
            </a:endParaRPr>
          </a:p>
        </p:txBody>
      </p:sp>
      <p:sp>
        <p:nvSpPr>
          <p:cNvPr id="28" name="TextBox 27"/>
          <p:cNvSpPr txBox="1"/>
          <p:nvPr/>
        </p:nvSpPr>
        <p:spPr>
          <a:xfrm>
            <a:off x="4167313" y="5098057"/>
            <a:ext cx="6921673" cy="83099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err="1">
                <a:solidFill>
                  <a:srgbClr val="0070C0"/>
                </a:solidFill>
              </a:rPr>
              <a:t>Заряхт</a:t>
            </a:r>
            <a:r>
              <a:rPr lang="uk-UA" sz="2400" b="1" dirty="0" err="1">
                <a:solidFill>
                  <a:srgbClr val="FF0000"/>
                </a:solidFill>
              </a:rPr>
              <a:t>я</a:t>
            </a:r>
            <a:r>
              <a:rPr lang="uk-UA" sz="2400" b="1" dirty="0" err="1">
                <a:solidFill>
                  <a:srgbClr val="0070C0"/>
                </a:solidFill>
              </a:rPr>
              <a:t>ть</a:t>
            </a:r>
            <a:r>
              <a:rPr lang="uk-UA" sz="2400" b="1" dirty="0">
                <a:solidFill>
                  <a:schemeClr val="accent2">
                    <a:lumMod val="75000"/>
                  </a:schemeClr>
                </a:solidFill>
              </a:rPr>
              <a:t> – замерехтять, яскраво виділятимуться дрібними плямами на певному фоні.</a:t>
            </a:r>
            <a:endParaRPr lang="ru-RU" sz="2400" b="1" dirty="0">
              <a:solidFill>
                <a:schemeClr val="accent2">
                  <a:lumMod val="75000"/>
                </a:schemeClr>
              </a:solidFill>
            </a:endParaRPr>
          </a:p>
        </p:txBody>
      </p:sp>
      <p:pic>
        <p:nvPicPr>
          <p:cNvPr id="2050" name="Picture 2" descr="Домоткане полотно &quot;Онікс (сірий)&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9437" y="1222525"/>
            <a:ext cx="1980360" cy="198036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4321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1+#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TotalTime>
  <Words>593</Words>
  <Application>Microsoft Office PowerPoint</Application>
  <PresentationFormat>Произвольный</PresentationFormat>
  <Paragraphs>102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Esmiralda Ivanova</cp:lastModifiedBy>
  <cp:revision>296</cp:revision>
  <dcterms:created xsi:type="dcterms:W3CDTF">2018-01-05T16:38:53Z</dcterms:created>
  <dcterms:modified xsi:type="dcterms:W3CDTF">2025-01-19T10:38:15Z</dcterms:modified>
</cp:coreProperties>
</file>