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88" r:id="rId2"/>
    <p:sldId id="699" r:id="rId3"/>
    <p:sldId id="609" r:id="rId4"/>
    <p:sldId id="663" r:id="rId5"/>
    <p:sldId id="689" r:id="rId6"/>
    <p:sldId id="692" r:id="rId7"/>
    <p:sldId id="683" r:id="rId8"/>
    <p:sldId id="624" r:id="rId9"/>
    <p:sldId id="697" r:id="rId10"/>
    <p:sldId id="695" r:id="rId11"/>
    <p:sldId id="698" r:id="rId12"/>
    <p:sldId id="68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295FFF"/>
    <a:srgbClr val="1694E9"/>
    <a:srgbClr val="2F3242"/>
    <a:srgbClr val="00B050"/>
    <a:srgbClr val="F5FC9A"/>
    <a:srgbClr val="ECF949"/>
    <a:srgbClr val="FFCCFF"/>
    <a:srgbClr val="F68EE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2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85657" y="3370359"/>
            <a:ext cx="6150429" cy="255389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Розвиток зв'язного мовлення. </a:t>
            </a:r>
            <a:endParaRPr lang="uk-UA" sz="4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Зимові розваги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0871" y="917811"/>
            <a:ext cx="2809301" cy="13280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60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http://tdvsesvit.com.ua/images/product_images/popup_images/442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30" y="917811"/>
            <a:ext cx="3379541" cy="50315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23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949" r="1236" b="3584"/>
          <a:stretch/>
        </p:blipFill>
        <p:spPr bwMode="auto">
          <a:xfrm>
            <a:off x="4690630" y="1326165"/>
            <a:ext cx="6499885" cy="222942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3515" y="527562"/>
            <a:ext cx="10287000" cy="7141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розмову Щебетунчика по </a:t>
            </a:r>
            <a:r>
              <a:rPr lang="uk-UA" sz="3600" b="1" dirty="0" smtClean="0">
                <a:solidFill>
                  <a:schemeClr val="bg1"/>
                </a:solidFill>
              </a:rPr>
              <a:t>телефону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4709" y="1337051"/>
            <a:ext cx="2721427" cy="6434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Яких </a:t>
            </a:r>
            <a:r>
              <a:rPr lang="uk-UA" sz="2000" b="1" dirty="0">
                <a:solidFill>
                  <a:srgbClr val="0070C0"/>
                </a:solidFill>
              </a:rPr>
              <a:t>помилок він припустився?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7028" y="3637199"/>
            <a:ext cx="7858544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– Алло! Привіт, Сергійко! Це Віка!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– Привіт!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– Я запрошую тебе на прогулянку, на гірку, покататися на санчатах.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– Дякую, добре я буду через десять хвилин. До зустрічі!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– До зустрічі, я буду чекати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Girl talking to boy on the cellphone Royalty Free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 bwMode="auto">
          <a:xfrm flipH="1">
            <a:off x="1048198" y="3762206"/>
            <a:ext cx="2354637" cy="242888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03515" y="2048129"/>
            <a:ext cx="3472542" cy="154552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Запроси </a:t>
            </a:r>
            <a:r>
              <a:rPr lang="uk-UA" sz="2000" b="1" dirty="0">
                <a:solidFill>
                  <a:srgbClr val="0070C0"/>
                </a:solidFill>
              </a:rPr>
              <a:t>по телефону когось із однокласників або однокласниць на прогулянку. Дотримуйся правил спілкування.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986447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2375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Листівка-розмальовка (Шаблони) / Рукоділл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02" y="1607977"/>
            <a:ext cx="3117364" cy="220727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БЕДИТЕЛИ - Номинация «РИСУНОК» - Фотогалерея - ДЖР.р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70" y="1620021"/>
            <a:ext cx="2943675" cy="221058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Зимові розваг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3" b="16646"/>
          <a:stretch/>
        </p:blipFill>
        <p:spPr bwMode="auto">
          <a:xfrm>
            <a:off x="4740342" y="1604665"/>
            <a:ext cx="3134452" cy="222594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Детские рисунки на тему Зима: нарисовать красками или карандашом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02" y="3918785"/>
            <a:ext cx="3117364" cy="221058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Учимся рисовать людей в движении. «Зимние виды спорта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 b="8844"/>
          <a:stretch/>
        </p:blipFill>
        <p:spPr bwMode="auto">
          <a:xfrm>
            <a:off x="4737905" y="3918785"/>
            <a:ext cx="3136890" cy="221058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к нарисовать рисунок зимние забавы. Картинки для детей на тему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t="4498" r="6430" b="994"/>
          <a:stretch/>
        </p:blipFill>
        <p:spPr bwMode="auto">
          <a:xfrm>
            <a:off x="8159234" y="3918785"/>
            <a:ext cx="2946111" cy="221058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9653" y="558325"/>
            <a:ext cx="10101393" cy="809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Намалюй </a:t>
            </a:r>
            <a:r>
              <a:rPr lang="uk-UA" sz="4000" b="1" dirty="0">
                <a:solidFill>
                  <a:schemeClr val="bg1"/>
                </a:solidFill>
              </a:rPr>
              <a:t>улюблену зимову </a:t>
            </a:r>
            <a:r>
              <a:rPr lang="uk-UA" sz="4000" b="1" dirty="0" smtClean="0">
                <a:solidFill>
                  <a:schemeClr val="bg1"/>
                </a:solidFill>
              </a:rPr>
              <a:t>розвагу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653" y="1344984"/>
            <a:ext cx="3024262" cy="5193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Підпиши </a:t>
            </a:r>
            <a:r>
              <a:rPr lang="uk-UA" sz="2400" b="1" dirty="0" smtClean="0">
                <a:solidFill>
                  <a:srgbClr val="0070C0"/>
                </a:solidFill>
              </a:rPr>
              <a:t>малюнок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986447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403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968377" y="469216"/>
            <a:ext cx="10243909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945087" y="1294079"/>
            <a:ext cx="4267200" cy="97014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rgbClr val="0070C0"/>
                </a:solidFill>
              </a:rPr>
              <a:t>Якого кольору </a:t>
            </a:r>
            <a:r>
              <a:rPr lang="uk-UA" sz="2400" b="1" dirty="0" smtClean="0">
                <a:solidFill>
                  <a:srgbClr val="0070C0"/>
                </a:solidFill>
              </a:rPr>
              <a:t>більше </a:t>
            </a:r>
            <a:r>
              <a:rPr lang="uk-UA" sz="2400" b="1" dirty="0">
                <a:solidFill>
                  <a:srgbClr val="0070C0"/>
                </a:solidFill>
              </a:rPr>
              <a:t>на твоєму малюнку?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68377" y="1257348"/>
            <a:ext cx="5769880" cy="111847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uk-UA" sz="2400" b="1" dirty="0">
                <a:solidFill>
                  <a:srgbClr val="0070C0"/>
                </a:solidFill>
                <a:latin typeface="+mn-lt"/>
              </a:rPr>
              <a:t>Сніжна зима дарує нам безліч приємних миттєвостей. Нажаль, сьогодні ми можемо її тільки уявляти. 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8711" y="5272357"/>
            <a:ext cx="160096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Відчуваю успіх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2322" y="5238260"/>
            <a:ext cx="1588917" cy="83099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Все було легко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21579" y="5272356"/>
            <a:ext cx="17387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Маю цікаві знання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49728" y="5272355"/>
            <a:ext cx="16229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Урок здивував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11" y="3389936"/>
            <a:ext cx="1600961" cy="182967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7943744" y="3408590"/>
            <a:ext cx="1735032" cy="182967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6097618" y="3409308"/>
            <a:ext cx="1726077" cy="1737265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96" y="3408590"/>
            <a:ext cx="1834231" cy="18342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3"/>
          <p:cNvSpPr txBox="1">
            <a:spLocks/>
          </p:cNvSpPr>
          <p:nvPr/>
        </p:nvSpPr>
        <p:spPr>
          <a:xfrm>
            <a:off x="2089604" y="2533123"/>
            <a:ext cx="8001453" cy="84592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Яка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</a:t>
            </a:r>
            <a:r>
              <a:rPr lang="uk-UA" sz="24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уроці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була для тебе найцікавішою? Чому?</a:t>
            </a:r>
            <a:endParaRPr lang="uk-UA" sz="2400" b="1" dirty="0">
              <a:solidFill>
                <a:srgbClr val="0070C0"/>
              </a:solidFill>
              <a:ea typeface="Times New Roman" pitchFamily="18" charset="0"/>
            </a:endParaRPr>
          </a:p>
          <a:p>
            <a:pPr marL="182563" indent="-182563" algn="l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</a:rPr>
              <a:t>Як </a:t>
            </a:r>
            <a:r>
              <a:rPr lang="ru-RU" sz="2400" b="1" dirty="0" err="1">
                <a:solidFill>
                  <a:srgbClr val="0070C0"/>
                </a:solidFill>
              </a:rPr>
              <a:t>ти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оцінюєш</a:t>
            </a:r>
            <a:r>
              <a:rPr lang="ru-RU" sz="2400" b="1" dirty="0">
                <a:solidFill>
                  <a:srgbClr val="0070C0"/>
                </a:solidFill>
              </a:rPr>
              <a:t> свою роботу на </a:t>
            </a:r>
            <a:r>
              <a:rPr lang="ru-RU" sz="2400" b="1" dirty="0" err="1">
                <a:solidFill>
                  <a:srgbClr val="0070C0"/>
                </a:solidFill>
              </a:rPr>
              <a:t>уроці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317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66869" y="2098356"/>
            <a:ext cx="6302830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uk-UA" sz="3200" b="1" dirty="0" err="1">
                <a:solidFill>
                  <a:srgbClr val="0070C0"/>
                </a:solidFill>
              </a:rPr>
              <a:t>Продзвенів</a:t>
            </a:r>
            <a:r>
              <a:rPr lang="ru-RU" altLang="uk-UA" sz="3200" b="1" dirty="0">
                <a:solidFill>
                  <a:srgbClr val="0070C0"/>
                </a:solidFill>
              </a:rPr>
              <a:t> уже </a:t>
            </a:r>
            <a:r>
              <a:rPr lang="ru-RU" altLang="uk-UA" sz="3200" b="1" dirty="0" err="1">
                <a:solidFill>
                  <a:srgbClr val="0070C0"/>
                </a:solidFill>
              </a:rPr>
              <a:t>дзвінок</a:t>
            </a:r>
            <a:r>
              <a:rPr lang="uk-UA" altLang="uk-UA" sz="3200" b="1" dirty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ru-RU" altLang="uk-UA" sz="3200" b="1" dirty="0">
                <a:solidFill>
                  <a:srgbClr val="0070C0"/>
                </a:solidFill>
              </a:rPr>
              <a:t>Час </a:t>
            </a:r>
            <a:r>
              <a:rPr lang="ru-RU" altLang="uk-UA" sz="3200" b="1" dirty="0" err="1">
                <a:solidFill>
                  <a:srgbClr val="0070C0"/>
                </a:solidFill>
              </a:rPr>
              <a:t>почати</a:t>
            </a:r>
            <a:r>
              <a:rPr lang="ru-RU" altLang="uk-UA" sz="3200" b="1" dirty="0">
                <a:solidFill>
                  <a:srgbClr val="0070C0"/>
                </a:solidFill>
              </a:rPr>
              <a:t> наш урок,</a:t>
            </a:r>
          </a:p>
          <a:p>
            <a:pPr algn="ctr"/>
            <a:r>
              <a:rPr lang="ru-RU" altLang="uk-UA" sz="3200" b="1" dirty="0" err="1">
                <a:solidFill>
                  <a:srgbClr val="0070C0"/>
                </a:solidFill>
              </a:rPr>
              <a:t>Будемо</a:t>
            </a:r>
            <a:r>
              <a:rPr lang="ru-RU" altLang="uk-UA" sz="3200" b="1" dirty="0">
                <a:solidFill>
                  <a:srgbClr val="0070C0"/>
                </a:solidFill>
              </a:rPr>
              <a:t> у </a:t>
            </a:r>
            <a:r>
              <a:rPr lang="ru-RU" altLang="uk-UA" sz="3200" b="1" dirty="0" err="1">
                <a:solidFill>
                  <a:srgbClr val="0070C0"/>
                </a:solidFill>
              </a:rPr>
              <a:t>світ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знань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мандрувати</a:t>
            </a:r>
            <a:r>
              <a:rPr lang="ru-RU" altLang="uk-UA" sz="3200" b="1" dirty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ru-RU" altLang="uk-UA" sz="3200" b="1" dirty="0" err="1">
                <a:solidFill>
                  <a:srgbClr val="0070C0"/>
                </a:solidFill>
              </a:rPr>
              <a:t>Будемо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мову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рідну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вивчати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D:\Картинки до тестів\!!!!!!Эсмира\_free_2023-10-14-19-3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46" y="1742746"/>
            <a:ext cx="3009794" cy="300979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306107" y="1383444"/>
            <a:ext cx="7018020" cy="90849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rgbClr val="0070C0"/>
                </a:solidFill>
              </a:rPr>
              <a:t>Розглянь </a:t>
            </a:r>
            <a:r>
              <a:rPr lang="uk-UA" sz="2400" dirty="0" err="1" smtClean="0">
                <a:solidFill>
                  <a:srgbClr val="0070C0"/>
                </a:solidFill>
              </a:rPr>
              <a:t>смайли</a:t>
            </a:r>
            <a:r>
              <a:rPr lang="uk-UA" sz="2400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Який з них передає твої очікування від уроку?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263157" y="511629"/>
            <a:ext cx="9721242" cy="757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</a:p>
        </p:txBody>
      </p:sp>
      <p:pic>
        <p:nvPicPr>
          <p:cNvPr id="4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19" y="2437277"/>
            <a:ext cx="2000250" cy="22860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9085816" y="2437277"/>
            <a:ext cx="2099610" cy="2214134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6170934" y="2437276"/>
            <a:ext cx="2453227" cy="228967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93" y="2437492"/>
            <a:ext cx="2285786" cy="22857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2799" y="4949242"/>
            <a:ext cx="160096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Відчую успіх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70934" y="4934499"/>
            <a:ext cx="2453227" cy="83099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Легко впораюсь із завданнями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9393" y="4934498"/>
            <a:ext cx="22857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Отримаю цікаві знання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24127" y="4949241"/>
            <a:ext cx="16229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Буде важко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500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799" y="536554"/>
            <a:ext cx="10101944" cy="6826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1273278"/>
            <a:ext cx="4217556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У зимову веселу пору</a:t>
            </a:r>
            <a:br>
              <a:rPr lang="uk-UA" sz="2800" b="1" dirty="0">
                <a:solidFill>
                  <a:srgbClr val="0070C0"/>
                </a:solidFill>
              </a:rPr>
            </a:br>
            <a:r>
              <a:rPr lang="uk-UA" sz="2800" b="1" dirty="0">
                <a:solidFill>
                  <a:srgbClr val="0070C0"/>
                </a:solidFill>
              </a:rPr>
              <a:t>Ми – кращі друзі дітвори.</a:t>
            </a:r>
            <a:br>
              <a:rPr lang="uk-UA" sz="2800" b="1" dirty="0">
                <a:solidFill>
                  <a:srgbClr val="0070C0"/>
                </a:solidFill>
              </a:rPr>
            </a:br>
            <a:r>
              <a:rPr lang="uk-UA" sz="2800" b="1" dirty="0">
                <a:solidFill>
                  <a:srgbClr val="0070C0"/>
                </a:solidFill>
              </a:rPr>
              <a:t>Вивозять діти нас на гору,</a:t>
            </a:r>
            <a:br>
              <a:rPr lang="uk-UA" sz="2800" b="1" dirty="0">
                <a:solidFill>
                  <a:srgbClr val="0070C0"/>
                </a:solidFill>
              </a:rPr>
            </a:br>
            <a:r>
              <a:rPr lang="uk-UA" sz="2800" b="1" dirty="0">
                <a:solidFill>
                  <a:srgbClr val="0070C0"/>
                </a:solidFill>
              </a:rPr>
              <a:t>А ми веземо їх з гори.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0371" y="3182386"/>
            <a:ext cx="1223984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Санки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2517" y="1273274"/>
            <a:ext cx="3363688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Влітку стоять,</a:t>
            </a:r>
            <a:br>
              <a:rPr lang="uk-UA" sz="2800" b="1" dirty="0">
                <a:solidFill>
                  <a:srgbClr val="0070C0"/>
                </a:solidFill>
              </a:rPr>
            </a:br>
            <a:r>
              <a:rPr lang="uk-UA" sz="2800" b="1" dirty="0">
                <a:solidFill>
                  <a:srgbClr val="0070C0"/>
                </a:solidFill>
              </a:rPr>
              <a:t>Взимку катають,</a:t>
            </a:r>
            <a:br>
              <a:rPr lang="uk-UA" sz="2800" b="1" dirty="0">
                <a:solidFill>
                  <a:srgbClr val="0070C0"/>
                </a:solidFill>
              </a:rPr>
            </a:br>
            <a:r>
              <a:rPr lang="uk-UA" sz="2800" b="1" dirty="0">
                <a:solidFill>
                  <a:srgbClr val="0070C0"/>
                </a:solidFill>
              </a:rPr>
              <a:t>На льоду </a:t>
            </a:r>
            <a:r>
              <a:rPr lang="uk-UA" sz="2800" b="1" dirty="0" smtClean="0">
                <a:solidFill>
                  <a:srgbClr val="0070C0"/>
                </a:solidFill>
              </a:rPr>
              <a:t>візерунки</a:t>
            </a:r>
            <a:r>
              <a:rPr lang="uk-UA" sz="2800" b="1" dirty="0">
                <a:solidFill>
                  <a:srgbClr val="0070C0"/>
                </a:solidFill>
              </a:rPr>
              <a:t/>
            </a:r>
            <a:br>
              <a:rPr lang="uk-UA" sz="2800" b="1" dirty="0">
                <a:solidFill>
                  <a:srgbClr val="0070C0"/>
                </a:solidFill>
              </a:rPr>
            </a:br>
            <a:r>
              <a:rPr lang="uk-UA" sz="2800" b="1" dirty="0">
                <a:solidFill>
                  <a:srgbClr val="0070C0"/>
                </a:solidFill>
              </a:rPr>
              <a:t>Залишають!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1419" y="3794667"/>
            <a:ext cx="4783614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Ми - </a:t>
            </a:r>
            <a:r>
              <a:rPr lang="ru-RU" sz="2800" b="1" dirty="0" err="1">
                <a:solidFill>
                  <a:srgbClr val="0070C0"/>
                </a:solidFill>
              </a:rPr>
              <a:t>спортсмени</a:t>
            </a:r>
            <a:r>
              <a:rPr lang="ru-RU" sz="2800" b="1" dirty="0">
                <a:solidFill>
                  <a:srgbClr val="0070C0"/>
                </a:solidFill>
              </a:rPr>
              <a:t>, нас </a:t>
            </a:r>
            <a:r>
              <a:rPr lang="ru-RU" sz="2800" b="1" dirty="0" err="1">
                <a:solidFill>
                  <a:srgbClr val="0070C0"/>
                </a:solidFill>
              </a:rPr>
              <a:t>обох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err="1">
                <a:solidFill>
                  <a:srgbClr val="0070C0"/>
                </a:solidFill>
              </a:rPr>
              <a:t>Бачиш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завжди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удвох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Ми по </a:t>
            </a:r>
            <a:r>
              <a:rPr lang="ru-RU" sz="2800" b="1" dirty="0" err="1">
                <a:solidFill>
                  <a:srgbClr val="0070C0"/>
                </a:solidFill>
              </a:rPr>
              <a:t>снігу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швидко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линем</a:t>
            </a:r>
            <a:r>
              <a:rPr lang="ru-RU" sz="2800" b="1" dirty="0">
                <a:solidFill>
                  <a:srgbClr val="0070C0"/>
                </a:solidFill>
              </a:rPr>
              <a:t>,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err="1">
                <a:solidFill>
                  <a:srgbClr val="0070C0"/>
                </a:solidFill>
              </a:rPr>
              <a:t>Ще</a:t>
            </a:r>
            <a:r>
              <a:rPr lang="ru-RU" sz="2800" b="1" dirty="0">
                <a:solidFill>
                  <a:srgbClr val="0070C0"/>
                </a:solidFill>
              </a:rPr>
              <a:t> й </a:t>
            </a:r>
            <a:r>
              <a:rPr lang="ru-RU" sz="2800" b="1" dirty="0" err="1">
                <a:solidFill>
                  <a:srgbClr val="0070C0"/>
                </a:solidFill>
              </a:rPr>
              <a:t>стрибаємо</a:t>
            </a:r>
            <a:r>
              <a:rPr lang="ru-RU" sz="2800" b="1" dirty="0">
                <a:solidFill>
                  <a:srgbClr val="0070C0"/>
                </a:solidFill>
              </a:rPr>
              <a:t> з </a:t>
            </a:r>
            <a:r>
              <a:rPr lang="ru-RU" sz="2800" b="1" dirty="0" err="1">
                <a:solidFill>
                  <a:srgbClr val="0070C0"/>
                </a:solidFill>
              </a:rPr>
              <a:t>трампліну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4361" y="3182386"/>
            <a:ext cx="1572986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Ковзани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5642193"/>
            <a:ext cx="1182233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Лижі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Санки дитячі &quot;Класи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3150742"/>
            <a:ext cx="2327799" cy="155186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60" y="1273274"/>
            <a:ext cx="2045154" cy="204515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Лижі з палицями дитячі, арт.335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r="9629"/>
          <a:stretch/>
        </p:blipFill>
        <p:spPr bwMode="auto">
          <a:xfrm>
            <a:off x="8618753" y="3811294"/>
            <a:ext cx="2527452" cy="204896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346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460351"/>
            <a:ext cx="9927771" cy="1087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</a:t>
            </a:r>
            <a:r>
              <a:rPr lang="uk-UA" sz="3600" b="1" dirty="0">
                <a:solidFill>
                  <a:schemeClr val="bg1"/>
                </a:solidFill>
              </a:rPr>
              <a:t>павутинку до </a:t>
            </a:r>
            <a:r>
              <a:rPr lang="uk-UA" sz="3600" b="1" dirty="0" smtClean="0">
                <a:solidFill>
                  <a:schemeClr val="bg1"/>
                </a:solidFill>
              </a:rPr>
              <a:t>словосполучення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«зимові розваги»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036839" y="3296696"/>
            <a:ext cx="2336423" cy="1238517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зимові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розваги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9310813" y="4216722"/>
            <a:ext cx="979255" cy="31849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9060900" y="3132247"/>
            <a:ext cx="929265" cy="35331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8205050" y="2600757"/>
            <a:ext cx="9430" cy="7081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6644436" y="3131351"/>
            <a:ext cx="784806" cy="31662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6486560" y="4297141"/>
            <a:ext cx="787761" cy="523872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8329544" y="4559077"/>
            <a:ext cx="30657" cy="81807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018315" y="2233902"/>
            <a:ext cx="1745346" cy="125165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сніго-вик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274321" y="1591009"/>
            <a:ext cx="1861457" cy="1009748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ковза-нка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167089" y="4559077"/>
            <a:ext cx="1447798" cy="1088337"/>
          </a:xfrm>
          <a:prstGeom prst="ellips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сан-чата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572901" y="5342412"/>
            <a:ext cx="1737912" cy="1044616"/>
          </a:xfrm>
          <a:prstGeom prst="ellipse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лижі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9822623" y="2281831"/>
            <a:ext cx="1527560" cy="10806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ков</a:t>
            </a:r>
            <a:r>
              <a:rPr lang="uk-UA" sz="3200" b="1" dirty="0" smtClean="0">
                <a:solidFill>
                  <a:schemeClr val="bg1"/>
                </a:solidFill>
              </a:rPr>
              <a:t>-зани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9903585" y="4447597"/>
            <a:ext cx="1479951" cy="10806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гірка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Скринька різдвяних пригод &quot;Зимові розваги&quot; (440285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844"/>
          <a:stretch/>
        </p:blipFill>
        <p:spPr bwMode="auto">
          <a:xfrm>
            <a:off x="707571" y="1591009"/>
            <a:ext cx="4181289" cy="47326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194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7359" y="599721"/>
            <a:ext cx="896302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82286" y="1588981"/>
            <a:ext cx="4378095" cy="33711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Сьогодні</a:t>
            </a:r>
            <a:r>
              <a:rPr lang="ru-RU" sz="3200" b="1" dirty="0">
                <a:solidFill>
                  <a:srgbClr val="0070C0"/>
                </a:solidFill>
              </a:rPr>
              <a:t> на </a:t>
            </a:r>
            <a:r>
              <a:rPr lang="ru-RU" sz="3200" b="1" dirty="0" err="1">
                <a:solidFill>
                  <a:srgbClr val="0070C0"/>
                </a:solidFill>
              </a:rPr>
              <a:t>уроці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розвитку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зв’язного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мовлення</a:t>
            </a:r>
            <a:r>
              <a:rPr lang="ru-RU" sz="3200" b="1" dirty="0" smtClean="0">
                <a:solidFill>
                  <a:srgbClr val="0070C0"/>
                </a:solidFill>
              </a:rPr>
              <a:t> ми </a:t>
            </a:r>
            <a:r>
              <a:rPr lang="ru-RU" sz="3200" b="1" dirty="0" err="1" smtClean="0">
                <a:solidFill>
                  <a:srgbClr val="0070C0"/>
                </a:solidFill>
              </a:rPr>
              <a:t>складемо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розповідь</a:t>
            </a:r>
            <a:r>
              <a:rPr lang="ru-RU" sz="3200" b="1" dirty="0">
                <a:solidFill>
                  <a:srgbClr val="0070C0"/>
                </a:solidFill>
              </a:rPr>
              <a:t> за </a:t>
            </a:r>
            <a:r>
              <a:rPr lang="ru-RU" sz="3200" b="1" dirty="0" err="1">
                <a:solidFill>
                  <a:srgbClr val="0070C0"/>
                </a:solidFill>
              </a:rPr>
              <a:t>питаннями</a:t>
            </a:r>
            <a:r>
              <a:rPr lang="ru-RU" sz="3200" b="1" dirty="0">
                <a:solidFill>
                  <a:srgbClr val="0070C0"/>
                </a:solidFill>
              </a:rPr>
              <a:t> про </a:t>
            </a:r>
            <a:r>
              <a:rPr lang="ru-RU" sz="3200" b="1" dirty="0" err="1" smtClean="0">
                <a:solidFill>
                  <a:srgbClr val="0070C0"/>
                </a:solidFill>
              </a:rPr>
              <a:t>зимові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розваги</a:t>
            </a:r>
            <a:r>
              <a:rPr lang="ru-RU" sz="3200" b="1" dirty="0" smtClean="0">
                <a:solidFill>
                  <a:srgbClr val="0070C0"/>
                </a:solidFill>
              </a:rPr>
              <a:t>. 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497358" y="1521615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108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5" y="457508"/>
            <a:ext cx="10258478" cy="72903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Розглянь малюнки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423" y="2866447"/>
            <a:ext cx="4477005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Хлопчик і двоє дівчат катаються на ковзанці.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1425" y="1933678"/>
            <a:ext cx="4477005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Діти спускаються </a:t>
            </a:r>
            <a:r>
              <a:rPr lang="uk-UA" sz="2400" b="1" dirty="0">
                <a:solidFill>
                  <a:schemeClr val="bg1"/>
                </a:solidFill>
              </a:rPr>
              <a:t>з </a:t>
            </a:r>
            <a:r>
              <a:rPr lang="uk-UA" sz="2400" b="1" dirty="0" err="1">
                <a:solidFill>
                  <a:schemeClr val="bg1"/>
                </a:solidFill>
              </a:rPr>
              <a:t>гірки</a:t>
            </a:r>
            <a:r>
              <a:rPr lang="uk-UA" sz="2400" b="1" dirty="0">
                <a:solidFill>
                  <a:schemeClr val="bg1"/>
                </a:solidFill>
              </a:rPr>
              <a:t> на </a:t>
            </a:r>
            <a:r>
              <a:rPr lang="uk-UA" sz="2400" b="1" dirty="0" smtClean="0">
                <a:solidFill>
                  <a:schemeClr val="bg1"/>
                </a:solidFill>
              </a:rPr>
              <a:t>тарілці та санчатах.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1288947"/>
            <a:ext cx="4477005" cy="5616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Розкажи, чим займаються діти.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2311" y="3878485"/>
            <a:ext cx="4466117" cy="830997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Діти спускаються з </a:t>
            </a:r>
            <a:r>
              <a:rPr lang="uk-UA" sz="2400" b="1" dirty="0" err="1">
                <a:solidFill>
                  <a:schemeClr val="bg1"/>
                </a:solidFill>
              </a:rPr>
              <a:t>гірки</a:t>
            </a:r>
            <a:r>
              <a:rPr lang="uk-UA" sz="2400" b="1" dirty="0">
                <a:solidFill>
                  <a:schemeClr val="bg1"/>
                </a:solidFill>
              </a:rPr>
              <a:t> на лижах.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2311" y="4893856"/>
            <a:ext cx="4477003" cy="4616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Діти зі снігу зліпили сніговика.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92" t="28201" r="18041" b="57088"/>
          <a:stretch/>
        </p:blipFill>
        <p:spPr>
          <a:xfrm>
            <a:off x="8394018" y="3813168"/>
            <a:ext cx="2766471" cy="24270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71" t="27962" r="45262" b="57327"/>
          <a:stretch/>
        </p:blipFill>
        <p:spPr>
          <a:xfrm>
            <a:off x="5519061" y="3813169"/>
            <a:ext cx="2766471" cy="24270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32" t="13658" r="16401" b="71680"/>
          <a:stretch/>
        </p:blipFill>
        <p:spPr>
          <a:xfrm>
            <a:off x="8394018" y="1288947"/>
            <a:ext cx="2766471" cy="24270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2" t="13737" r="43841" b="71552"/>
          <a:stretch/>
        </p:blipFill>
        <p:spPr>
          <a:xfrm>
            <a:off x="5519061" y="1288947"/>
            <a:ext cx="2766471" cy="24270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4075228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6404" y="544286"/>
            <a:ext cx="10443853" cy="6711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Словникова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85834" y="1267026"/>
            <a:ext cx="5775158" cy="6815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Мої улюблені розваги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500565" y="1910467"/>
            <a:ext cx="1" cy="44865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75757" y="1582712"/>
            <a:ext cx="5004" cy="789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671069" y="1569681"/>
            <a:ext cx="7415" cy="8252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9" idx="1"/>
          </p:cNvCxnSpPr>
          <p:nvPr/>
        </p:nvCxnSpPr>
        <p:spPr>
          <a:xfrm>
            <a:off x="4075757" y="1607811"/>
            <a:ext cx="410077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260992" y="1582712"/>
            <a:ext cx="410077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41727" y="2359125"/>
            <a:ext cx="222732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 предметів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гірка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ковзанка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лижі</a:t>
            </a:r>
            <a:endParaRPr lang="uk-UA" sz="2800" b="1" dirty="0">
              <a:solidFill>
                <a:srgbClr val="FFFF00"/>
              </a:solidFill>
            </a:endParaRP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502672" y="2394969"/>
            <a:ext cx="2131751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</a:t>
            </a:r>
          </a:p>
          <a:p>
            <a:pPr algn="ctr"/>
            <a:r>
              <a:rPr lang="uk-UA" sz="2800" b="1" u="sng" dirty="0"/>
              <a:t> ознак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висока</a:t>
            </a:r>
            <a:endParaRPr lang="uk-UA" sz="2800" b="1" dirty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снігова</a:t>
            </a:r>
            <a:endParaRPr lang="uk-UA" sz="2800" b="1" dirty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веселі</a:t>
            </a:r>
            <a:endParaRPr lang="uk-UA" sz="2800" b="1" dirty="0">
              <a:solidFill>
                <a:srgbClr val="002060"/>
              </a:solidFill>
            </a:endParaRPr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9374651" y="2394969"/>
            <a:ext cx="2079635" cy="353943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</a:t>
            </a:r>
          </a:p>
          <a:p>
            <a:pPr algn="ctr"/>
            <a:r>
              <a:rPr lang="uk-UA" sz="2800" b="1" u="sng" dirty="0"/>
              <a:t>дій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спускатися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кататися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ліпити</a:t>
            </a:r>
            <a:endParaRPr lang="uk-UA" sz="2800" b="1" dirty="0">
              <a:solidFill>
                <a:srgbClr val="FFFF00"/>
              </a:solidFill>
            </a:endParaRPr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6404" y="1362616"/>
            <a:ext cx="2475509" cy="352239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Прочитай </a:t>
            </a:r>
            <a:r>
              <a:rPr lang="uk-UA" sz="2400" b="1" dirty="0" smtClean="0">
                <a:solidFill>
                  <a:srgbClr val="0070C0"/>
                </a:solidFill>
              </a:rPr>
              <a:t>слова.</a:t>
            </a:r>
            <a:endParaRPr lang="uk-UA" sz="2400" b="1" dirty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400" b="1" dirty="0">
                <a:solidFill>
                  <a:srgbClr val="0070C0"/>
                </a:solidFill>
              </a:rPr>
              <a:t>ті, які використаєш у розповіді про </a:t>
            </a:r>
            <a:r>
              <a:rPr lang="uk-UA" sz="2400" b="1" dirty="0" smtClean="0">
                <a:solidFill>
                  <a:srgbClr val="0070C0"/>
                </a:solidFill>
              </a:rPr>
              <a:t>свої улюблені зимові розваги. </a:t>
            </a:r>
            <a:r>
              <a:rPr lang="uk-UA" sz="2400" b="1" dirty="0">
                <a:solidFill>
                  <a:srgbClr val="0070C0"/>
                </a:solidFill>
              </a:rPr>
              <a:t>Допиши інші слова, які хочеш використати.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99163" y="4445794"/>
            <a:ext cx="97334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зима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42256" y="4859804"/>
            <a:ext cx="108715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санки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4891" y="5262223"/>
            <a:ext cx="1261885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сніжки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75661" y="4478448"/>
            <a:ext cx="1268745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чудова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13238" y="5369581"/>
            <a:ext cx="119359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великі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54247" y="4908122"/>
            <a:ext cx="131157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швидкі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60283" y="4494112"/>
            <a:ext cx="119135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радіти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22530" y="5346833"/>
            <a:ext cx="128791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кидати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26537" y="4908122"/>
            <a:ext cx="127990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падати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219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653" y="558326"/>
            <a:ext cx="9969347" cy="7697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Розкажи про свої </a:t>
            </a:r>
            <a:r>
              <a:rPr lang="uk-UA" sz="3200" b="1" dirty="0">
                <a:solidFill>
                  <a:schemeClr val="bg1"/>
                </a:solidFill>
              </a:rPr>
              <a:t>улюблені зимові </a:t>
            </a:r>
            <a:r>
              <a:rPr lang="uk-UA" sz="3200" b="1" dirty="0" smtClean="0">
                <a:solidFill>
                  <a:schemeClr val="bg1"/>
                </a:solidFill>
              </a:rPr>
              <a:t>розваги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6447" y="2035621"/>
            <a:ext cx="4282239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1. </a:t>
            </a:r>
            <a:r>
              <a:rPr lang="uk-UA" sz="2800" b="1" dirty="0" smtClean="0">
                <a:solidFill>
                  <a:srgbClr val="0070C0"/>
                </a:solidFill>
              </a:rPr>
              <a:t>Як ти любиш розважатися взимку?</a:t>
            </a:r>
            <a:endParaRPr lang="uk-UA" sz="2800" b="1" dirty="0">
              <a:solidFill>
                <a:srgbClr val="0070C0"/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2. </a:t>
            </a:r>
            <a:r>
              <a:rPr lang="uk-UA" sz="2800" b="1" dirty="0" smtClean="0">
                <a:solidFill>
                  <a:srgbClr val="0070C0"/>
                </a:solidFill>
              </a:rPr>
              <a:t>З ким ти це робиш?</a:t>
            </a:r>
            <a:endParaRPr lang="uk-UA" sz="2800" b="1" dirty="0">
              <a:solidFill>
                <a:srgbClr val="0070C0"/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3. </a:t>
            </a:r>
            <a:r>
              <a:rPr lang="uk-UA" sz="2800" b="1" dirty="0" smtClean="0">
                <a:solidFill>
                  <a:srgbClr val="0070C0"/>
                </a:solidFill>
              </a:rPr>
              <a:t>Який настрій приносить тобі ця розвага?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986447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6447" y="1460757"/>
            <a:ext cx="4282239" cy="48778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Скористайся поданими запитання.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10" name="Picture 4" descr="https://naurok.com.ua/uploads/files/153180/67028/71520_images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31" y="4427888"/>
            <a:ext cx="2702334" cy="180149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2.bp.blogspot.com/-Y2ZV1stTCq4/WoKkIdaYFNI/AAAAAAAAE7E/8tzDkHMVazwsRi_SwTSo3BK7U3cOLgADACLcBGAs/s1600/0dc27ad108745b7a35a010f5c8d4f5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23" y="4412003"/>
            <a:ext cx="2404720" cy="18173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lh3.googleusercontent.com/proxy/jxRBytSiHmjeZs5aoRsWp-F1d9h4DDTvLNitzt1k-Bt68nHen-KpcqOLRYIhSWtsRj4CwvpfVoXyNFa4atRWa-zImLQsHWAjHntXJeuGAK3p_b5nz8XBn3c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96" y="4427888"/>
            <a:ext cx="2482146" cy="18054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8428" y="1460757"/>
            <a:ext cx="566057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    Взимку я чекаю, коли випаде багато снігу.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     </a:t>
            </a:r>
            <a:r>
              <a:rPr lang="uk-UA" sz="2800" b="1" dirty="0" smtClean="0">
                <a:solidFill>
                  <a:schemeClr val="bg1"/>
                </a:solidFill>
              </a:rPr>
              <a:t>Я </a:t>
            </a:r>
            <a:r>
              <a:rPr lang="uk-UA" sz="2800" b="1" dirty="0">
                <a:solidFill>
                  <a:schemeClr val="bg1"/>
                </a:solidFill>
              </a:rPr>
              <a:t>люблю з </a:t>
            </a:r>
            <a:r>
              <a:rPr lang="uk-UA" sz="2800" b="1" dirty="0" smtClean="0">
                <a:solidFill>
                  <a:schemeClr val="bg1"/>
                </a:solidFill>
              </a:rPr>
              <a:t>друзями </a:t>
            </a:r>
            <a:r>
              <a:rPr lang="uk-UA" sz="2800" b="1" dirty="0">
                <a:solidFill>
                  <a:schemeClr val="bg1"/>
                </a:solidFill>
              </a:rPr>
              <a:t>спускатися на санчатах з </a:t>
            </a:r>
            <a:r>
              <a:rPr lang="uk-UA" sz="2800" b="1" dirty="0" smtClean="0">
                <a:solidFill>
                  <a:schemeClr val="bg1"/>
                </a:solidFill>
              </a:rPr>
              <a:t>гори, грати в сніжки. 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     </a:t>
            </a:r>
            <a:r>
              <a:rPr lang="uk-UA" sz="2800" b="1" dirty="0" smtClean="0">
                <a:solidFill>
                  <a:schemeClr val="bg1"/>
                </a:solidFill>
              </a:rPr>
              <a:t>Ці розваги приносять </a:t>
            </a:r>
            <a:r>
              <a:rPr lang="uk-UA" sz="2800" b="1" dirty="0">
                <a:solidFill>
                  <a:schemeClr val="bg1"/>
                </a:solidFill>
              </a:rPr>
              <a:t>мені дуже веселий настрій!</a:t>
            </a:r>
          </a:p>
        </p:txBody>
      </p:sp>
    </p:spTree>
    <p:extLst>
      <p:ext uri="{BB962C8B-B14F-4D97-AF65-F5344CB8AC3E}">
        <p14:creationId xmlns:p14="http://schemas.microsoft.com/office/powerpoint/2010/main" val="30435995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393335" y="1836726"/>
            <a:ext cx="2207799" cy="2691731"/>
          </a:xfrm>
          <a:prstGeom prst="rect">
            <a:avLst/>
          </a:prstGeom>
        </p:spPr>
      </p:pic>
      <p:pic>
        <p:nvPicPr>
          <p:cNvPr id="3074" name="Picture 2" descr="ÐÐ°ÑÑÐ¸Ð½ÐºÐ¸ Ð¿Ð¾ Ð·Ð°Ð¿ÑÐ¾ÑÑ ÐºÐ»Ð¸Ð¿Ð°ÑÑ Ð¿Ð»Ð°Ð½Ñ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34" y="1330361"/>
            <a:ext cx="8698238" cy="46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57319" y="1760668"/>
            <a:ext cx="6985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0070C0"/>
                </a:solidFill>
              </a:rPr>
              <a:t>      Під час розмови по телефону дотримуйся таких правил:</a:t>
            </a:r>
          </a:p>
          <a:p>
            <a:pPr marL="514350" indent="-514350">
              <a:buAutoNum type="arabicPeriod"/>
            </a:pPr>
            <a:r>
              <a:rPr lang="uk-UA" sz="3000" b="1" smtClean="0">
                <a:solidFill>
                  <a:srgbClr val="0070C0"/>
                </a:solidFill>
              </a:rPr>
              <a:t>Привітайся </a:t>
            </a:r>
            <a:r>
              <a:rPr lang="uk-UA" sz="3000" b="1" dirty="0">
                <a:solidFill>
                  <a:srgbClr val="0070C0"/>
                </a:solidFill>
              </a:rPr>
              <a:t>з тим, кому дзвониш.</a:t>
            </a:r>
          </a:p>
          <a:p>
            <a:pPr marL="514350" indent="-514350">
              <a:buAutoNum type="arabicPeriod"/>
            </a:pPr>
            <a:r>
              <a:rPr lang="uk-UA" sz="3000" b="1" dirty="0">
                <a:solidFill>
                  <a:srgbClr val="0070C0"/>
                </a:solidFill>
              </a:rPr>
              <a:t>Назви своє ім'я.</a:t>
            </a:r>
          </a:p>
          <a:p>
            <a:pPr marL="514350" indent="-514350">
              <a:buAutoNum type="arabicPeriod"/>
            </a:pPr>
            <a:r>
              <a:rPr lang="uk-UA" sz="3000" b="1" dirty="0">
                <a:solidFill>
                  <a:srgbClr val="0070C0"/>
                </a:solidFill>
              </a:rPr>
              <a:t>Під час розмови будь чемним, не перебивай співрозмовника. </a:t>
            </a:r>
          </a:p>
          <a:p>
            <a:pPr marL="514350" indent="-514350">
              <a:buAutoNum type="arabicPeriod"/>
            </a:pPr>
            <a:r>
              <a:rPr lang="uk-UA" sz="3000" b="1" dirty="0">
                <a:solidFill>
                  <a:srgbClr val="0070C0"/>
                </a:solidFill>
              </a:rPr>
              <a:t>По телефону довго не розмовляй.</a:t>
            </a:r>
          </a:p>
          <a:p>
            <a:pPr marL="514350" indent="-514350">
              <a:buAutoNum type="arabicPeriod"/>
            </a:pPr>
            <a:r>
              <a:rPr lang="uk-UA" sz="3000" b="1" dirty="0">
                <a:solidFill>
                  <a:srgbClr val="0070C0"/>
                </a:solidFill>
              </a:rPr>
              <a:t>У кінці розмови попрощайся.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86447" y="468086"/>
            <a:ext cx="10178144" cy="718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Важлива інформація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986447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9237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21731</TotalTime>
  <Words>470</Words>
  <Application>Microsoft Office PowerPoint</Application>
  <PresentationFormat>Произвольный</PresentationFormat>
  <Paragraphs>123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Розглянь малюнки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1469</cp:revision>
  <dcterms:created xsi:type="dcterms:W3CDTF">2018-01-05T16:38:53Z</dcterms:created>
  <dcterms:modified xsi:type="dcterms:W3CDTF">2025-01-02T19:47:49Z</dcterms:modified>
</cp:coreProperties>
</file>