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378" r:id="rId3"/>
    <p:sldId id="371" r:id="rId4"/>
    <p:sldId id="372" r:id="rId5"/>
    <p:sldId id="373" r:id="rId6"/>
    <p:sldId id="364" r:id="rId7"/>
    <p:sldId id="353" r:id="rId8"/>
    <p:sldId id="342" r:id="rId9"/>
    <p:sldId id="332" r:id="rId10"/>
    <p:sldId id="377" r:id="rId11"/>
    <p:sldId id="354" r:id="rId12"/>
    <p:sldId id="374" r:id="rId13"/>
    <p:sldId id="375"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242"/>
    <a:srgbClr val="1694E9"/>
    <a:srgbClr val="295FFF"/>
    <a:srgbClr val="FFFF00"/>
    <a:srgbClr val="709E32"/>
    <a:srgbClr val="FFB441"/>
    <a:srgbClr val="00B050"/>
    <a:srgbClr val="000000"/>
    <a:srgbClr val="002060"/>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01" autoAdjust="0"/>
    <p:restoredTop sz="94660"/>
  </p:normalViewPr>
  <p:slideViewPr>
    <p:cSldViewPr snapToGrid="0">
      <p:cViewPr varScale="1">
        <p:scale>
          <a:sx n="88" d="100"/>
          <a:sy n="88" d="100"/>
        </p:scale>
        <p:origin x="-18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BE04B-0FEE-474E-98E3-E5C059B0E3D6}" type="datetimeFigureOut">
              <a:rPr lang="ru-RU" smtClean="0"/>
              <a:t>19.01.2025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8AAFC-F45B-4763-9C1F-8029DFCE03FE}" type="slidenum">
              <a:rPr lang="ru-RU" smtClean="0"/>
              <a:t>‹#›</a:t>
            </a:fld>
            <a:endParaRPr lang="ru-RU"/>
          </a:p>
        </p:txBody>
      </p:sp>
    </p:spTree>
    <p:extLst>
      <p:ext uri="{BB962C8B-B14F-4D97-AF65-F5344CB8AC3E}">
        <p14:creationId xmlns:p14="http://schemas.microsoft.com/office/powerpoint/2010/main" val="117945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0626D62-0A69-489C-AD8A-DBBB454FE69F}" type="datetime1">
              <a:rPr lang="uk-UA" smtClean="0"/>
              <a:t>19.01.2025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995242421"/>
      </p:ext>
    </p:extLst>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541F5A-B942-463D-BFFB-A6C0BF2A95D9}" type="datetime1">
              <a:rPr lang="uk-UA" smtClean="0"/>
              <a:t>19.01.2025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836421197"/>
      </p:ext>
    </p:extLst>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FAF5CA3-AACC-4614-BF69-00E689DA5E5C}" type="datetime1">
              <a:rPr lang="uk-UA" smtClean="0"/>
              <a:t>19.01.2025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1388756189"/>
      </p:ext>
    </p:extLst>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E457AFC-C01B-4F35-8E90-7CDC7BDC9F41}" type="datetime1">
              <a:rPr lang="uk-UA" smtClean="0"/>
              <a:t>19.01.2025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579445653"/>
      </p:ext>
    </p:extLst>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1057DF8-A1C4-4191-9BCE-6255C9741248}" type="datetime1">
              <a:rPr lang="uk-UA" smtClean="0"/>
              <a:t>19.01.2025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2520646997"/>
      </p:ext>
    </p:extLst>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1EB527B-8C9A-436C-98CD-9931061FA41E}" type="datetime1">
              <a:rPr lang="uk-UA" smtClean="0"/>
              <a:t>19.01.2025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543066299"/>
      </p:ext>
    </p:extLst>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CCE2E25-D864-431C-9803-DC1DF816B3B2}" type="datetime1">
              <a:rPr lang="uk-UA" smtClean="0"/>
              <a:t>19.01.2025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409923005"/>
      </p:ext>
    </p:extLst>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041627C-B8CA-44C8-AA80-F38F7E2DC942}" type="datetime1">
              <a:rPr lang="uk-UA" smtClean="0"/>
              <a:t>19.01.2025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1131058557"/>
      </p:ext>
    </p:extLst>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78820F-613B-4084-A210-F6071CA8AA12}" type="datetime1">
              <a:rPr lang="uk-UA" smtClean="0"/>
              <a:t>19.01.2025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2979499683"/>
      </p:ext>
    </p:extLst>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7F3D5AF-C886-45A1-B5DC-5A526CB61C15}" type="datetime1">
              <a:rPr lang="uk-UA" smtClean="0"/>
              <a:t>19.01.2025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772121819"/>
      </p:ext>
    </p:extLst>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43D2A21-8E22-4A57-9D96-C14531AB525D}" type="datetime1">
              <a:rPr lang="uk-UA" smtClean="0"/>
              <a:t>19.01.2025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a:p>
        </p:txBody>
      </p:sp>
    </p:spTree>
    <p:extLst>
      <p:ext uri="{BB962C8B-B14F-4D97-AF65-F5344CB8AC3E}">
        <p14:creationId xmlns:p14="http://schemas.microsoft.com/office/powerpoint/2010/main" val="3051652846"/>
      </p:ext>
    </p:extLst>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BF2D6-4F70-474E-8189-F1C29A9FD449}" type="datetime1">
              <a:rPr lang="uk-UA" smtClean="0"/>
              <a:t>19.01.2025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A2CC5-B2C6-4302-92FF-8C073FD1154B}" type="slidenum">
              <a:rPr lang="ru-RU" smtClean="0"/>
              <a:t>‹#›</a:t>
            </a:fld>
            <a:endParaRPr lang="ru-RU"/>
          </a:p>
        </p:txBody>
      </p:sp>
    </p:spTree>
    <p:extLst>
      <p:ext uri="{BB962C8B-B14F-4D97-AF65-F5344CB8AC3E}">
        <p14:creationId xmlns:p14="http://schemas.microsoft.com/office/powerpoint/2010/main" val="42461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blinds dir="vert"/>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413771" y="4445529"/>
            <a:ext cx="9363086" cy="919401"/>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4800" b="1" dirty="0" smtClean="0">
                <a:solidFill>
                  <a:schemeClr val="accent2">
                    <a:lumMod val="75000"/>
                  </a:schemeClr>
                </a:solidFill>
              </a:rPr>
              <a:t>Ліна </a:t>
            </a:r>
            <a:r>
              <a:rPr lang="uk-UA" sz="4800" b="1" dirty="0">
                <a:solidFill>
                  <a:schemeClr val="accent2">
                    <a:lumMod val="75000"/>
                  </a:schemeClr>
                </a:solidFill>
              </a:rPr>
              <a:t>Костенко «Пряля»</a:t>
            </a:r>
            <a:endParaRPr lang="ru-RU" sz="4800" b="1" dirty="0">
              <a:solidFill>
                <a:schemeClr val="accent2">
                  <a:lumMod val="75000"/>
                </a:schemeClr>
              </a:solidFill>
            </a:endParaRPr>
          </a:p>
        </p:txBody>
      </p:sp>
      <p:sp>
        <p:nvSpPr>
          <p:cNvPr id="8" name="AutoShape 2" descr="ÐÐ°ÑÑÐ¸Ð½ÐºÐ¸ Ð¿Ð¾ Ð·Ð°Ð¿ÑÐ¾ÑÑ ÐºÐ»Ð¸Ð¿Ð°ÑÑ Ð´ÐµÑÐ¸ ÑÐ°Ð·Ð¾Ð¼ Ñ Ð´Ð¾Ð±ÑÑ Ð¿Ñ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8" name="Picture 4" descr="Похожее изображение"/>
          <p:cNvPicPr>
            <a:picLocks noChangeAspect="1" noChangeArrowheads="1"/>
          </p:cNvPicPr>
          <p:nvPr/>
        </p:nvPicPr>
        <p:blipFill rotWithShape="1">
          <a:blip r:embed="rId2">
            <a:extLst>
              <a:ext uri="{28A0092B-C50C-407E-A947-70E740481C1C}">
                <a14:useLocalDpi xmlns:a14="http://schemas.microsoft.com/office/drawing/2010/main" val="0"/>
              </a:ext>
            </a:extLst>
          </a:blip>
          <a:srcRect t="2519" b="42619"/>
          <a:stretch/>
        </p:blipFill>
        <p:spPr bwMode="auto">
          <a:xfrm>
            <a:off x="1413772" y="1228140"/>
            <a:ext cx="3332400" cy="258541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58742" y="1228139"/>
            <a:ext cx="3418114" cy="2553891"/>
          </a:xfrm>
          <a:prstGeom prst="round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smtClean="0">
                <a:solidFill>
                  <a:schemeClr val="accent2">
                    <a:lumMod val="75000"/>
                  </a:schemeClr>
                </a:solidFill>
              </a:rPr>
              <a:t>Літературне читання</a:t>
            </a:r>
          </a:p>
          <a:p>
            <a:pPr algn="ctr"/>
            <a:r>
              <a:rPr lang="en-US" sz="2400" b="1" i="1" dirty="0" smtClean="0">
                <a:solidFill>
                  <a:schemeClr val="accent2">
                    <a:lumMod val="75000"/>
                  </a:schemeClr>
                </a:solidFill>
              </a:rPr>
              <a:t>2 </a:t>
            </a:r>
            <a:r>
              <a:rPr lang="uk-UA" sz="2400" b="1" i="1" dirty="0" smtClean="0">
                <a:solidFill>
                  <a:schemeClr val="accent2">
                    <a:lumMod val="75000"/>
                  </a:schemeClr>
                </a:solidFill>
              </a:rPr>
              <a:t>клас. Розділ 6</a:t>
            </a:r>
            <a:r>
              <a:rPr lang="uk-UA" sz="2400" b="1" dirty="0" smtClean="0">
                <a:solidFill>
                  <a:schemeClr val="accent2">
                    <a:lumMod val="75000"/>
                  </a:schemeClr>
                </a:solidFill>
              </a:rPr>
              <a:t> </a:t>
            </a:r>
          </a:p>
          <a:p>
            <a:pPr algn="ctr"/>
            <a:r>
              <a:rPr lang="uk-UA" sz="2400" b="1" dirty="0">
                <a:solidFill>
                  <a:schemeClr val="accent2">
                    <a:lumMod val="75000"/>
                  </a:schemeClr>
                </a:solidFill>
              </a:rPr>
              <a:t>Світ дитинства у творах українських письменників</a:t>
            </a:r>
            <a:endParaRPr lang="ru-RU" sz="2400" b="1" dirty="0">
              <a:solidFill>
                <a:schemeClr val="accent2">
                  <a:lumMod val="75000"/>
                </a:schemeClr>
              </a:solidFill>
            </a:endParaRPr>
          </a:p>
          <a:p>
            <a:pPr algn="ctr"/>
            <a:r>
              <a:rPr lang="uk-UA" sz="2400" b="1" dirty="0" smtClean="0">
                <a:solidFill>
                  <a:schemeClr val="accent2">
                    <a:lumMod val="75000"/>
                  </a:schemeClr>
                </a:solidFill>
              </a:rPr>
              <a:t>Урок</a:t>
            </a:r>
            <a:r>
              <a:rPr lang="en-US" sz="2400" b="1" dirty="0" smtClean="0">
                <a:solidFill>
                  <a:schemeClr val="accent2">
                    <a:lumMod val="75000"/>
                  </a:schemeClr>
                </a:solidFill>
              </a:rPr>
              <a:t> </a:t>
            </a:r>
            <a:r>
              <a:rPr lang="uk-UA" sz="2400" b="1" dirty="0" smtClean="0">
                <a:solidFill>
                  <a:schemeClr val="accent2">
                    <a:lumMod val="75000"/>
                  </a:schemeClr>
                </a:solidFill>
              </a:rPr>
              <a:t>61</a:t>
            </a:r>
          </a:p>
        </p:txBody>
      </p:sp>
    </p:spTree>
    <p:extLst>
      <p:ext uri="{BB962C8B-B14F-4D97-AF65-F5344CB8AC3E}">
        <p14:creationId xmlns:p14="http://schemas.microsoft.com/office/powerpoint/2010/main" val="302857040"/>
      </p:ext>
    </p:extLst>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859971" y="494530"/>
            <a:ext cx="10422582" cy="60492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600" b="1" dirty="0" smtClean="0">
                <a:solidFill>
                  <a:schemeClr val="bg1"/>
                </a:solidFill>
              </a:rPr>
              <a:t>Вірш </a:t>
            </a:r>
            <a:r>
              <a:rPr lang="uk-UA" sz="3600" b="1" dirty="0">
                <a:solidFill>
                  <a:schemeClr val="bg1"/>
                </a:solidFill>
              </a:rPr>
              <a:t>Ліни Костенко «Пряля</a:t>
            </a:r>
            <a:r>
              <a:rPr lang="uk-UA" sz="3600" b="1" dirty="0" smtClean="0">
                <a:solidFill>
                  <a:schemeClr val="bg1"/>
                </a:solidFill>
              </a:rPr>
              <a:t>»</a:t>
            </a:r>
            <a:endParaRPr lang="uk-UA" sz="3600" b="1" dirty="0">
              <a:solidFill>
                <a:schemeClr val="bg1"/>
              </a:solidFill>
            </a:endParaRPr>
          </a:p>
        </p:txBody>
      </p:sp>
      <p:sp>
        <p:nvSpPr>
          <p:cNvPr id="9" name="Прямоугольник 4">
            <a:extLst>
              <a:ext uri="{FF2B5EF4-FFF2-40B4-BE49-F238E27FC236}">
                <a16:creationId xmlns:a16="http://schemas.microsoft.com/office/drawing/2014/main" xmlns="" id="{41300D0C-EC34-4515-9E3A-6F0DC297E5C1}"/>
              </a:ext>
            </a:extLst>
          </p:cNvPr>
          <p:cNvSpPr/>
          <p:nvPr/>
        </p:nvSpPr>
        <p:spPr>
          <a:xfrm>
            <a:off x="0" y="5850087"/>
            <a:ext cx="1055914" cy="99702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1400" b="1" dirty="0" smtClean="0">
                <a:solidFill>
                  <a:schemeClr val="bg1"/>
                </a:solidFill>
              </a:rPr>
              <a:t>Підручник, сторінка</a:t>
            </a:r>
          </a:p>
          <a:p>
            <a:pPr algn="ctr"/>
            <a:r>
              <a:rPr lang="uk-UA" sz="2800" b="1" dirty="0" smtClean="0">
                <a:solidFill>
                  <a:schemeClr val="bg1"/>
                </a:solidFill>
              </a:rPr>
              <a:t>75</a:t>
            </a:r>
            <a:endParaRPr lang="ru-RU" sz="2800" b="1" dirty="0">
              <a:solidFill>
                <a:schemeClr val="bg1"/>
              </a:solidFill>
            </a:endParaRPr>
          </a:p>
        </p:txBody>
      </p:sp>
      <p:pic>
        <p:nvPicPr>
          <p:cNvPr id="1026" name="Picture 2" descr="D:\2 клас\2 Читання\1 Савченко\06 Світ дитинства\№061 - Ліна Костенко. Пряля\2025-01-19_130954.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1" t="957" r="2161" b="214"/>
          <a:stretch/>
        </p:blipFill>
        <p:spPr bwMode="auto">
          <a:xfrm>
            <a:off x="6752001" y="1162229"/>
            <a:ext cx="4232738" cy="4379964"/>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2000" y="3123944"/>
            <a:ext cx="5900057"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271463" indent="-271463">
              <a:buFont typeface="Wingdings" panose="05000000000000000000" pitchFamily="2" charset="2"/>
              <a:buChar char="v"/>
            </a:pPr>
            <a:r>
              <a:rPr lang="uk-UA" sz="2000" b="1" dirty="0" smtClean="0">
                <a:solidFill>
                  <a:schemeClr val="bg1"/>
                </a:solidFill>
              </a:rPr>
              <a:t>Хто ця дивна пряля? Який у неї вигляд?</a:t>
            </a:r>
            <a:endParaRPr lang="uk-UA" sz="2000" b="1" dirty="0">
              <a:solidFill>
                <a:schemeClr val="bg1"/>
              </a:solidFill>
            </a:endParaRPr>
          </a:p>
          <a:p>
            <a:pPr marL="271463" indent="-271463">
              <a:buFont typeface="Wingdings" panose="05000000000000000000" pitchFamily="2" charset="2"/>
              <a:buChar char="v"/>
            </a:pPr>
            <a:r>
              <a:rPr lang="uk-UA" sz="2000" b="1" dirty="0">
                <a:solidFill>
                  <a:schemeClr val="bg1"/>
                </a:solidFill>
              </a:rPr>
              <a:t>Що вона пряде? Про яке полотно йдеться?</a:t>
            </a:r>
          </a:p>
          <a:p>
            <a:pPr marL="271463" indent="-271463">
              <a:buFont typeface="Wingdings" panose="05000000000000000000" pitchFamily="2" charset="2"/>
              <a:buChar char="v"/>
            </a:pPr>
            <a:r>
              <a:rPr lang="uk-UA" sz="2000" b="1" dirty="0">
                <a:solidFill>
                  <a:schemeClr val="bg1"/>
                </a:solidFill>
              </a:rPr>
              <a:t>Що відбувається в той момент, коли вона пряде?</a:t>
            </a:r>
          </a:p>
          <a:p>
            <a:pPr marL="271463" indent="-271463">
              <a:buFont typeface="Wingdings" panose="05000000000000000000" pitchFamily="2" charset="2"/>
              <a:buChar char="v"/>
            </a:pPr>
            <a:r>
              <a:rPr lang="uk-UA" sz="2000" b="1" dirty="0" smtClean="0">
                <a:solidFill>
                  <a:schemeClr val="bg1"/>
                </a:solidFill>
              </a:rPr>
              <a:t>Вибери </a:t>
            </a:r>
            <a:r>
              <a:rPr lang="uk-UA" sz="2000" b="1" dirty="0">
                <a:solidFill>
                  <a:schemeClr val="bg1"/>
                </a:solidFill>
              </a:rPr>
              <a:t>і </a:t>
            </a:r>
            <a:r>
              <a:rPr lang="uk-UA" sz="2000" b="1" dirty="0" smtClean="0">
                <a:solidFill>
                  <a:schemeClr val="bg1"/>
                </a:solidFill>
              </a:rPr>
              <a:t>прочитай, </a:t>
            </a:r>
            <a:r>
              <a:rPr lang="uk-UA" sz="2000" b="1" dirty="0">
                <a:solidFill>
                  <a:schemeClr val="bg1"/>
                </a:solidFill>
              </a:rPr>
              <a:t>що пряля накрила своїм полотном.</a:t>
            </a:r>
          </a:p>
          <a:p>
            <a:pPr marL="271463" indent="-271463">
              <a:buFont typeface="Wingdings" panose="05000000000000000000" pitchFamily="2" charset="2"/>
              <a:buChar char="v"/>
            </a:pPr>
            <a:r>
              <a:rPr lang="uk-UA" sz="2000" b="1" dirty="0">
                <a:solidFill>
                  <a:schemeClr val="bg1"/>
                </a:solidFill>
              </a:rPr>
              <a:t>Чому авторка використовує в тексті повтори: </a:t>
            </a:r>
            <a:r>
              <a:rPr lang="uk-UA" sz="2000" b="1" i="1" dirty="0">
                <a:solidFill>
                  <a:srgbClr val="FFFF00"/>
                </a:solidFill>
              </a:rPr>
              <a:t>іде-іде-іде, мало-мало</a:t>
            </a:r>
            <a:r>
              <a:rPr lang="uk-UA" sz="2000" b="1" i="1" dirty="0" smtClean="0">
                <a:solidFill>
                  <a:srgbClr val="FFFF00"/>
                </a:solidFill>
              </a:rPr>
              <a:t>?</a:t>
            </a:r>
          </a:p>
          <a:p>
            <a:pPr marL="271463" indent="-271463">
              <a:buFont typeface="Wingdings" panose="05000000000000000000" pitchFamily="2" charset="2"/>
              <a:buChar char="v"/>
            </a:pPr>
            <a:r>
              <a:rPr lang="uk-UA" sz="2000" b="1" dirty="0" smtClean="0">
                <a:solidFill>
                  <a:schemeClr val="bg1"/>
                </a:solidFill>
              </a:rPr>
              <a:t>Швидко чи уповільнено варто читати виділені рядки? </a:t>
            </a:r>
            <a:endParaRPr lang="uk-UA" sz="2000" b="1" dirty="0">
              <a:solidFill>
                <a:schemeClr val="bg1"/>
              </a:solidFill>
            </a:endParaRPr>
          </a:p>
        </p:txBody>
      </p:sp>
      <p:pic>
        <p:nvPicPr>
          <p:cNvPr id="15" name="Рисунок 14"/>
          <p:cNvPicPr>
            <a:picLocks noChangeAspect="1"/>
          </p:cNvPicPr>
          <p:nvPr/>
        </p:nvPicPr>
        <p:blipFill>
          <a:blip r:embed="rId3"/>
          <a:stretch>
            <a:fillRect/>
          </a:stretch>
        </p:blipFill>
        <p:spPr>
          <a:xfrm>
            <a:off x="1418245" y="1162229"/>
            <a:ext cx="3862088" cy="1913254"/>
          </a:xfrm>
          <a:prstGeom prst="rect">
            <a:avLst/>
          </a:prstGeom>
          <a:ln w="38100">
            <a:solidFill>
              <a:srgbClr val="0070C0"/>
            </a:solidFill>
          </a:ln>
        </p:spPr>
      </p:pic>
      <p:sp>
        <p:nvSpPr>
          <p:cNvPr id="2" name="Прямоугольник 1"/>
          <p:cNvSpPr/>
          <p:nvPr/>
        </p:nvSpPr>
        <p:spPr>
          <a:xfrm>
            <a:off x="6710553" y="5587415"/>
            <a:ext cx="45720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k-UA" sz="2000" b="1" dirty="0" smtClean="0">
                <a:solidFill>
                  <a:schemeClr val="accent2">
                    <a:lumMod val="75000"/>
                  </a:schemeClr>
                </a:solidFill>
              </a:rPr>
              <a:t>Прочитай вірш. Додержуйся </a:t>
            </a:r>
            <a:r>
              <a:rPr lang="uk-UA" sz="2000" b="1" dirty="0">
                <a:solidFill>
                  <a:schemeClr val="accent2">
                    <a:lumMod val="75000"/>
                  </a:schemeClr>
                </a:solidFill>
              </a:rPr>
              <a:t>у </a:t>
            </a:r>
            <a:r>
              <a:rPr lang="uk-UA" sz="2000" b="1" dirty="0" smtClean="0">
                <a:solidFill>
                  <a:schemeClr val="accent2">
                    <a:lumMod val="75000"/>
                  </a:schemeClr>
                </a:solidFill>
              </a:rPr>
              <a:t>читанні </a:t>
            </a:r>
            <a:r>
              <a:rPr lang="uk-UA" sz="2000" b="1" dirty="0">
                <a:solidFill>
                  <a:schemeClr val="accent2">
                    <a:lumMod val="75000"/>
                  </a:schemeClr>
                </a:solidFill>
              </a:rPr>
              <a:t>ритму вірша, </a:t>
            </a:r>
            <a:r>
              <a:rPr lang="uk-UA" sz="2000" b="1" dirty="0" smtClean="0">
                <a:solidFill>
                  <a:schemeClr val="accent2">
                    <a:lumMod val="75000"/>
                  </a:schemeClr>
                </a:solidFill>
              </a:rPr>
              <a:t>розділових </a:t>
            </a:r>
            <a:r>
              <a:rPr lang="uk-UA" sz="2000" b="1" dirty="0">
                <a:solidFill>
                  <a:schemeClr val="accent2">
                    <a:lumMod val="75000"/>
                  </a:schemeClr>
                </a:solidFill>
              </a:rPr>
              <a:t>знаків. </a:t>
            </a:r>
            <a:endParaRPr lang="ru-RU" sz="2000" b="1" dirty="0">
              <a:solidFill>
                <a:schemeClr val="accent2">
                  <a:lumMod val="75000"/>
                </a:schemeClr>
              </a:solidFill>
            </a:endParaRPr>
          </a:p>
        </p:txBody>
      </p:sp>
    </p:spTree>
    <p:extLst>
      <p:ext uri="{BB962C8B-B14F-4D97-AF65-F5344CB8AC3E}">
        <p14:creationId xmlns:p14="http://schemas.microsoft.com/office/powerpoint/2010/main" val="354926891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1103886" y="494529"/>
            <a:ext cx="9823194" cy="67704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a:solidFill>
                  <a:schemeClr val="bg1"/>
                </a:solidFill>
              </a:rPr>
              <a:t>Перегляд і обговорення відеозапису пісні «Пряля» </a:t>
            </a:r>
          </a:p>
        </p:txBody>
      </p:sp>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41223" y="1263613"/>
            <a:ext cx="6705600" cy="5029200"/>
          </a:xfrm>
          <a:prstGeom prst="rect">
            <a:avLst/>
          </a:prstGeom>
          <a:ln w="38100">
            <a:solidFill>
              <a:schemeClr val="bg1"/>
            </a:solidFill>
          </a:ln>
        </p:spPr>
      </p:pic>
      <p:sp>
        <p:nvSpPr>
          <p:cNvPr id="6" name="Прямоугольник 5"/>
          <p:cNvSpPr/>
          <p:nvPr/>
        </p:nvSpPr>
        <p:spPr>
          <a:xfrm>
            <a:off x="1019072" y="1263613"/>
            <a:ext cx="3191969" cy="1544901"/>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музика </a:t>
            </a:r>
          </a:p>
          <a:p>
            <a:pPr algn="ctr"/>
            <a:r>
              <a:rPr lang="uk-UA" sz="2400" b="1" dirty="0" smtClean="0">
                <a:solidFill>
                  <a:schemeClr val="accent2">
                    <a:lumMod val="75000"/>
                  </a:schemeClr>
                </a:solidFill>
              </a:rPr>
              <a:t>Вікторії </a:t>
            </a:r>
            <a:r>
              <a:rPr lang="uk-UA" sz="2400" b="1" dirty="0" err="1">
                <a:solidFill>
                  <a:schemeClr val="accent2">
                    <a:lumMod val="75000"/>
                  </a:schemeClr>
                </a:solidFill>
              </a:rPr>
              <a:t>Гогенко</a:t>
            </a:r>
            <a:r>
              <a:rPr lang="uk-UA" sz="2400" b="1" dirty="0">
                <a:solidFill>
                  <a:schemeClr val="accent2">
                    <a:lumMod val="75000"/>
                  </a:schemeClr>
                </a:solidFill>
              </a:rPr>
              <a:t>, </a:t>
            </a:r>
            <a:endParaRPr lang="uk-UA" sz="2400" b="1" dirty="0" smtClean="0">
              <a:solidFill>
                <a:schemeClr val="accent2">
                  <a:lumMod val="75000"/>
                </a:schemeClr>
              </a:solidFill>
            </a:endParaRPr>
          </a:p>
          <a:p>
            <a:pPr algn="ctr"/>
            <a:r>
              <a:rPr lang="uk-UA" sz="2400" b="1" dirty="0" smtClean="0">
                <a:solidFill>
                  <a:schemeClr val="accent2">
                    <a:lumMod val="75000"/>
                  </a:schemeClr>
                </a:solidFill>
              </a:rPr>
              <a:t>слова </a:t>
            </a:r>
            <a:r>
              <a:rPr lang="uk-UA" sz="2400" b="1" dirty="0" smtClean="0">
                <a:solidFill>
                  <a:schemeClr val="accent2">
                    <a:lumMod val="75000"/>
                  </a:schemeClr>
                </a:solidFill>
              </a:rPr>
              <a:t>Ліни Костенко</a:t>
            </a:r>
          </a:p>
          <a:p>
            <a:pPr algn="ctr"/>
            <a:r>
              <a:rPr lang="uk-UA" sz="2400" b="1" dirty="0" smtClean="0">
                <a:solidFill>
                  <a:schemeClr val="accent2">
                    <a:lumMod val="75000"/>
                  </a:schemeClr>
                </a:solidFill>
              </a:rPr>
              <a:t>Ансамбль «Гармонія»</a:t>
            </a:r>
            <a:endParaRPr lang="uk-UA" sz="2400" b="1" dirty="0">
              <a:solidFill>
                <a:schemeClr val="accent2">
                  <a:lumMod val="75000"/>
                </a:schemeClr>
              </a:solidFill>
            </a:endParaRPr>
          </a:p>
        </p:txBody>
      </p:sp>
      <p:pic>
        <p:nvPicPr>
          <p:cNvPr id="7" name="Picture 4" descr="Фотообої Класика Купити В Інтернет Магазині Недорого • Еко Шпалери -  Сторінка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070" y="2915784"/>
            <a:ext cx="3191969" cy="319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8308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3396">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71778" y="654846"/>
            <a:ext cx="9822793" cy="82264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Пояснення домашнього </a:t>
            </a:r>
            <a:r>
              <a:rPr lang="uk-UA" sz="4000" b="1" dirty="0" smtClean="0">
                <a:solidFill>
                  <a:schemeClr val="bg1"/>
                </a:solidFill>
              </a:rPr>
              <a:t>завдання</a:t>
            </a:r>
            <a:endParaRPr lang="uk-UA" sz="4000" b="1" dirty="0">
              <a:solidFill>
                <a:schemeClr val="bg1"/>
              </a:solidFill>
            </a:endParaRPr>
          </a:p>
        </p:txBody>
      </p:sp>
      <p:sp>
        <p:nvSpPr>
          <p:cNvPr id="24" name="TextBox 23"/>
          <p:cNvSpPr txBox="1"/>
          <p:nvPr/>
        </p:nvSpPr>
        <p:spPr>
          <a:xfrm>
            <a:off x="1171778" y="1594263"/>
            <a:ext cx="6459107" cy="461665"/>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smtClean="0">
                <a:solidFill>
                  <a:schemeClr val="accent2">
                    <a:lumMod val="75000"/>
                  </a:schemeClr>
                </a:solidFill>
              </a:rPr>
              <a:t>Вивчи вірш </a:t>
            </a:r>
            <a:r>
              <a:rPr lang="uk-UA" sz="2400" b="1" dirty="0" smtClean="0">
                <a:solidFill>
                  <a:schemeClr val="accent2">
                    <a:lumMod val="75000"/>
                  </a:schemeClr>
                </a:solidFill>
              </a:rPr>
              <a:t>Ліни </a:t>
            </a:r>
            <a:r>
              <a:rPr lang="uk-UA" sz="2400" b="1" dirty="0" smtClean="0">
                <a:solidFill>
                  <a:schemeClr val="accent2">
                    <a:lumMod val="75000"/>
                  </a:schemeClr>
                </a:solidFill>
              </a:rPr>
              <a:t>Костенко «Пряля» напам’ять. </a:t>
            </a:r>
            <a:endParaRPr lang="uk-UA" sz="2400" b="1" dirty="0">
              <a:solidFill>
                <a:schemeClr val="accent2">
                  <a:lumMod val="75000"/>
                </a:schemeClr>
              </a:solidFill>
            </a:endParaRPr>
          </a:p>
        </p:txBody>
      </p:sp>
      <p:pic>
        <p:nvPicPr>
          <p:cNvPr id="8" name="Picture 6" descr="ÐÐ¾ÑÐ¾Ð¶ÐµÐµ Ð¸Ð·Ð¾Ð±ÑÐ°Ð¶ÐµÐ½Ð¸Ðµ"/>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1076" b="10756"/>
          <a:stretch/>
        </p:blipFill>
        <p:spPr bwMode="auto">
          <a:xfrm>
            <a:off x="1212173" y="3575463"/>
            <a:ext cx="2982685" cy="2331513"/>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6" name="Picture 4" descr="Фотообої Класика Купити В Інтернет Магазині Недорого • Еко Шпалери -  Сторінка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616" y="1594263"/>
            <a:ext cx="3146956" cy="314695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71778" y="2159854"/>
            <a:ext cx="6459107" cy="1200329"/>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smtClean="0">
                <a:solidFill>
                  <a:schemeClr val="accent2">
                    <a:lumMod val="75000"/>
                  </a:schemeClr>
                </a:solidFill>
              </a:rPr>
              <a:t>Чи погоджуєшся ти, що про зиму поетеса пише, </a:t>
            </a:r>
            <a:r>
              <a:rPr lang="uk-UA" sz="2400" b="1" dirty="0" smtClean="0">
                <a:solidFill>
                  <a:schemeClr val="accent2">
                    <a:lumMod val="75000"/>
                  </a:schemeClr>
                </a:solidFill>
              </a:rPr>
              <a:t>як про живу істоту, наділяє її живими якостями. Доведи свою думку</a:t>
            </a:r>
            <a:endParaRPr lang="uk-UA" sz="2400" b="1" dirty="0">
              <a:solidFill>
                <a:schemeClr val="accent2">
                  <a:lumMod val="75000"/>
                </a:schemeClr>
              </a:solidFill>
            </a:endParaRPr>
          </a:p>
        </p:txBody>
      </p:sp>
    </p:spTree>
    <p:extLst>
      <p:ext uri="{BB962C8B-B14F-4D97-AF65-F5344CB8AC3E}">
        <p14:creationId xmlns:p14="http://schemas.microsoft.com/office/powerpoint/2010/main" val="772050170"/>
      </p:ext>
    </p:extLst>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8" name="AutoShape 10" descr="любители книг | Школьные темы,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6" name="Прямоугольник 15"/>
          <p:cNvSpPr/>
          <p:nvPr/>
        </p:nvSpPr>
        <p:spPr>
          <a:xfrm>
            <a:off x="3316946" y="1328181"/>
            <a:ext cx="5890519" cy="576821"/>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Проаналізуй свою роботу на </a:t>
            </a:r>
            <a:r>
              <a:rPr lang="uk-UA" sz="2400" b="1" dirty="0" err="1" smtClean="0">
                <a:solidFill>
                  <a:schemeClr val="accent2">
                    <a:lumMod val="75000"/>
                  </a:schemeClr>
                </a:solidFill>
              </a:rPr>
              <a:t>уроці</a:t>
            </a:r>
            <a:endParaRPr lang="ru-RU" sz="2400" b="1" dirty="0">
              <a:solidFill>
                <a:schemeClr val="accent2">
                  <a:lumMod val="75000"/>
                </a:schemeClr>
              </a:solidFill>
            </a:endParaRPr>
          </a:p>
        </p:txBody>
      </p:sp>
      <p:sp>
        <p:nvSpPr>
          <p:cNvPr id="19" name="Прямоугольник 18"/>
          <p:cNvSpPr/>
          <p:nvPr/>
        </p:nvSpPr>
        <p:spPr>
          <a:xfrm>
            <a:off x="1884109" y="463851"/>
            <a:ext cx="8756193" cy="755349"/>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600" b="1" smtClean="0">
                <a:solidFill>
                  <a:schemeClr val="bg1"/>
                </a:solidFill>
              </a:rPr>
              <a:t>Рефлексія</a:t>
            </a:r>
            <a:endParaRPr lang="ru-RU" sz="3600" b="1" dirty="0">
              <a:solidFill>
                <a:schemeClr val="bg1"/>
              </a:solidFill>
            </a:endParaRPr>
          </a:p>
        </p:txBody>
      </p:sp>
      <p:pic>
        <p:nvPicPr>
          <p:cNvPr id="9" name="Picture 3" descr="D:\Картинки до тестів\Емоції Книга\images (1).jpg"/>
          <p:cNvPicPr>
            <a:picLocks noChangeAspect="1" noChangeArrowheads="1"/>
          </p:cNvPicPr>
          <p:nvPr/>
        </p:nvPicPr>
        <p:blipFill rotWithShape="1">
          <a:blip r:embed="rId2">
            <a:extLst>
              <a:ext uri="{28A0092B-C50C-407E-A947-70E740481C1C}">
                <a14:useLocalDpi xmlns:a14="http://schemas.microsoft.com/office/drawing/2010/main" val="0"/>
              </a:ext>
            </a:extLst>
          </a:blip>
          <a:srcRect l="13871" t="2414" r="13578" b="4941"/>
          <a:stretch/>
        </p:blipFill>
        <p:spPr bwMode="auto">
          <a:xfrm>
            <a:off x="6995742" y="2041281"/>
            <a:ext cx="2211723" cy="2786771"/>
          </a:xfrm>
          <a:prstGeom prst="round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 name="Picture 4" descr="D:\Картинки до тестів\Емоції Книга\images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74" y="2103367"/>
            <a:ext cx="2644690" cy="2644689"/>
          </a:xfrm>
          <a:prstGeom prst="round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26" name="Picture 2" descr="D:\Картинки до тестів\Емоції Книга\images (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045" y="2101301"/>
            <a:ext cx="2666731" cy="2666730"/>
          </a:xfrm>
          <a:prstGeom prst="round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3229" y="1996147"/>
            <a:ext cx="1771777" cy="2751909"/>
          </a:xfrm>
          <a:prstGeom prst="round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Скругленный прямоугольник 10"/>
          <p:cNvSpPr/>
          <p:nvPr/>
        </p:nvSpPr>
        <p:spPr>
          <a:xfrm>
            <a:off x="1095278" y="4890137"/>
            <a:ext cx="2448360" cy="945148"/>
          </a:xfrm>
          <a:prstGeom prst="roundRect">
            <a:avLst>
              <a:gd name="adj" fmla="val 12887"/>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2800" b="1" dirty="0" smtClean="0">
                <a:solidFill>
                  <a:schemeClr val="bg1"/>
                </a:solidFill>
              </a:rPr>
              <a:t>Мені все вдалося!</a:t>
            </a:r>
            <a:endParaRPr lang="uk-UA" sz="2800" b="1" dirty="0">
              <a:solidFill>
                <a:schemeClr val="bg1"/>
              </a:solidFill>
            </a:endParaRPr>
          </a:p>
        </p:txBody>
      </p:sp>
      <p:sp>
        <p:nvSpPr>
          <p:cNvPr id="12" name="Скругленный прямоугольник 11"/>
          <p:cNvSpPr/>
          <p:nvPr/>
        </p:nvSpPr>
        <p:spPr>
          <a:xfrm>
            <a:off x="4099231" y="4890137"/>
            <a:ext cx="2448360" cy="945148"/>
          </a:xfrm>
          <a:prstGeom prst="roundRect">
            <a:avLst>
              <a:gd name="adj" fmla="val 12887"/>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2800" b="1" dirty="0" smtClean="0">
                <a:solidFill>
                  <a:schemeClr val="bg1"/>
                </a:solidFill>
              </a:rPr>
              <a:t>Було цікаво!</a:t>
            </a:r>
            <a:endParaRPr lang="uk-UA" sz="2800" b="1" dirty="0">
              <a:solidFill>
                <a:schemeClr val="bg1"/>
              </a:solidFill>
            </a:endParaRPr>
          </a:p>
        </p:txBody>
      </p:sp>
      <p:sp>
        <p:nvSpPr>
          <p:cNvPr id="13" name="Скругленный прямоугольник 12"/>
          <p:cNvSpPr/>
          <p:nvPr/>
        </p:nvSpPr>
        <p:spPr>
          <a:xfrm>
            <a:off x="6995741" y="4889866"/>
            <a:ext cx="2211723" cy="945148"/>
          </a:xfrm>
          <a:prstGeom prst="roundRect">
            <a:avLst>
              <a:gd name="adj" fmla="val 12887"/>
            </a:avLst>
          </a:prstGeom>
          <a:solidFill>
            <a:srgbClr val="7030A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uk-UA" sz="2800" b="1" dirty="0" smtClean="0">
                <a:solidFill>
                  <a:schemeClr val="bg1"/>
                </a:solidFill>
              </a:rPr>
              <a:t>Треба ще подумати</a:t>
            </a:r>
            <a:endParaRPr lang="uk-UA" sz="2800" b="1" dirty="0">
              <a:solidFill>
                <a:schemeClr val="bg1"/>
              </a:solidFill>
            </a:endParaRPr>
          </a:p>
        </p:txBody>
      </p:sp>
      <p:sp>
        <p:nvSpPr>
          <p:cNvPr id="14" name="Скругленный прямоугольник 13"/>
          <p:cNvSpPr/>
          <p:nvPr/>
        </p:nvSpPr>
        <p:spPr>
          <a:xfrm>
            <a:off x="9503229" y="4890137"/>
            <a:ext cx="1771777" cy="945148"/>
          </a:xfrm>
          <a:prstGeom prst="roundRect">
            <a:avLst>
              <a:gd name="adj" fmla="val 12887"/>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uk-UA" sz="2800" b="1" dirty="0" smtClean="0">
                <a:solidFill>
                  <a:schemeClr val="bg1"/>
                </a:solidFill>
              </a:rPr>
              <a:t>Було важко</a:t>
            </a:r>
            <a:endParaRPr lang="uk-UA" sz="2800" b="1" dirty="0">
              <a:solidFill>
                <a:schemeClr val="bg1"/>
              </a:solidFill>
            </a:endParaRPr>
          </a:p>
        </p:txBody>
      </p:sp>
    </p:spTree>
    <p:extLst>
      <p:ext uri="{BB962C8B-B14F-4D97-AF65-F5344CB8AC3E}">
        <p14:creationId xmlns:p14="http://schemas.microsoft.com/office/powerpoint/2010/main" val="1613779063"/>
      </p:ext>
    </p:extLst>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43499" y="1440425"/>
            <a:ext cx="5920740" cy="2062103"/>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r>
              <a:rPr lang="ru-RU" sz="3200" b="1" dirty="0" err="1">
                <a:solidFill>
                  <a:schemeClr val="accent2">
                    <a:lumMod val="75000"/>
                  </a:schemeClr>
                </a:solidFill>
              </a:rPr>
              <a:t>Дзвоник</a:t>
            </a:r>
            <a:r>
              <a:rPr lang="ru-RU" sz="3200" b="1" dirty="0">
                <a:solidFill>
                  <a:schemeClr val="accent2">
                    <a:lumMod val="75000"/>
                  </a:schemeClr>
                </a:solidFill>
              </a:rPr>
              <a:t> </a:t>
            </a:r>
            <a:r>
              <a:rPr lang="ru-RU" sz="3200" b="1" dirty="0" err="1">
                <a:solidFill>
                  <a:schemeClr val="accent2">
                    <a:lumMod val="75000"/>
                  </a:schemeClr>
                </a:solidFill>
              </a:rPr>
              <a:t>всім</a:t>
            </a:r>
            <a:r>
              <a:rPr lang="ru-RU" sz="3200" b="1" dirty="0">
                <a:solidFill>
                  <a:schemeClr val="accent2">
                    <a:lumMod val="75000"/>
                  </a:schemeClr>
                </a:solidFill>
              </a:rPr>
              <a:t> нам дав наказ — </a:t>
            </a:r>
            <a:endParaRPr lang="ru-RU" sz="3200" b="1" dirty="0" smtClean="0">
              <a:solidFill>
                <a:schemeClr val="accent2">
                  <a:lumMod val="75000"/>
                </a:schemeClr>
              </a:solidFill>
            </a:endParaRPr>
          </a:p>
          <a:p>
            <a:r>
              <a:rPr lang="ru-RU" sz="3200" b="1" dirty="0" smtClean="0">
                <a:solidFill>
                  <a:schemeClr val="accent2">
                    <a:lumMod val="75000"/>
                  </a:schemeClr>
                </a:solidFill>
              </a:rPr>
              <a:t>До </a:t>
            </a:r>
            <a:r>
              <a:rPr lang="ru-RU" sz="3200" b="1" dirty="0" err="1">
                <a:solidFill>
                  <a:schemeClr val="accent2">
                    <a:lumMod val="75000"/>
                  </a:schemeClr>
                </a:solidFill>
              </a:rPr>
              <a:t>роботи</a:t>
            </a:r>
            <a:r>
              <a:rPr lang="ru-RU" sz="3200" b="1" dirty="0">
                <a:solidFill>
                  <a:schemeClr val="accent2">
                    <a:lumMod val="75000"/>
                  </a:schemeClr>
                </a:solidFill>
              </a:rPr>
              <a:t> </a:t>
            </a:r>
            <a:r>
              <a:rPr lang="ru-RU" sz="3200" b="1" dirty="0" err="1">
                <a:solidFill>
                  <a:schemeClr val="accent2">
                    <a:lumMod val="75000"/>
                  </a:schemeClr>
                </a:solidFill>
              </a:rPr>
              <a:t>швидше</a:t>
            </a:r>
            <a:r>
              <a:rPr lang="ru-RU" sz="3200" b="1" dirty="0">
                <a:solidFill>
                  <a:schemeClr val="accent2">
                    <a:lumMod val="75000"/>
                  </a:schemeClr>
                </a:solidFill>
              </a:rPr>
              <a:t>, </a:t>
            </a:r>
            <a:r>
              <a:rPr lang="ru-RU" sz="3200" b="1" dirty="0" err="1">
                <a:solidFill>
                  <a:schemeClr val="accent2">
                    <a:lumMod val="75000"/>
                  </a:schemeClr>
                </a:solidFill>
              </a:rPr>
              <a:t>клас</a:t>
            </a:r>
            <a:r>
              <a:rPr lang="ru-RU" sz="3200" b="1" dirty="0">
                <a:solidFill>
                  <a:schemeClr val="accent2">
                    <a:lumMod val="75000"/>
                  </a:schemeClr>
                </a:solidFill>
              </a:rPr>
              <a:t>. </a:t>
            </a:r>
            <a:endParaRPr lang="ru-RU" sz="3200" b="1" dirty="0" smtClean="0">
              <a:solidFill>
                <a:schemeClr val="accent2">
                  <a:lumMod val="75000"/>
                </a:schemeClr>
              </a:solidFill>
            </a:endParaRPr>
          </a:p>
          <a:p>
            <a:r>
              <a:rPr lang="ru-RU" sz="3200" b="1" dirty="0" err="1" smtClean="0">
                <a:solidFill>
                  <a:schemeClr val="accent2">
                    <a:lumMod val="75000"/>
                  </a:schemeClr>
                </a:solidFill>
              </a:rPr>
              <a:t>Попрацюєм</a:t>
            </a:r>
            <a:r>
              <a:rPr lang="ru-RU" sz="3200" b="1" dirty="0" smtClean="0">
                <a:solidFill>
                  <a:schemeClr val="accent2">
                    <a:lumMod val="75000"/>
                  </a:schemeClr>
                </a:solidFill>
              </a:rPr>
              <a:t> </a:t>
            </a:r>
            <a:r>
              <a:rPr lang="ru-RU" sz="3200" b="1" dirty="0" err="1">
                <a:solidFill>
                  <a:schemeClr val="accent2">
                    <a:lumMod val="75000"/>
                  </a:schemeClr>
                </a:solidFill>
              </a:rPr>
              <a:t>всі</a:t>
            </a:r>
            <a:r>
              <a:rPr lang="ru-RU" sz="3200" b="1" dirty="0">
                <a:solidFill>
                  <a:schemeClr val="accent2">
                    <a:lumMod val="75000"/>
                  </a:schemeClr>
                </a:solidFill>
              </a:rPr>
              <a:t> </a:t>
            </a:r>
            <a:r>
              <a:rPr lang="ru-RU" sz="3200" b="1" dirty="0" err="1">
                <a:solidFill>
                  <a:schemeClr val="accent2">
                    <a:lumMod val="75000"/>
                  </a:schemeClr>
                </a:solidFill>
              </a:rPr>
              <a:t>старанно</a:t>
            </a:r>
            <a:r>
              <a:rPr lang="ru-RU" sz="3200" b="1" dirty="0">
                <a:solidFill>
                  <a:schemeClr val="accent2">
                    <a:lumMod val="75000"/>
                  </a:schemeClr>
                </a:solidFill>
              </a:rPr>
              <a:t>, </a:t>
            </a:r>
            <a:endParaRPr lang="ru-RU" sz="3200" b="1" dirty="0" smtClean="0">
              <a:solidFill>
                <a:schemeClr val="accent2">
                  <a:lumMod val="75000"/>
                </a:schemeClr>
              </a:solidFill>
            </a:endParaRPr>
          </a:p>
          <a:p>
            <a:r>
              <a:rPr lang="ru-RU" sz="3200" b="1" dirty="0" err="1" smtClean="0">
                <a:solidFill>
                  <a:schemeClr val="accent2">
                    <a:lumMod val="75000"/>
                  </a:schemeClr>
                </a:solidFill>
              </a:rPr>
              <a:t>Щоб</a:t>
            </a:r>
            <a:r>
              <a:rPr lang="ru-RU" sz="3200" b="1" dirty="0" smtClean="0">
                <a:solidFill>
                  <a:schemeClr val="accent2">
                    <a:lumMod val="75000"/>
                  </a:schemeClr>
                </a:solidFill>
              </a:rPr>
              <a:t> </a:t>
            </a:r>
            <a:r>
              <a:rPr lang="ru-RU" sz="3200" b="1" dirty="0" err="1">
                <a:solidFill>
                  <a:schemeClr val="accent2">
                    <a:lumMod val="75000"/>
                  </a:schemeClr>
                </a:solidFill>
              </a:rPr>
              <a:t>пройшов</a:t>
            </a:r>
            <a:r>
              <a:rPr lang="ru-RU" sz="3200" b="1" dirty="0">
                <a:solidFill>
                  <a:schemeClr val="accent2">
                    <a:lumMod val="75000"/>
                  </a:schemeClr>
                </a:solidFill>
              </a:rPr>
              <a:t> урок </a:t>
            </a:r>
            <a:r>
              <a:rPr lang="ru-RU" sz="3200" b="1" dirty="0" err="1">
                <a:solidFill>
                  <a:schemeClr val="accent2">
                    <a:lumMod val="75000"/>
                  </a:schemeClr>
                </a:solidFill>
              </a:rPr>
              <a:t>немарно</a:t>
            </a:r>
            <a:endParaRPr lang="ru-RU" sz="3200" b="1" dirty="0">
              <a:solidFill>
                <a:schemeClr val="accent2">
                  <a:lumMod val="75000"/>
                </a:schemeClr>
              </a:solidFill>
            </a:endParaRPr>
          </a:p>
        </p:txBody>
      </p:sp>
      <p:pic>
        <p:nvPicPr>
          <p:cNvPr id="1026" name="Picture 2" descr="D:\Картинки до тестів\!!!!! Грамотність\Фото0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887" y="1440424"/>
            <a:ext cx="3844623" cy="384462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65625" y="530586"/>
            <a:ext cx="9949351" cy="68054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smtClean="0">
                <a:solidFill>
                  <a:schemeClr val="bg1"/>
                </a:solidFill>
              </a:rPr>
              <a:t>Налаштування на урок</a:t>
            </a:r>
            <a:endParaRPr lang="uk-UA" sz="4000" b="1" dirty="0">
              <a:solidFill>
                <a:schemeClr val="bg1"/>
              </a:solidFill>
            </a:endParaRPr>
          </a:p>
        </p:txBody>
      </p:sp>
      <p:sp>
        <p:nvSpPr>
          <p:cNvPr id="12" name="TextBox 11"/>
          <p:cNvSpPr txBox="1"/>
          <p:nvPr/>
        </p:nvSpPr>
        <p:spPr>
          <a:xfrm>
            <a:off x="1421838" y="4585001"/>
            <a:ext cx="1712008" cy="1191816"/>
          </a:xfrm>
          <a:prstGeom prst="round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uk-UA" sz="3200" b="1" dirty="0" smtClean="0">
                <a:solidFill>
                  <a:schemeClr val="bg1"/>
                </a:solidFill>
              </a:rPr>
              <a:t>Буде цікаво!</a:t>
            </a:r>
            <a:endParaRPr lang="ru-RU" sz="3200" b="1" dirty="0">
              <a:solidFill>
                <a:schemeClr val="bg1"/>
              </a:solidFill>
            </a:endParaRPr>
          </a:p>
        </p:txBody>
      </p:sp>
      <p:sp>
        <p:nvSpPr>
          <p:cNvPr id="8" name="TextBox 7"/>
          <p:cNvSpPr txBox="1"/>
          <p:nvPr/>
        </p:nvSpPr>
        <p:spPr>
          <a:xfrm>
            <a:off x="4352566" y="4571337"/>
            <a:ext cx="1736997" cy="1191816"/>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uk-UA" sz="3200" b="1" dirty="0" smtClean="0">
                <a:solidFill>
                  <a:schemeClr val="bg1"/>
                </a:solidFill>
              </a:rPr>
              <a:t>Буде легко!</a:t>
            </a:r>
            <a:endParaRPr lang="ru-RU" sz="3200" b="1" dirty="0">
              <a:solidFill>
                <a:schemeClr val="bg1"/>
              </a:solidFill>
            </a:endParaRPr>
          </a:p>
        </p:txBody>
      </p:sp>
      <p:sp>
        <p:nvSpPr>
          <p:cNvPr id="9" name="TextBox 8"/>
          <p:cNvSpPr txBox="1"/>
          <p:nvPr/>
        </p:nvSpPr>
        <p:spPr>
          <a:xfrm>
            <a:off x="7000879" y="4571337"/>
            <a:ext cx="1802821" cy="1191816"/>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uk-UA" sz="3200" b="1" dirty="0" smtClean="0">
                <a:solidFill>
                  <a:schemeClr val="bg1"/>
                </a:solidFill>
              </a:rPr>
              <a:t>Відчую успіх!</a:t>
            </a:r>
            <a:endParaRPr lang="ru-RU" sz="3200" b="1" dirty="0">
              <a:solidFill>
                <a:schemeClr val="bg1"/>
              </a:solidFill>
            </a:endParaRPr>
          </a:p>
        </p:txBody>
      </p:sp>
      <p:sp>
        <p:nvSpPr>
          <p:cNvPr id="10" name="TextBox 9"/>
          <p:cNvSpPr txBox="1"/>
          <p:nvPr/>
        </p:nvSpPr>
        <p:spPr>
          <a:xfrm>
            <a:off x="9444626" y="4571337"/>
            <a:ext cx="1619613" cy="1191816"/>
          </a:xfrm>
          <a:prstGeom prst="round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uk-UA" sz="3200" b="1" dirty="0" smtClean="0">
                <a:solidFill>
                  <a:schemeClr val="bg1"/>
                </a:solidFill>
              </a:rPr>
              <a:t>Буде важко</a:t>
            </a:r>
            <a:r>
              <a:rPr lang="uk-UA" sz="3200" b="1" dirty="0">
                <a:solidFill>
                  <a:schemeClr val="bg1"/>
                </a:solidFill>
              </a:rPr>
              <a:t>!</a:t>
            </a:r>
            <a:endParaRPr lang="ru-RU" sz="3200" b="1" dirty="0">
              <a:solidFill>
                <a:schemeClr val="bg1"/>
              </a:solidFill>
            </a:endParaRPr>
          </a:p>
        </p:txBody>
      </p:sp>
      <p:pic>
        <p:nvPicPr>
          <p:cNvPr id="11" name="Picture 3" descr="D:\Картинки до тестів\Емоції Книга\images (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71" t="2414" r="13578" b="4941"/>
          <a:stretch/>
        </p:blipFill>
        <p:spPr bwMode="auto">
          <a:xfrm>
            <a:off x="6796429" y="1685053"/>
            <a:ext cx="2211723" cy="2786771"/>
          </a:xfrm>
          <a:prstGeom prst="round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3" name="Picture 4" descr="D:\Картинки до тестів\Емоції Книга\images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88" y="1745073"/>
            <a:ext cx="2496320" cy="2666730"/>
          </a:xfrm>
          <a:prstGeom prst="round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4" name="Picture 2" descr="D:\Картинки до тестів\Емоції Книга\images (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87" y="1745070"/>
            <a:ext cx="2666731" cy="2666730"/>
          </a:xfrm>
          <a:prstGeom prst="round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2462" y="1659891"/>
            <a:ext cx="1771777" cy="2751909"/>
          </a:xfrm>
          <a:prstGeom prst="roundRect">
            <a:avLst/>
          </a:prstGeom>
          <a:noFill/>
          <a:ln w="19050">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6" name="Прямоугольник 15"/>
          <p:cNvSpPr/>
          <p:nvPr/>
        </p:nvSpPr>
        <p:spPr>
          <a:xfrm>
            <a:off x="965624" y="530586"/>
            <a:ext cx="9949351" cy="68054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smtClean="0">
                <a:solidFill>
                  <a:schemeClr val="bg1"/>
                </a:solidFill>
              </a:rPr>
              <a:t>Очікування від уроку</a:t>
            </a:r>
            <a:endParaRPr lang="uk-UA" sz="4000" b="1" dirty="0">
              <a:solidFill>
                <a:schemeClr val="bg1"/>
              </a:solidFill>
            </a:endParaRPr>
          </a:p>
        </p:txBody>
      </p:sp>
    </p:spTree>
    <p:extLst>
      <p:ext uri="{BB962C8B-B14F-4D97-AF65-F5344CB8AC3E}">
        <p14:creationId xmlns:p14="http://schemas.microsoft.com/office/powerpoint/2010/main" val="404178005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37" fill="hold" nodeType="withEffect">
                                  <p:stCondLst>
                                    <p:cond delay="0"/>
                                  </p:stCondLst>
                                  <p:childTnLst>
                                    <p:animEffect transition="out" filter="barn(outVertical)">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outVertical)">
                                      <p:cBhvr>
                                        <p:cTn id="28" dur="500"/>
                                        <p:tgtEl>
                                          <p:spTgt spid="9"/>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8" grpId="0" animBg="1"/>
      <p:bldP spid="9" grpId="0" animBg="1"/>
      <p:bldP spid="10"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2629" y="462461"/>
            <a:ext cx="10287000" cy="82205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Вправи на постановку </a:t>
            </a:r>
            <a:r>
              <a:rPr lang="uk-UA" sz="4000" b="1" dirty="0" smtClean="0">
                <a:solidFill>
                  <a:schemeClr val="bg1"/>
                </a:solidFill>
              </a:rPr>
              <a:t>дихання</a:t>
            </a:r>
            <a:endParaRPr lang="uk-UA" sz="4000" b="1" dirty="0">
              <a:solidFill>
                <a:schemeClr val="bg1"/>
              </a:solidFill>
            </a:endParaRPr>
          </a:p>
        </p:txBody>
      </p:sp>
      <p:sp>
        <p:nvSpPr>
          <p:cNvPr id="6" name="Скругленный прямоугольник 5"/>
          <p:cNvSpPr/>
          <p:nvPr/>
        </p:nvSpPr>
        <p:spPr>
          <a:xfrm>
            <a:off x="858722" y="1419851"/>
            <a:ext cx="4997117" cy="2241998"/>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a:solidFill>
                  <a:srgbClr val="FFFF00"/>
                </a:solidFill>
              </a:rPr>
              <a:t>«</a:t>
            </a:r>
            <a:r>
              <a:rPr lang="uk-UA" sz="3200" b="1" dirty="0" smtClean="0">
                <a:solidFill>
                  <a:srgbClr val="FFFF00"/>
                </a:solidFill>
              </a:rPr>
              <a:t>Понюхай квітку»</a:t>
            </a:r>
          </a:p>
          <a:p>
            <a:pPr algn="ctr"/>
            <a:r>
              <a:rPr lang="uk-UA" sz="2400" b="1" dirty="0" smtClean="0"/>
              <a:t>Уяви, </a:t>
            </a:r>
            <a:r>
              <a:rPr lang="uk-UA" sz="2400" b="1" dirty="0"/>
              <a:t>що перед </a:t>
            </a:r>
            <a:r>
              <a:rPr lang="uk-UA" sz="2400" b="1" dirty="0" smtClean="0"/>
              <a:t>тобою </a:t>
            </a:r>
            <a:r>
              <a:rPr lang="uk-UA" sz="2400" b="1" dirty="0"/>
              <a:t>запашна квітка. </a:t>
            </a:r>
            <a:r>
              <a:rPr lang="uk-UA" sz="2400" b="1" dirty="0" smtClean="0"/>
              <a:t>Видихни </a:t>
            </a:r>
            <a:r>
              <a:rPr lang="uk-UA" sz="2400" b="1" dirty="0"/>
              <a:t>і </a:t>
            </a:r>
            <a:r>
              <a:rPr lang="uk-UA" sz="2400" b="1" dirty="0" smtClean="0"/>
              <a:t>зроби </a:t>
            </a:r>
            <a:r>
              <a:rPr lang="uk-UA" sz="2400" b="1" dirty="0"/>
              <a:t>глибокий вдих </a:t>
            </a:r>
            <a:r>
              <a:rPr lang="uk-UA" sz="2400" b="1" dirty="0" smtClean="0"/>
              <a:t>– неначе ти нюхаєш </a:t>
            </a:r>
            <a:r>
              <a:rPr lang="uk-UA" sz="2400" b="1" dirty="0"/>
              <a:t>запашну квітку на лузі.</a:t>
            </a:r>
            <a:endParaRPr lang="ru-RU" sz="2400" b="1" dirty="0"/>
          </a:p>
        </p:txBody>
      </p:sp>
      <p:sp>
        <p:nvSpPr>
          <p:cNvPr id="9" name="Скругленный прямоугольник 8"/>
          <p:cNvSpPr/>
          <p:nvPr/>
        </p:nvSpPr>
        <p:spPr>
          <a:xfrm>
            <a:off x="8453332" y="1446834"/>
            <a:ext cx="2841172" cy="20356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uk-UA" sz="2800" b="1" dirty="0">
                <a:solidFill>
                  <a:srgbClr val="FFFF00"/>
                </a:solidFill>
              </a:rPr>
              <a:t>«Сніговик»</a:t>
            </a:r>
          </a:p>
          <a:p>
            <a:pPr algn="ctr"/>
            <a:r>
              <a:rPr lang="uk-UA" sz="2400" b="1" dirty="0" smtClean="0"/>
              <a:t>Ліпимо </a:t>
            </a:r>
            <a:r>
              <a:rPr lang="uk-UA" sz="2400" b="1" dirty="0"/>
              <a:t>сніговика, а потім гріємо руки, дихаючи на них.</a:t>
            </a:r>
            <a:endParaRPr lang="ru-RU" sz="2400" b="1" dirty="0"/>
          </a:p>
        </p:txBody>
      </p:sp>
      <p:pic>
        <p:nvPicPr>
          <p:cNvPr id="10" name="Picture 2" descr="Cute Cartoon Snowman Clipart Illustration Winter Holiday Clip Art Free  Christmas Graphic Character Smiling Images For Kids, Cartoon Snowman  Clipart, Christmas Snowman Illustration, Cute Snowman Character PNG  Transparent Image and Clipart 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57" y="1446834"/>
            <a:ext cx="2300337" cy="2300338"/>
          </a:xfrm>
          <a:prstGeom prst="roundRect">
            <a:avLst/>
          </a:prstGeom>
          <a:solidFill>
            <a:schemeClr val="bg1"/>
          </a:solidFill>
          <a:ln w="38100">
            <a:solidFill>
              <a:schemeClr val="accent2">
                <a:lumMod val="75000"/>
              </a:schemeClr>
            </a:solidFill>
          </a:ln>
        </p:spPr>
      </p:pic>
      <p:sp>
        <p:nvSpPr>
          <p:cNvPr id="11" name="Скругленный прямоугольник 10"/>
          <p:cNvSpPr/>
          <p:nvPr/>
        </p:nvSpPr>
        <p:spPr>
          <a:xfrm>
            <a:off x="3585100" y="3911338"/>
            <a:ext cx="4957869" cy="209757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uk-UA" sz="2800" b="1" dirty="0">
                <a:solidFill>
                  <a:srgbClr val="FFFF00"/>
                </a:solidFill>
              </a:rPr>
              <a:t>«Святкові кульки»</a:t>
            </a:r>
          </a:p>
          <a:p>
            <a:pPr algn="ctr"/>
            <a:r>
              <a:rPr lang="uk-UA" sz="2400" b="1" dirty="0"/>
              <a:t>Надуємо кульки. Для цього робимо глибокий вдих носом і плавно видихаємо повітря ротом, надуваючи щоки.</a:t>
            </a:r>
            <a:endParaRPr lang="ru-RU" sz="2400" b="1" dirty="0"/>
          </a:p>
        </p:txBody>
      </p:sp>
      <p:pic>
        <p:nvPicPr>
          <p:cNvPr id="13" name="Picture 2" descr="Картинки по запросу клипарт цветок анимация"/>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22" y="3823374"/>
            <a:ext cx="2480184" cy="2046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Похожее изображение"/>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20868" y="3525335"/>
            <a:ext cx="2306099" cy="286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22146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53885" y="516890"/>
            <a:ext cx="9775371" cy="74585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Читацька </a:t>
            </a:r>
            <a:r>
              <a:rPr lang="uk-UA" sz="4000" b="1" dirty="0" smtClean="0">
                <a:solidFill>
                  <a:schemeClr val="bg1"/>
                </a:solidFill>
              </a:rPr>
              <a:t>розминка</a:t>
            </a:r>
            <a:endParaRPr lang="uk-UA" sz="4000" b="1" dirty="0">
              <a:solidFill>
                <a:schemeClr val="bg1"/>
              </a:solidFill>
            </a:endParaRPr>
          </a:p>
        </p:txBody>
      </p:sp>
      <p:sp>
        <p:nvSpPr>
          <p:cNvPr id="10" name="TextBox 9"/>
          <p:cNvSpPr txBox="1"/>
          <p:nvPr/>
        </p:nvSpPr>
        <p:spPr>
          <a:xfrm>
            <a:off x="1153885" y="1881716"/>
            <a:ext cx="4299858" cy="403187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uk-UA" sz="3200" b="1" dirty="0" err="1">
                <a:solidFill>
                  <a:schemeClr val="bg1"/>
                </a:solidFill>
              </a:rPr>
              <a:t>Ло-ло-ло</a:t>
            </a:r>
            <a:r>
              <a:rPr lang="uk-UA" sz="3200" b="1" dirty="0">
                <a:solidFill>
                  <a:schemeClr val="bg1"/>
                </a:solidFill>
              </a:rPr>
              <a:t>, </a:t>
            </a:r>
            <a:r>
              <a:rPr lang="uk-UA" sz="3200" b="1" dirty="0" err="1">
                <a:solidFill>
                  <a:schemeClr val="bg1"/>
                </a:solidFill>
              </a:rPr>
              <a:t>ло-ло-ло</a:t>
            </a:r>
            <a:r>
              <a:rPr lang="uk-UA" sz="3200" b="1" dirty="0">
                <a:solidFill>
                  <a:schemeClr val="bg1"/>
                </a:solidFill>
              </a:rPr>
              <a:t> –</a:t>
            </a:r>
          </a:p>
          <a:p>
            <a:r>
              <a:rPr lang="uk-UA" sz="3200" b="1" dirty="0">
                <a:solidFill>
                  <a:schemeClr val="bg1"/>
                </a:solidFill>
              </a:rPr>
              <a:t>Снігом землю замело.</a:t>
            </a:r>
          </a:p>
          <a:p>
            <a:r>
              <a:rPr lang="uk-UA" sz="3200" b="1" dirty="0">
                <a:solidFill>
                  <a:schemeClr val="bg1"/>
                </a:solidFill>
              </a:rPr>
              <a:t>Ля-ля-ля, ля-ля-ля –</a:t>
            </a:r>
          </a:p>
          <a:p>
            <a:r>
              <a:rPr lang="uk-UA" sz="3200" b="1" dirty="0">
                <a:solidFill>
                  <a:schemeClr val="bg1"/>
                </a:solidFill>
              </a:rPr>
              <a:t>Стала білою земля</a:t>
            </a:r>
            <a:r>
              <a:rPr lang="uk-UA" sz="3200" b="1" dirty="0" smtClean="0">
                <a:solidFill>
                  <a:schemeClr val="bg1"/>
                </a:solidFill>
              </a:rPr>
              <a:t>.</a:t>
            </a:r>
          </a:p>
          <a:p>
            <a:r>
              <a:rPr lang="uk-UA" sz="3200" b="1" dirty="0">
                <a:solidFill>
                  <a:schemeClr val="bg1"/>
                </a:solidFill>
              </a:rPr>
              <a:t>Лі-лі-лі, лі-лі-лі –</a:t>
            </a:r>
          </a:p>
          <a:p>
            <a:r>
              <a:rPr lang="uk-UA" sz="3200" b="1" dirty="0">
                <a:solidFill>
                  <a:schemeClr val="bg1"/>
                </a:solidFill>
              </a:rPr>
              <a:t>Ось замети чималі.</a:t>
            </a:r>
          </a:p>
          <a:p>
            <a:r>
              <a:rPr lang="uk-UA" sz="3200" b="1" dirty="0">
                <a:solidFill>
                  <a:schemeClr val="bg1"/>
                </a:solidFill>
              </a:rPr>
              <a:t>Гу-гу-гу, гу-гу-гу –</a:t>
            </a:r>
          </a:p>
          <a:p>
            <a:r>
              <a:rPr lang="uk-UA" sz="3200" b="1" dirty="0">
                <a:solidFill>
                  <a:schemeClr val="bg1"/>
                </a:solidFill>
              </a:rPr>
              <a:t>Всі дерева у снігу</a:t>
            </a:r>
            <a:r>
              <a:rPr lang="uk-UA" sz="3200" b="1" dirty="0" smtClean="0">
                <a:solidFill>
                  <a:schemeClr val="bg1"/>
                </a:solidFill>
              </a:rPr>
              <a:t>.</a:t>
            </a:r>
            <a:endParaRPr lang="uk-UA" sz="3200" dirty="0">
              <a:solidFill>
                <a:schemeClr val="bg1"/>
              </a:solidFill>
            </a:endParaRPr>
          </a:p>
        </p:txBody>
      </p:sp>
      <p:sp>
        <p:nvSpPr>
          <p:cNvPr id="8" name="Прямоугольник 7"/>
          <p:cNvSpPr/>
          <p:nvPr/>
        </p:nvSpPr>
        <p:spPr>
          <a:xfrm>
            <a:off x="1643740" y="1328059"/>
            <a:ext cx="3461658" cy="485775"/>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Прочитай </a:t>
            </a:r>
            <a:r>
              <a:rPr lang="uk-UA" sz="2400" b="1" dirty="0" err="1" smtClean="0">
                <a:solidFill>
                  <a:schemeClr val="accent2">
                    <a:lumMod val="75000"/>
                  </a:schemeClr>
                </a:solidFill>
              </a:rPr>
              <a:t>чистомовку</a:t>
            </a:r>
            <a:endParaRPr lang="uk-UA" sz="2400" b="1" dirty="0">
              <a:solidFill>
                <a:schemeClr val="accent2">
                  <a:lumMod val="75000"/>
                </a:schemeClr>
              </a:solidFill>
            </a:endParaRPr>
          </a:p>
        </p:txBody>
      </p:sp>
      <p:pic>
        <p:nvPicPr>
          <p:cNvPr id="1026" name="Picture 2" descr="Карпати засипало снігом - Галицький Кореспонд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211" y="1803515"/>
            <a:ext cx="5451823" cy="408886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62199"/>
      </p:ext>
    </p:extLst>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142998" y="582906"/>
            <a:ext cx="9459687" cy="81155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t>Повідомлення теми </a:t>
            </a:r>
            <a:r>
              <a:rPr lang="uk-UA" sz="4000" b="1" dirty="0" smtClean="0"/>
              <a:t>уроку</a:t>
            </a:r>
            <a:endParaRPr lang="uk-UA" sz="4000" b="1" dirty="0">
              <a:solidFill>
                <a:schemeClr val="bg1"/>
              </a:solidFill>
            </a:endParaRPr>
          </a:p>
        </p:txBody>
      </p:sp>
      <p:sp>
        <p:nvSpPr>
          <p:cNvPr id="32778" name="AutoShape 10" descr="любители книг | Школьные темы, Де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0" name="Picture 2" descr="D:\Картинки до тестів\!!!!Эсмира_512х512\_free_2024-01-13-17-28-32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084" y="1491740"/>
            <a:ext cx="3668487" cy="36684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60571" y="1491741"/>
            <a:ext cx="4942114" cy="3371136"/>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uk-UA" sz="3200" b="1" dirty="0">
                <a:solidFill>
                  <a:schemeClr val="bg1"/>
                </a:solidFill>
              </a:rPr>
              <a:t>Сьогодні на уроці читання </a:t>
            </a:r>
            <a:r>
              <a:rPr lang="uk-UA" sz="3200" b="1" dirty="0" smtClean="0">
                <a:solidFill>
                  <a:schemeClr val="bg1"/>
                </a:solidFill>
              </a:rPr>
              <a:t>ми ознайомимося з художнім образом </a:t>
            </a:r>
            <a:r>
              <a:rPr lang="uk-UA" sz="3200" b="1" dirty="0">
                <a:solidFill>
                  <a:schemeClr val="bg1"/>
                </a:solidFill>
              </a:rPr>
              <a:t>зими в поезії Ліни </a:t>
            </a:r>
            <a:r>
              <a:rPr lang="uk-UA" sz="3200" b="1" dirty="0" smtClean="0">
                <a:solidFill>
                  <a:schemeClr val="bg1"/>
                </a:solidFill>
              </a:rPr>
              <a:t>Костенко «Пряля». </a:t>
            </a:r>
            <a:endParaRPr lang="uk-UA" sz="3200" b="1" dirty="0">
              <a:solidFill>
                <a:schemeClr val="bg1"/>
              </a:solidFill>
            </a:endParaRPr>
          </a:p>
        </p:txBody>
      </p:sp>
    </p:spTree>
    <p:extLst>
      <p:ext uri="{BB962C8B-B14F-4D97-AF65-F5344CB8AC3E}">
        <p14:creationId xmlns:p14="http://schemas.microsoft.com/office/powerpoint/2010/main" val="2749410563"/>
      </p:ext>
    </p:extLst>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942" y="1219601"/>
            <a:ext cx="2994367" cy="3014331"/>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Картинки по запросу лина костенко твори для дiтей"/>
          <p:cNvPicPr>
            <a:picLocks noChangeAspect="1" noChangeArrowheads="1"/>
          </p:cNvPicPr>
          <p:nvPr/>
        </p:nvPicPr>
        <p:blipFill rotWithShape="1">
          <a:blip r:embed="rId3">
            <a:extLst>
              <a:ext uri="{28A0092B-C50C-407E-A947-70E740481C1C}">
                <a14:useLocalDpi xmlns:a14="http://schemas.microsoft.com/office/drawing/2010/main" val="0"/>
              </a:ext>
            </a:extLst>
          </a:blip>
          <a:srcRect l="1" r="1457"/>
          <a:stretch/>
        </p:blipFill>
        <p:spPr bwMode="auto">
          <a:xfrm>
            <a:off x="1054100" y="3795307"/>
            <a:ext cx="1857714" cy="249524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736771" y="1425417"/>
            <a:ext cx="5312230" cy="39703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uk-UA" sz="2800" b="1" dirty="0">
                <a:solidFill>
                  <a:schemeClr val="accent2">
                    <a:lumMod val="75000"/>
                  </a:schemeClr>
                </a:solidFill>
              </a:rPr>
              <a:t>      Ліна Василівна </a:t>
            </a:r>
            <a:r>
              <a:rPr lang="uk-UA" sz="2800" b="1" dirty="0" smtClean="0">
                <a:solidFill>
                  <a:schemeClr val="accent2">
                    <a:lumMod val="75000"/>
                  </a:schemeClr>
                </a:solidFill>
              </a:rPr>
              <a:t>Костенко.  Народилася </a:t>
            </a:r>
            <a:r>
              <a:rPr lang="uk-UA" sz="2800" b="1" dirty="0">
                <a:solidFill>
                  <a:schemeClr val="accent2">
                    <a:lumMod val="75000"/>
                  </a:schemeClr>
                </a:solidFill>
              </a:rPr>
              <a:t>поетеса 1930 року в місті </a:t>
            </a:r>
            <a:r>
              <a:rPr lang="uk-UA" sz="2800" b="1" dirty="0" err="1">
                <a:solidFill>
                  <a:schemeClr val="accent2">
                    <a:lumMod val="75000"/>
                  </a:schemeClr>
                </a:solidFill>
              </a:rPr>
              <a:t>Ржищеві</a:t>
            </a:r>
            <a:r>
              <a:rPr lang="uk-UA" sz="2800" b="1" dirty="0">
                <a:solidFill>
                  <a:schemeClr val="accent2">
                    <a:lumMod val="75000"/>
                  </a:schemeClr>
                </a:solidFill>
              </a:rPr>
              <a:t> на Київщині в учительській сім'ї. Писати вірші почала з дитинства.</a:t>
            </a:r>
          </a:p>
          <a:p>
            <a:pPr algn="just"/>
            <a:r>
              <a:rPr lang="uk-UA" sz="2800" b="1" dirty="0">
                <a:solidFill>
                  <a:schemeClr val="accent2">
                    <a:lumMod val="75000"/>
                  </a:schemeClr>
                </a:solidFill>
              </a:rPr>
              <a:t>      Образи віршів Ліни Василівни яскраві, несподівані, пробуджують фантазію читачів, добрі почуття.</a:t>
            </a:r>
          </a:p>
        </p:txBody>
      </p:sp>
      <p:pic>
        <p:nvPicPr>
          <p:cNvPr id="4100" name="Picture 4" descr="Похожее изображени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5460" y="3795308"/>
            <a:ext cx="1865194" cy="249524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054100" y="521350"/>
            <a:ext cx="9994901" cy="773265"/>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smtClean="0">
                <a:solidFill>
                  <a:schemeClr val="bg1"/>
                </a:solidFill>
              </a:rPr>
              <a:t>Знайомство </a:t>
            </a:r>
            <a:r>
              <a:rPr lang="uk-UA" sz="4000" b="1" dirty="0">
                <a:solidFill>
                  <a:schemeClr val="bg1"/>
                </a:solidFill>
              </a:rPr>
              <a:t>з </a:t>
            </a:r>
            <a:r>
              <a:rPr lang="uk-UA" sz="4000" b="1" dirty="0" smtClean="0">
                <a:solidFill>
                  <a:schemeClr val="bg1"/>
                </a:solidFill>
              </a:rPr>
              <a:t>письменницею</a:t>
            </a:r>
            <a:endParaRPr lang="uk-UA" sz="4000" b="1" dirty="0">
              <a:solidFill>
                <a:schemeClr val="bg1"/>
              </a:solidFill>
            </a:endParaRPr>
          </a:p>
        </p:txBody>
      </p:sp>
      <p:sp>
        <p:nvSpPr>
          <p:cNvPr id="9" name="Прямоугольник 4">
            <a:extLst>
              <a:ext uri="{FF2B5EF4-FFF2-40B4-BE49-F238E27FC236}">
                <a16:creationId xmlns:a16="http://schemas.microsoft.com/office/drawing/2014/main" xmlns="" id="{41300D0C-EC34-4515-9E3A-6F0DC297E5C1}"/>
              </a:ext>
            </a:extLst>
          </p:cNvPr>
          <p:cNvSpPr/>
          <p:nvPr/>
        </p:nvSpPr>
        <p:spPr>
          <a:xfrm>
            <a:off x="0" y="5850087"/>
            <a:ext cx="1066800" cy="99702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1400" b="1" dirty="0" smtClean="0">
                <a:solidFill>
                  <a:schemeClr val="bg1"/>
                </a:solidFill>
              </a:rPr>
              <a:t>Підручник, сторінка</a:t>
            </a:r>
          </a:p>
          <a:p>
            <a:pPr algn="ctr"/>
            <a:r>
              <a:rPr lang="uk-UA" sz="2800" b="1" dirty="0" smtClean="0">
                <a:solidFill>
                  <a:schemeClr val="bg1"/>
                </a:solidFill>
              </a:rPr>
              <a:t>75</a:t>
            </a:r>
            <a:endParaRPr lang="ru-RU" sz="2800" b="1" dirty="0">
              <a:solidFill>
                <a:schemeClr val="bg1"/>
              </a:solidFill>
            </a:endParaRPr>
          </a:p>
        </p:txBody>
      </p:sp>
      <p:sp>
        <p:nvSpPr>
          <p:cNvPr id="11" name="Прямоугольник 10"/>
          <p:cNvSpPr/>
          <p:nvPr/>
        </p:nvSpPr>
        <p:spPr>
          <a:xfrm>
            <a:off x="5796967" y="5520314"/>
            <a:ext cx="5252033" cy="770237"/>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uk-UA" sz="2400" b="1" dirty="0" smtClean="0">
                <a:solidFill>
                  <a:schemeClr val="bg1"/>
                </a:solidFill>
              </a:rPr>
              <a:t>Пригадай, які твори поетеси ти вже читав/читала.</a:t>
            </a:r>
            <a:endParaRPr lang="uk-UA" sz="2400" b="1" dirty="0">
              <a:solidFill>
                <a:schemeClr val="bg1"/>
              </a:solidFill>
            </a:endParaRPr>
          </a:p>
        </p:txBody>
      </p:sp>
    </p:spTree>
    <p:extLst>
      <p:ext uri="{BB962C8B-B14F-4D97-AF65-F5344CB8AC3E}">
        <p14:creationId xmlns:p14="http://schemas.microsoft.com/office/powerpoint/2010/main" val="34290876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870857" y="494528"/>
            <a:ext cx="10363200" cy="77910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600" b="1" dirty="0">
                <a:solidFill>
                  <a:schemeClr val="bg1"/>
                </a:solidFill>
              </a:rPr>
              <a:t>Робота із заголовком та ілюстрацією до вірша </a:t>
            </a:r>
            <a:endParaRPr lang="uk-UA" sz="3600" b="1" dirty="0" smtClean="0">
              <a:solidFill>
                <a:schemeClr val="bg1"/>
              </a:solidFill>
            </a:endParaRPr>
          </a:p>
        </p:txBody>
      </p:sp>
      <p:sp>
        <p:nvSpPr>
          <p:cNvPr id="12" name="TextBox 11"/>
          <p:cNvSpPr txBox="1"/>
          <p:nvPr/>
        </p:nvSpPr>
        <p:spPr>
          <a:xfrm>
            <a:off x="6509660" y="1305334"/>
            <a:ext cx="4735286" cy="2677656"/>
          </a:xfrm>
          <a:prstGeom prst="rect">
            <a:avLst/>
          </a:prstGeom>
          <a:ln w="38100">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58775" indent="-358775">
              <a:buFont typeface="Wingdings" panose="05000000000000000000" pitchFamily="2" charset="2"/>
              <a:buChar char="v"/>
            </a:pPr>
            <a:r>
              <a:rPr lang="uk-UA" sz="2400" b="1" dirty="0" smtClean="0">
                <a:solidFill>
                  <a:srgbClr val="0070C0"/>
                </a:solidFill>
              </a:rPr>
              <a:t>Розглянь </a:t>
            </a:r>
            <a:r>
              <a:rPr lang="uk-UA" sz="2400" b="1" dirty="0">
                <a:solidFill>
                  <a:srgbClr val="0070C0"/>
                </a:solidFill>
              </a:rPr>
              <a:t>малюнок. Кого зобразив художник?</a:t>
            </a:r>
          </a:p>
          <a:p>
            <a:pPr marL="358775" indent="-358775">
              <a:buFont typeface="Wingdings" panose="05000000000000000000" pitchFamily="2" charset="2"/>
              <a:buChar char="v"/>
            </a:pPr>
            <a:r>
              <a:rPr lang="uk-UA" sz="2400" b="1" dirty="0">
                <a:solidFill>
                  <a:srgbClr val="0070C0"/>
                </a:solidFill>
              </a:rPr>
              <a:t>Чим займається ця жінка?</a:t>
            </a:r>
          </a:p>
          <a:p>
            <a:pPr marL="358775" indent="-358775">
              <a:buFont typeface="Wingdings" panose="05000000000000000000" pitchFamily="2" charset="2"/>
              <a:buChar char="v"/>
            </a:pPr>
            <a:r>
              <a:rPr lang="uk-UA" sz="2400" b="1" dirty="0">
                <a:solidFill>
                  <a:srgbClr val="0070C0"/>
                </a:solidFill>
              </a:rPr>
              <a:t>Якого кольору її вбрання? Що знаходиться навколо неї?</a:t>
            </a:r>
          </a:p>
          <a:p>
            <a:pPr marL="358775" indent="-358775">
              <a:buFont typeface="Wingdings" panose="05000000000000000000" pitchFamily="2" charset="2"/>
              <a:buChar char="v"/>
            </a:pPr>
            <a:r>
              <a:rPr lang="uk-UA" sz="2400" b="1" dirty="0" smtClean="0">
                <a:solidFill>
                  <a:srgbClr val="0070C0"/>
                </a:solidFill>
              </a:rPr>
              <a:t>Прочитай </a:t>
            </a:r>
            <a:r>
              <a:rPr lang="uk-UA" sz="2400" b="1" dirty="0">
                <a:solidFill>
                  <a:srgbClr val="0070C0"/>
                </a:solidFill>
              </a:rPr>
              <a:t>назву твору. Хто така пряля?</a:t>
            </a:r>
          </a:p>
        </p:txBody>
      </p:sp>
      <p:pic>
        <p:nvPicPr>
          <p:cNvPr id="8" name="Рисунок 7"/>
          <p:cNvPicPr>
            <a:picLocks noChangeAspect="1"/>
          </p:cNvPicPr>
          <p:nvPr/>
        </p:nvPicPr>
        <p:blipFill>
          <a:blip r:embed="rId2"/>
          <a:stretch>
            <a:fillRect/>
          </a:stretch>
        </p:blipFill>
        <p:spPr>
          <a:xfrm>
            <a:off x="948505" y="1315377"/>
            <a:ext cx="5463179" cy="2706425"/>
          </a:xfrm>
          <a:prstGeom prst="rect">
            <a:avLst/>
          </a:prstGeom>
          <a:ln w="38100">
            <a:solidFill>
              <a:srgbClr val="0070C0"/>
            </a:solidFill>
          </a:ln>
        </p:spPr>
      </p:pic>
      <p:sp>
        <p:nvSpPr>
          <p:cNvPr id="9" name="Прямоугольник 8"/>
          <p:cNvSpPr/>
          <p:nvPr/>
        </p:nvSpPr>
        <p:spPr>
          <a:xfrm>
            <a:off x="968830" y="4006891"/>
            <a:ext cx="5303310" cy="597765"/>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uk-UA" sz="3200" b="1" dirty="0" smtClean="0">
                <a:solidFill>
                  <a:schemeClr val="bg1"/>
                </a:solidFill>
              </a:rPr>
              <a:t>Ліна </a:t>
            </a:r>
            <a:r>
              <a:rPr lang="uk-UA" sz="3200" b="1" dirty="0">
                <a:solidFill>
                  <a:schemeClr val="bg1"/>
                </a:solidFill>
              </a:rPr>
              <a:t>Костенко «Пряля</a:t>
            </a:r>
            <a:r>
              <a:rPr lang="uk-UA" sz="3200" b="1" dirty="0" smtClean="0">
                <a:solidFill>
                  <a:schemeClr val="bg1"/>
                </a:solidFill>
              </a:rPr>
              <a:t>»</a:t>
            </a:r>
            <a:endParaRPr lang="uk-UA" sz="3200" b="1" dirty="0">
              <a:solidFill>
                <a:schemeClr val="bg1"/>
              </a:solidFill>
            </a:endParaRPr>
          </a:p>
        </p:txBody>
      </p:sp>
      <p:sp>
        <p:nvSpPr>
          <p:cNvPr id="11" name="TextBox 10"/>
          <p:cNvSpPr txBox="1"/>
          <p:nvPr/>
        </p:nvSpPr>
        <p:spPr>
          <a:xfrm>
            <a:off x="968830" y="4643062"/>
            <a:ext cx="5323113"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Пряля -  </a:t>
            </a:r>
            <a:r>
              <a:rPr lang="uk-UA" sz="2400" b="1" dirty="0">
                <a:solidFill>
                  <a:schemeClr val="accent2">
                    <a:lumMod val="75000"/>
                  </a:schemeClr>
                </a:solidFill>
              </a:rPr>
              <a:t>це жінка, яка пряде ручним способом на прядці.</a:t>
            </a:r>
            <a:endParaRPr lang="ru-RU" sz="2400" b="1" dirty="0">
              <a:solidFill>
                <a:schemeClr val="accent2">
                  <a:lumMod val="75000"/>
                </a:schemeClr>
              </a:solidFill>
            </a:endParaRPr>
          </a:p>
        </p:txBody>
      </p:sp>
      <p:pic>
        <p:nvPicPr>
          <p:cNvPr id="13" name="Picture 2" descr="Похожее изображение"/>
          <p:cNvPicPr>
            <a:picLocks noChangeAspect="1" noChangeArrowheads="1"/>
          </p:cNvPicPr>
          <p:nvPr/>
        </p:nvPicPr>
        <p:blipFill rotWithShape="1">
          <a:blip r:embed="rId3">
            <a:extLst>
              <a:ext uri="{28A0092B-C50C-407E-A947-70E740481C1C}">
                <a14:useLocalDpi xmlns:a14="http://schemas.microsoft.com/office/drawing/2010/main" val="0"/>
              </a:ext>
            </a:extLst>
          </a:blip>
          <a:srcRect t="6431" b="6852"/>
          <a:stretch/>
        </p:blipFill>
        <p:spPr bwMode="auto">
          <a:xfrm>
            <a:off x="8871857" y="3577046"/>
            <a:ext cx="2721428" cy="273454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68829" y="5517603"/>
            <a:ext cx="5303311"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Прядка -  </a:t>
            </a:r>
            <a:r>
              <a:rPr lang="uk-UA" sz="2400" b="1" dirty="0">
                <a:solidFill>
                  <a:schemeClr val="accent2">
                    <a:lumMod val="75000"/>
                  </a:schemeClr>
                </a:solidFill>
              </a:rPr>
              <a:t>хатній верстат, призначений для ручного прядіння.</a:t>
            </a:r>
            <a:endParaRPr lang="ru-RU" sz="2400" b="1" dirty="0">
              <a:solidFill>
                <a:schemeClr val="accent2">
                  <a:lumMod val="75000"/>
                </a:schemeClr>
              </a:solidFill>
            </a:endParaRPr>
          </a:p>
        </p:txBody>
      </p:sp>
      <p:pic>
        <p:nvPicPr>
          <p:cNvPr id="15" name="Picture 2" descr="Похожее изображ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329" y="4001141"/>
            <a:ext cx="2286000" cy="233795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9984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Заголовок 1"/>
          <p:cNvSpPr txBox="1">
            <a:spLocks/>
          </p:cNvSpPr>
          <p:nvPr>
            <p:custDataLst>
              <p:tags r:id="rId1"/>
            </p:custDataLst>
          </p:nvPr>
        </p:nvSpPr>
        <p:spPr bwMode="auto">
          <a:xfrm>
            <a:off x="3244187" y="1798206"/>
            <a:ext cx="2022459" cy="313240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lang="uk-UA" sz="3200" b="1" dirty="0">
                <a:solidFill>
                  <a:schemeClr val="bg1"/>
                </a:solidFill>
                <a:ea typeface="+mj-ea"/>
                <a:cs typeface="+mj-cs"/>
              </a:rPr>
              <a:t>пряля</a:t>
            </a:r>
          </a:p>
          <a:p>
            <a:pPr algn="ctr" eaLnBrk="0" hangingPunct="0">
              <a:defRPr/>
            </a:pPr>
            <a:r>
              <a:rPr lang="uk-UA" sz="3200" b="1" dirty="0">
                <a:solidFill>
                  <a:schemeClr val="bg1"/>
                </a:solidFill>
                <a:ea typeface="+mj-ea"/>
                <a:cs typeface="+mj-cs"/>
              </a:rPr>
              <a:t>пряде</a:t>
            </a:r>
          </a:p>
          <a:p>
            <a:pPr algn="ctr" eaLnBrk="0" hangingPunct="0">
              <a:defRPr/>
            </a:pPr>
            <a:r>
              <a:rPr lang="uk-UA" sz="3200" b="1" dirty="0">
                <a:solidFill>
                  <a:schemeClr val="bg1"/>
                </a:solidFill>
                <a:ea typeface="+mj-ea"/>
                <a:cs typeface="+mj-cs"/>
              </a:rPr>
              <a:t>напряла</a:t>
            </a:r>
          </a:p>
          <a:p>
            <a:pPr algn="ctr" eaLnBrk="0" hangingPunct="0">
              <a:defRPr/>
            </a:pPr>
            <a:r>
              <a:rPr lang="uk-UA" sz="3200" b="1" dirty="0">
                <a:solidFill>
                  <a:schemeClr val="bg1"/>
                </a:solidFill>
                <a:ea typeface="+mj-ea"/>
                <a:cs typeface="+mj-cs"/>
              </a:rPr>
              <a:t>сувої</a:t>
            </a:r>
          </a:p>
          <a:p>
            <a:pPr algn="ctr" eaLnBrk="0" hangingPunct="0">
              <a:defRPr/>
            </a:pPr>
            <a:r>
              <a:rPr lang="uk-UA" sz="3200" b="1" dirty="0">
                <a:solidFill>
                  <a:schemeClr val="bg1"/>
                </a:solidFill>
                <a:ea typeface="+mj-ea"/>
                <a:cs typeface="+mj-cs"/>
              </a:rPr>
              <a:t>полотна</a:t>
            </a:r>
          </a:p>
          <a:p>
            <a:pPr algn="ctr" eaLnBrk="0" hangingPunct="0">
              <a:defRPr/>
            </a:pPr>
            <a:r>
              <a:rPr lang="uk-UA" sz="3200" b="1" dirty="0">
                <a:solidFill>
                  <a:schemeClr val="bg1"/>
                </a:solidFill>
                <a:ea typeface="+mj-ea"/>
                <a:cs typeface="+mj-cs"/>
              </a:rPr>
              <a:t>завіска</a:t>
            </a:r>
          </a:p>
        </p:txBody>
      </p:sp>
      <p:sp>
        <p:nvSpPr>
          <p:cNvPr id="12" name="Заголовок 1"/>
          <p:cNvSpPr txBox="1">
            <a:spLocks/>
          </p:cNvSpPr>
          <p:nvPr>
            <p:custDataLst>
              <p:tags r:id="rId2"/>
            </p:custDataLst>
          </p:nvPr>
        </p:nvSpPr>
        <p:spPr bwMode="auto">
          <a:xfrm>
            <a:off x="5299676" y="1787209"/>
            <a:ext cx="2113501" cy="314340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uk-UA" sz="3200" b="1" dirty="0">
                <a:solidFill>
                  <a:schemeClr val="bg1"/>
                </a:solidFill>
              </a:rPr>
              <a:t>шапки</a:t>
            </a:r>
          </a:p>
          <a:p>
            <a:pPr algn="ctr" eaLnBrk="0" hangingPunct="0">
              <a:defRPr/>
            </a:pPr>
            <a:r>
              <a:rPr lang="uk-UA" sz="3200" b="1" dirty="0">
                <a:solidFill>
                  <a:schemeClr val="bg1"/>
                </a:solidFill>
              </a:rPr>
              <a:t>де-не-де</a:t>
            </a:r>
            <a:endParaRPr lang="uk-UA" sz="3200" b="1" dirty="0">
              <a:solidFill>
                <a:schemeClr val="bg1"/>
              </a:solidFill>
              <a:ea typeface="+mj-ea"/>
              <a:cs typeface="+mj-cs"/>
            </a:endParaRPr>
          </a:p>
          <a:p>
            <a:pPr algn="ctr" eaLnBrk="0" hangingPunct="0">
              <a:defRPr/>
            </a:pPr>
            <a:r>
              <a:rPr lang="uk-UA" sz="3200" b="1" dirty="0">
                <a:solidFill>
                  <a:schemeClr val="bg1"/>
                </a:solidFill>
                <a:ea typeface="+mj-ea"/>
                <a:cs typeface="+mj-cs"/>
              </a:rPr>
              <a:t>хуртовин</a:t>
            </a:r>
          </a:p>
          <a:p>
            <a:pPr algn="ctr" eaLnBrk="0" hangingPunct="0">
              <a:defRPr/>
            </a:pPr>
            <a:r>
              <a:rPr lang="uk-UA" sz="3200" b="1" dirty="0">
                <a:solidFill>
                  <a:schemeClr val="bg1"/>
                </a:solidFill>
                <a:ea typeface="+mj-ea"/>
                <a:cs typeface="+mj-cs"/>
              </a:rPr>
              <a:t>верховин</a:t>
            </a:r>
          </a:p>
          <a:p>
            <a:pPr algn="ctr" eaLnBrk="0" hangingPunct="0">
              <a:defRPr/>
            </a:pPr>
            <a:r>
              <a:rPr lang="uk-UA" sz="3200" b="1" dirty="0">
                <a:solidFill>
                  <a:schemeClr val="bg1"/>
                </a:solidFill>
                <a:ea typeface="+mj-ea"/>
                <a:cs typeface="+mj-cs"/>
              </a:rPr>
              <a:t>хустина</a:t>
            </a:r>
          </a:p>
          <a:p>
            <a:pPr algn="ctr" eaLnBrk="0" hangingPunct="0">
              <a:defRPr/>
            </a:pPr>
            <a:r>
              <a:rPr lang="uk-UA" sz="3200" b="1" dirty="0">
                <a:solidFill>
                  <a:schemeClr val="bg1"/>
                </a:solidFill>
                <a:ea typeface="+mj-ea"/>
                <a:cs typeface="+mj-cs"/>
              </a:rPr>
              <a:t>укривало</a:t>
            </a:r>
          </a:p>
        </p:txBody>
      </p:sp>
      <p:sp>
        <p:nvSpPr>
          <p:cNvPr id="9" name="Равнобедренный треугольник 8"/>
          <p:cNvSpPr/>
          <p:nvPr/>
        </p:nvSpPr>
        <p:spPr>
          <a:xfrm rot="6556522">
            <a:off x="4282506" y="1902752"/>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0" name="Равнобедренный треугольник 9"/>
          <p:cNvSpPr/>
          <p:nvPr/>
        </p:nvSpPr>
        <p:spPr>
          <a:xfrm rot="6556522">
            <a:off x="4725754" y="2379190"/>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3" name="Равнобедренный треугольник 12"/>
          <p:cNvSpPr/>
          <p:nvPr/>
        </p:nvSpPr>
        <p:spPr>
          <a:xfrm rot="6556522">
            <a:off x="4470111" y="2867548"/>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5" name="Равнобедренный треугольник 14"/>
          <p:cNvSpPr/>
          <p:nvPr/>
        </p:nvSpPr>
        <p:spPr>
          <a:xfrm rot="6556522">
            <a:off x="4470110" y="3369056"/>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6" name="Равнобедренный треугольник 15"/>
          <p:cNvSpPr/>
          <p:nvPr/>
        </p:nvSpPr>
        <p:spPr>
          <a:xfrm rot="6556522">
            <a:off x="4971952" y="3835879"/>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7" name="Равнобедренный треугольник 16"/>
          <p:cNvSpPr/>
          <p:nvPr/>
        </p:nvSpPr>
        <p:spPr>
          <a:xfrm rot="6556522">
            <a:off x="4228076" y="4259235"/>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8" name="Равнобедренный треугольник 17"/>
          <p:cNvSpPr/>
          <p:nvPr/>
        </p:nvSpPr>
        <p:spPr>
          <a:xfrm rot="6556522">
            <a:off x="6842371" y="1878594"/>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9" name="Равнобедренный треугольник 18"/>
          <p:cNvSpPr/>
          <p:nvPr/>
        </p:nvSpPr>
        <p:spPr>
          <a:xfrm rot="6556522">
            <a:off x="7019525" y="2347280"/>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0" name="Равнобедренный треугольник 19"/>
          <p:cNvSpPr/>
          <p:nvPr/>
        </p:nvSpPr>
        <p:spPr>
          <a:xfrm rot="6556522">
            <a:off x="6803182" y="2883478"/>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1" name="Равнобедренный треугольник 20"/>
          <p:cNvSpPr/>
          <p:nvPr/>
        </p:nvSpPr>
        <p:spPr>
          <a:xfrm rot="6556522">
            <a:off x="6842370" y="3330899"/>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2" name="Равнобедренный треугольник 21"/>
          <p:cNvSpPr/>
          <p:nvPr/>
        </p:nvSpPr>
        <p:spPr>
          <a:xfrm rot="6556522">
            <a:off x="6502658" y="3835878"/>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3" name="Равнобедренный треугольник 22"/>
          <p:cNvSpPr/>
          <p:nvPr/>
        </p:nvSpPr>
        <p:spPr>
          <a:xfrm rot="6556522">
            <a:off x="6641448" y="4340482"/>
            <a:ext cx="152555" cy="560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pic>
        <p:nvPicPr>
          <p:cNvPr id="24" name="Picture 4" descr="ÐÐ¾ÑÐ¾Ð¶ÐµÐµ Ð¸Ð·Ð¾Ð±ÑÐ°Ð¶ÐµÐ½Ð¸Ð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42999" y="1232211"/>
            <a:ext cx="1827223" cy="2577790"/>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5" name="Прямоугольник 24"/>
          <p:cNvSpPr/>
          <p:nvPr/>
        </p:nvSpPr>
        <p:spPr>
          <a:xfrm>
            <a:off x="3244187" y="1232484"/>
            <a:ext cx="5982108" cy="500208"/>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uk-UA" sz="2400" b="1" dirty="0" smtClean="0">
                <a:solidFill>
                  <a:schemeClr val="accent2">
                    <a:lumMod val="75000"/>
                  </a:schemeClr>
                </a:solidFill>
              </a:rPr>
              <a:t>Прочитай </a:t>
            </a:r>
            <a:r>
              <a:rPr lang="uk-UA" sz="2400" b="1" dirty="0">
                <a:solidFill>
                  <a:schemeClr val="accent2">
                    <a:lumMod val="75000"/>
                  </a:schemeClr>
                </a:solidFill>
              </a:rPr>
              <a:t>слова, правильно став наголос.  </a:t>
            </a:r>
          </a:p>
        </p:txBody>
      </p:sp>
      <p:sp>
        <p:nvSpPr>
          <p:cNvPr id="26" name="Прямоугольник 25"/>
          <p:cNvSpPr/>
          <p:nvPr/>
        </p:nvSpPr>
        <p:spPr>
          <a:xfrm>
            <a:off x="1143000" y="468085"/>
            <a:ext cx="9945986" cy="65340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Словникова </a:t>
            </a:r>
            <a:r>
              <a:rPr lang="uk-UA" sz="4000" b="1" dirty="0" smtClean="0">
                <a:solidFill>
                  <a:schemeClr val="bg1"/>
                </a:solidFill>
              </a:rPr>
              <a:t>робота</a:t>
            </a:r>
            <a:endParaRPr lang="uk-UA" sz="4000" b="1" dirty="0">
              <a:solidFill>
                <a:schemeClr val="bg1"/>
              </a:solidFill>
            </a:endParaRPr>
          </a:p>
        </p:txBody>
      </p:sp>
      <p:sp>
        <p:nvSpPr>
          <p:cNvPr id="27" name="TextBox 26"/>
          <p:cNvSpPr txBox="1"/>
          <p:nvPr/>
        </p:nvSpPr>
        <p:spPr>
          <a:xfrm>
            <a:off x="3488257" y="5188075"/>
            <a:ext cx="4000458" cy="830997"/>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Хуртов</a:t>
            </a:r>
            <a:r>
              <a:rPr lang="uk-UA" sz="2400" b="1" dirty="0">
                <a:solidFill>
                  <a:srgbClr val="FF0000"/>
                </a:solidFill>
              </a:rPr>
              <a:t>и</a:t>
            </a:r>
            <a:r>
              <a:rPr lang="uk-UA" sz="2400" b="1" dirty="0">
                <a:solidFill>
                  <a:srgbClr val="0070C0"/>
                </a:solidFill>
              </a:rPr>
              <a:t>на</a:t>
            </a:r>
            <a:r>
              <a:rPr lang="uk-UA" sz="2400" b="1" dirty="0">
                <a:solidFill>
                  <a:schemeClr val="accent2">
                    <a:lumMod val="75000"/>
                  </a:schemeClr>
                </a:solidFill>
              </a:rPr>
              <a:t> </a:t>
            </a:r>
            <a:r>
              <a:rPr lang="uk-UA" sz="2400" b="1" dirty="0" smtClean="0">
                <a:solidFill>
                  <a:schemeClr val="accent2">
                    <a:lumMod val="75000"/>
                  </a:schemeClr>
                </a:solidFill>
              </a:rPr>
              <a:t>– сильний </a:t>
            </a:r>
            <a:r>
              <a:rPr lang="uk-UA" sz="2400" b="1" dirty="0">
                <a:solidFill>
                  <a:schemeClr val="accent2">
                    <a:lumMod val="75000"/>
                  </a:schemeClr>
                </a:solidFill>
              </a:rPr>
              <a:t>вітер зі снігом, заметіль.</a:t>
            </a:r>
            <a:endParaRPr lang="ru-RU" sz="2400" b="1" dirty="0">
              <a:solidFill>
                <a:schemeClr val="accent2">
                  <a:lumMod val="75000"/>
                </a:schemeClr>
              </a:solidFill>
            </a:endParaRPr>
          </a:p>
        </p:txBody>
      </p:sp>
      <p:pic>
        <p:nvPicPr>
          <p:cNvPr id="28" name="Picture 2" descr="Похожее 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368" y="3938241"/>
            <a:ext cx="2680483" cy="22905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564258" y="2288161"/>
            <a:ext cx="3548742" cy="1200329"/>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Верхов</a:t>
            </a:r>
            <a:r>
              <a:rPr lang="uk-UA" sz="2400" b="1" dirty="0">
                <a:solidFill>
                  <a:srgbClr val="FF0000"/>
                </a:solidFill>
              </a:rPr>
              <a:t>и</a:t>
            </a:r>
            <a:r>
              <a:rPr lang="uk-UA" sz="2400" b="1" dirty="0">
                <a:solidFill>
                  <a:srgbClr val="0070C0"/>
                </a:solidFill>
              </a:rPr>
              <a:t>на</a:t>
            </a:r>
            <a:r>
              <a:rPr lang="uk-UA" sz="2400" b="1" dirty="0">
                <a:solidFill>
                  <a:schemeClr val="accent2">
                    <a:lumMod val="75000"/>
                  </a:schemeClr>
                </a:solidFill>
              </a:rPr>
              <a:t> </a:t>
            </a:r>
            <a:r>
              <a:rPr lang="uk-UA" sz="2400" b="1" dirty="0" smtClean="0">
                <a:solidFill>
                  <a:schemeClr val="accent2">
                    <a:lumMod val="75000"/>
                  </a:schemeClr>
                </a:solidFill>
              </a:rPr>
              <a:t>– верхня</a:t>
            </a:r>
            <a:r>
              <a:rPr lang="uk-UA" sz="2400" b="1" dirty="0">
                <a:solidFill>
                  <a:schemeClr val="accent2">
                    <a:lumMod val="75000"/>
                  </a:schemeClr>
                </a:solidFill>
              </a:rPr>
              <a:t>, найвища частина чого-небудь.</a:t>
            </a:r>
            <a:endParaRPr lang="ru-RU" sz="2400" b="1" dirty="0">
              <a:solidFill>
                <a:schemeClr val="accent2">
                  <a:lumMod val="75000"/>
                </a:schemeClr>
              </a:solidFill>
            </a:endParaRPr>
          </a:p>
        </p:txBody>
      </p:sp>
      <p:pic>
        <p:nvPicPr>
          <p:cNvPr id="4098" name="Picture 2" descr="Снігові карнизи в Карпатах"/>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4258" y="4157086"/>
            <a:ext cx="3524728" cy="185048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4321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 calcmode="lin" valueType="num">
                                      <p:cBhvr>
                                        <p:cTn id="24" dur="500" fill="hold"/>
                                        <p:tgtEl>
                                          <p:spTgt spid="4098"/>
                                        </p:tgtEl>
                                        <p:attrNameLst>
                                          <p:attrName>ppt_w</p:attrName>
                                        </p:attrNameLst>
                                      </p:cBhvr>
                                      <p:tavLst>
                                        <p:tav tm="0">
                                          <p:val>
                                            <p:fltVal val="0"/>
                                          </p:val>
                                        </p:tav>
                                        <p:tav tm="100000">
                                          <p:val>
                                            <p:strVal val="#ppt_w"/>
                                          </p:val>
                                        </p:tav>
                                      </p:tavLst>
                                    </p:anim>
                                    <p:anim calcmode="lin" valueType="num">
                                      <p:cBhvr>
                                        <p:cTn id="25" dur="500" fill="hold"/>
                                        <p:tgtEl>
                                          <p:spTgt spid="4098"/>
                                        </p:tgtEl>
                                        <p:attrNameLst>
                                          <p:attrName>ppt_h</p:attrName>
                                        </p:attrNameLst>
                                      </p:cBhvr>
                                      <p:tavLst>
                                        <p:tav tm="0">
                                          <p:val>
                                            <p:fltVal val="0"/>
                                          </p:val>
                                        </p:tav>
                                        <p:tav tm="100000">
                                          <p:val>
                                            <p:strVal val="#ppt_h"/>
                                          </p:val>
                                        </p:tav>
                                      </p:tavLst>
                                    </p:anim>
                                    <p:animEffect transition="in" filter="fade">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168367" y="1202791"/>
            <a:ext cx="3496838"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smtClean="0">
                <a:solidFill>
                  <a:srgbClr val="0070C0"/>
                </a:solidFill>
              </a:rPr>
              <a:t>Сув</a:t>
            </a:r>
            <a:r>
              <a:rPr lang="uk-UA" sz="2400" b="1" dirty="0" smtClean="0">
                <a:solidFill>
                  <a:srgbClr val="FF0000"/>
                </a:solidFill>
              </a:rPr>
              <a:t>о</a:t>
            </a:r>
            <a:r>
              <a:rPr lang="uk-UA" sz="2400" b="1" dirty="0" smtClean="0">
                <a:solidFill>
                  <a:srgbClr val="0070C0"/>
                </a:solidFill>
              </a:rPr>
              <a:t>ї</a:t>
            </a:r>
            <a:r>
              <a:rPr lang="uk-UA" sz="2400" b="1" dirty="0" smtClean="0">
                <a:solidFill>
                  <a:schemeClr val="accent2">
                    <a:lumMod val="75000"/>
                  </a:schemeClr>
                </a:solidFill>
              </a:rPr>
              <a:t> – шматки тканини </a:t>
            </a:r>
            <a:r>
              <a:rPr lang="uk-UA" sz="2400" b="1" dirty="0">
                <a:solidFill>
                  <a:schemeClr val="accent2">
                    <a:lumMod val="75000"/>
                  </a:schemeClr>
                </a:solidFill>
              </a:rPr>
              <a:t>певної довжини, що зберігають </a:t>
            </a:r>
            <a:r>
              <a:rPr lang="uk-UA" sz="2400" b="1" dirty="0" smtClean="0">
                <a:solidFill>
                  <a:schemeClr val="accent2">
                    <a:lumMod val="75000"/>
                  </a:schemeClr>
                </a:solidFill>
              </a:rPr>
              <a:t>згорненими </a:t>
            </a:r>
            <a:r>
              <a:rPr lang="uk-UA" sz="2400" b="1" dirty="0">
                <a:solidFill>
                  <a:schemeClr val="accent2">
                    <a:lumMod val="75000"/>
                  </a:schemeClr>
                </a:solidFill>
              </a:rPr>
              <a:t>у трубку.</a:t>
            </a:r>
            <a:endParaRPr lang="ru-RU" sz="2400" b="1" dirty="0">
              <a:solidFill>
                <a:schemeClr val="accent2">
                  <a:lumMod val="75000"/>
                </a:schemeClr>
              </a:solidFill>
            </a:endParaRPr>
          </a:p>
        </p:txBody>
      </p:sp>
      <p:pic>
        <p:nvPicPr>
          <p:cNvPr id="12" name="Picture 4"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082" y="1243250"/>
            <a:ext cx="2097540" cy="156966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354345" y="1202791"/>
            <a:ext cx="1877862" cy="1938992"/>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Сув</a:t>
            </a:r>
            <a:r>
              <a:rPr lang="uk-UA" sz="2400" b="1" dirty="0">
                <a:solidFill>
                  <a:srgbClr val="FF0000"/>
                </a:solidFill>
              </a:rPr>
              <a:t>о</a:t>
            </a:r>
            <a:r>
              <a:rPr lang="uk-UA" sz="2400" b="1" dirty="0">
                <a:solidFill>
                  <a:srgbClr val="0070C0"/>
                </a:solidFill>
              </a:rPr>
              <a:t>ї</a:t>
            </a:r>
            <a:r>
              <a:rPr lang="uk-UA" sz="2400" b="1" dirty="0">
                <a:solidFill>
                  <a:schemeClr val="accent2">
                    <a:lumMod val="75000"/>
                  </a:schemeClr>
                </a:solidFill>
              </a:rPr>
              <a:t> </a:t>
            </a:r>
            <a:r>
              <a:rPr lang="uk-UA" sz="2400" b="1" dirty="0" smtClean="0">
                <a:solidFill>
                  <a:schemeClr val="accent2">
                    <a:lumMod val="75000"/>
                  </a:schemeClr>
                </a:solidFill>
              </a:rPr>
              <a:t>– </a:t>
            </a:r>
            <a:r>
              <a:rPr lang="uk-UA" sz="2400" b="1" dirty="0" smtClean="0">
                <a:solidFill>
                  <a:schemeClr val="accent2">
                    <a:lumMod val="75000"/>
                  </a:schemeClr>
                </a:solidFill>
              </a:rPr>
              <a:t>стародавні рукописи, згорнуті в </a:t>
            </a:r>
            <a:r>
              <a:rPr lang="uk-UA" sz="2400" b="1" dirty="0">
                <a:solidFill>
                  <a:schemeClr val="accent2">
                    <a:lumMod val="75000"/>
                  </a:schemeClr>
                </a:solidFill>
              </a:rPr>
              <a:t>трубку.</a:t>
            </a:r>
            <a:endParaRPr lang="ru-RU" sz="2400" b="1" dirty="0">
              <a:solidFill>
                <a:schemeClr val="accent2">
                  <a:lumMod val="75000"/>
                </a:schemeClr>
              </a:solidFill>
            </a:endParaRP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056" b="11900"/>
          <a:stretch/>
        </p:blipFill>
        <p:spPr bwMode="auto">
          <a:xfrm>
            <a:off x="6786390" y="1230807"/>
            <a:ext cx="2451065" cy="1541644"/>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1143000" y="511629"/>
            <a:ext cx="9945986" cy="65340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4000" b="1" dirty="0">
                <a:solidFill>
                  <a:schemeClr val="bg1"/>
                </a:solidFill>
              </a:rPr>
              <a:t>Словникова </a:t>
            </a:r>
            <a:r>
              <a:rPr lang="uk-UA" sz="4000" b="1" dirty="0" smtClean="0">
                <a:solidFill>
                  <a:schemeClr val="bg1"/>
                </a:solidFill>
              </a:rPr>
              <a:t>робота</a:t>
            </a:r>
            <a:endParaRPr lang="uk-UA" sz="4000" b="1" dirty="0">
              <a:solidFill>
                <a:schemeClr val="bg1"/>
              </a:solidFill>
            </a:endParaRPr>
          </a:p>
        </p:txBody>
      </p:sp>
      <p:sp>
        <p:nvSpPr>
          <p:cNvPr id="17" name="TextBox 16"/>
          <p:cNvSpPr txBox="1"/>
          <p:nvPr/>
        </p:nvSpPr>
        <p:spPr>
          <a:xfrm>
            <a:off x="921081" y="4971833"/>
            <a:ext cx="3766981" cy="1200329"/>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Зав</a:t>
            </a:r>
            <a:r>
              <a:rPr lang="uk-UA" sz="2400" b="1" dirty="0">
                <a:solidFill>
                  <a:srgbClr val="FF0000"/>
                </a:solidFill>
              </a:rPr>
              <a:t>і</a:t>
            </a:r>
            <a:r>
              <a:rPr lang="uk-UA" sz="2400" b="1" dirty="0">
                <a:solidFill>
                  <a:srgbClr val="0070C0"/>
                </a:solidFill>
              </a:rPr>
              <a:t>са</a:t>
            </a:r>
            <a:r>
              <a:rPr lang="uk-UA" sz="2400" b="1" dirty="0">
                <a:solidFill>
                  <a:schemeClr val="accent2">
                    <a:lumMod val="75000"/>
                  </a:schemeClr>
                </a:solidFill>
              </a:rPr>
              <a:t> </a:t>
            </a:r>
            <a:r>
              <a:rPr lang="uk-UA" sz="2400" b="1" dirty="0" smtClean="0">
                <a:solidFill>
                  <a:schemeClr val="accent2">
                    <a:lumMod val="75000"/>
                  </a:schemeClr>
                </a:solidFill>
              </a:rPr>
              <a:t>– шматок </a:t>
            </a:r>
            <a:r>
              <a:rPr lang="uk-UA" sz="2400" b="1" dirty="0">
                <a:solidFill>
                  <a:schemeClr val="accent2">
                    <a:lumMod val="75000"/>
                  </a:schemeClr>
                </a:solidFill>
              </a:rPr>
              <a:t>тканини або тюлю, яким завішують вікно, двері.</a:t>
            </a:r>
            <a:endParaRPr lang="ru-RU" sz="2400" b="1" dirty="0">
              <a:solidFill>
                <a:schemeClr val="accent2">
                  <a:lumMod val="75000"/>
                </a:schemeClr>
              </a:solidFill>
            </a:endParaRPr>
          </a:p>
        </p:txBody>
      </p:sp>
      <p:pic>
        <p:nvPicPr>
          <p:cNvPr id="1031" name="Picture 7" descr="Легкі Тюлеві Штори з Кольоровими Акцентами, 1,45х1,7м (2шт), Коричнева  Кухонна Занавіска — Купити на BIGL.UA ᐉ Зручна Доставка (17440402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082" y="2879629"/>
            <a:ext cx="1996415" cy="199641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067629" y="2989695"/>
            <a:ext cx="3240866" cy="1569660"/>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Полотн</a:t>
            </a:r>
            <a:r>
              <a:rPr lang="uk-UA" sz="2400" b="1" dirty="0">
                <a:solidFill>
                  <a:srgbClr val="FF0000"/>
                </a:solidFill>
              </a:rPr>
              <a:t>о</a:t>
            </a:r>
            <a:r>
              <a:rPr lang="uk-UA" sz="2400" b="1" dirty="0">
                <a:solidFill>
                  <a:schemeClr val="accent2">
                    <a:lumMod val="75000"/>
                  </a:schemeClr>
                </a:solidFill>
              </a:rPr>
              <a:t> </a:t>
            </a:r>
            <a:r>
              <a:rPr lang="uk-UA" sz="2400" b="1" dirty="0" smtClean="0">
                <a:solidFill>
                  <a:schemeClr val="accent2">
                    <a:lumMod val="75000"/>
                  </a:schemeClr>
                </a:solidFill>
              </a:rPr>
              <a:t>– конопляна</a:t>
            </a:r>
            <a:r>
              <a:rPr lang="uk-UA" sz="2400" b="1" dirty="0">
                <a:solidFill>
                  <a:schemeClr val="accent2">
                    <a:lumMod val="75000"/>
                  </a:schemeClr>
                </a:solidFill>
              </a:rPr>
              <a:t>, лляна, бавовняна, а також штучна або шовкова тканина.</a:t>
            </a:r>
            <a:endParaRPr lang="ru-RU" sz="2400" b="1" dirty="0">
              <a:solidFill>
                <a:schemeClr val="accent2">
                  <a:lumMod val="75000"/>
                </a:schemeClr>
              </a:solidFill>
            </a:endParaRPr>
          </a:p>
        </p:txBody>
      </p:sp>
      <p:pic>
        <p:nvPicPr>
          <p:cNvPr id="20" name="Picture 2" descr="Домоткане полотно &quot;Онікс (сірий)&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9533" y="2837407"/>
            <a:ext cx="1874237" cy="187423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243357" y="4898169"/>
            <a:ext cx="3349032" cy="1200329"/>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b="1" dirty="0">
                <a:solidFill>
                  <a:srgbClr val="0070C0"/>
                </a:solidFill>
              </a:rPr>
              <a:t>Укрив</a:t>
            </a:r>
            <a:r>
              <a:rPr lang="uk-UA" sz="2400" b="1" dirty="0">
                <a:solidFill>
                  <a:srgbClr val="FF0000"/>
                </a:solidFill>
              </a:rPr>
              <a:t>а</a:t>
            </a:r>
            <a:r>
              <a:rPr lang="uk-UA" sz="2400" b="1" dirty="0">
                <a:solidFill>
                  <a:srgbClr val="0070C0"/>
                </a:solidFill>
              </a:rPr>
              <a:t>ло (ковдра) </a:t>
            </a:r>
            <a:r>
              <a:rPr lang="uk-UA" sz="2400" b="1" dirty="0">
                <a:solidFill>
                  <a:schemeClr val="accent2">
                    <a:lumMod val="75000"/>
                  </a:schemeClr>
                </a:solidFill>
              </a:rPr>
              <a:t>-  легке покривало, яким накривають п</a:t>
            </a:r>
            <a:r>
              <a:rPr lang="uk-UA" sz="2400" b="1" dirty="0">
                <a:solidFill>
                  <a:srgbClr val="FF0000"/>
                </a:solidFill>
              </a:rPr>
              <a:t>о</a:t>
            </a:r>
            <a:r>
              <a:rPr lang="uk-UA" sz="2400" b="1" dirty="0">
                <a:solidFill>
                  <a:schemeClr val="accent2">
                    <a:lumMod val="75000"/>
                  </a:schemeClr>
                </a:solidFill>
              </a:rPr>
              <a:t>стіль.</a:t>
            </a:r>
            <a:endParaRPr lang="ru-RU" sz="2400" b="1" dirty="0">
              <a:solidFill>
                <a:schemeClr val="accent2">
                  <a:lumMod val="75000"/>
                </a:schemeClr>
              </a:solidFill>
            </a:endParaRPr>
          </a:p>
        </p:txBody>
      </p:sp>
      <p:pic>
        <p:nvPicPr>
          <p:cNvPr id="1033" name="Picture 9" descr="Покривало від виробника | купити недорого, на Prom | Україна"/>
          <p:cNvPicPr>
            <a:picLocks noChangeAspect="1" noChangeArrowheads="1"/>
          </p:cNvPicPr>
          <p:nvPr/>
        </p:nvPicPr>
        <p:blipFill rotWithShape="1">
          <a:blip r:embed="rId6">
            <a:extLst>
              <a:ext uri="{28A0092B-C50C-407E-A947-70E740481C1C}">
                <a14:useLocalDpi xmlns:a14="http://schemas.microsoft.com/office/drawing/2010/main" val="0"/>
              </a:ext>
            </a:extLst>
          </a:blip>
          <a:srcRect t="1" b="22519"/>
          <a:stretch/>
        </p:blipFill>
        <p:spPr bwMode="auto">
          <a:xfrm>
            <a:off x="8675914" y="3353787"/>
            <a:ext cx="2556293" cy="264083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96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16" fill="hold" nodeType="withEffect">
                                  <p:stCondLst>
                                    <p:cond delay="0"/>
                                  </p:stCondLst>
                                  <p:childTnLst>
                                    <p:set>
                                      <p:cBhvr>
                                        <p:cTn id="35" dur="1" fill="hold">
                                          <p:stCondLst>
                                            <p:cond delay="0"/>
                                          </p:stCondLst>
                                        </p:cTn>
                                        <p:tgtEl>
                                          <p:spTgt spid="1031"/>
                                        </p:tgtEl>
                                        <p:attrNameLst>
                                          <p:attrName>style.visibility</p:attrName>
                                        </p:attrNameLst>
                                      </p:cBhvr>
                                      <p:to>
                                        <p:strVal val="visible"/>
                                      </p:to>
                                    </p:set>
                                    <p:anim calcmode="lin" valueType="num">
                                      <p:cBhvr>
                                        <p:cTn id="36" dur="500" fill="hold"/>
                                        <p:tgtEl>
                                          <p:spTgt spid="1031"/>
                                        </p:tgtEl>
                                        <p:attrNameLst>
                                          <p:attrName>ppt_w</p:attrName>
                                        </p:attrNameLst>
                                      </p:cBhvr>
                                      <p:tavLst>
                                        <p:tav tm="0">
                                          <p:val>
                                            <p:fltVal val="0"/>
                                          </p:val>
                                        </p:tav>
                                        <p:tav tm="100000">
                                          <p:val>
                                            <p:strVal val="#ppt_w"/>
                                          </p:val>
                                        </p:tav>
                                      </p:tavLst>
                                    </p:anim>
                                    <p:anim calcmode="lin" valueType="num">
                                      <p:cBhvr>
                                        <p:cTn id="37" dur="500" fill="hold"/>
                                        <p:tgtEl>
                                          <p:spTgt spid="1031"/>
                                        </p:tgtEl>
                                        <p:attrNameLst>
                                          <p:attrName>ppt_h</p:attrName>
                                        </p:attrNameLst>
                                      </p:cBhvr>
                                      <p:tavLst>
                                        <p:tav tm="0">
                                          <p:val>
                                            <p:fltVal val="0"/>
                                          </p:val>
                                        </p:tav>
                                        <p:tav tm="100000">
                                          <p:val>
                                            <p:strVal val="#ppt_h"/>
                                          </p:val>
                                        </p:tav>
                                      </p:tavLst>
                                    </p:anim>
                                    <p:animEffect transition="in" filter="fade">
                                      <p:cBhvr>
                                        <p:cTn id="38" dur="500"/>
                                        <p:tgtEl>
                                          <p:spTgt spid="103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par>
                                <p:cTn id="46" presetID="53" presetClass="entr" presetSubtype="16" fill="hold" nodeType="withEffect">
                                  <p:stCondLst>
                                    <p:cond delay="0"/>
                                  </p:stCondLst>
                                  <p:childTnLst>
                                    <p:set>
                                      <p:cBhvr>
                                        <p:cTn id="47" dur="1" fill="hold">
                                          <p:stCondLst>
                                            <p:cond delay="0"/>
                                          </p:stCondLst>
                                        </p:cTn>
                                        <p:tgtEl>
                                          <p:spTgt spid="1033"/>
                                        </p:tgtEl>
                                        <p:attrNameLst>
                                          <p:attrName>style.visibility</p:attrName>
                                        </p:attrNameLst>
                                      </p:cBhvr>
                                      <p:to>
                                        <p:strVal val="visible"/>
                                      </p:to>
                                    </p:set>
                                    <p:anim calcmode="lin" valueType="num">
                                      <p:cBhvr>
                                        <p:cTn id="48" dur="500" fill="hold"/>
                                        <p:tgtEl>
                                          <p:spTgt spid="1033"/>
                                        </p:tgtEl>
                                        <p:attrNameLst>
                                          <p:attrName>ppt_w</p:attrName>
                                        </p:attrNameLst>
                                      </p:cBhvr>
                                      <p:tavLst>
                                        <p:tav tm="0">
                                          <p:val>
                                            <p:fltVal val="0"/>
                                          </p:val>
                                        </p:tav>
                                        <p:tav tm="100000">
                                          <p:val>
                                            <p:strVal val="#ppt_w"/>
                                          </p:val>
                                        </p:tav>
                                      </p:tavLst>
                                    </p:anim>
                                    <p:anim calcmode="lin" valueType="num">
                                      <p:cBhvr>
                                        <p:cTn id="49" dur="500" fill="hold"/>
                                        <p:tgtEl>
                                          <p:spTgt spid="1033"/>
                                        </p:tgtEl>
                                        <p:attrNameLst>
                                          <p:attrName>ppt_h</p:attrName>
                                        </p:attrNameLst>
                                      </p:cBhvr>
                                      <p:tavLst>
                                        <p:tav tm="0">
                                          <p:val>
                                            <p:fltVal val="0"/>
                                          </p:val>
                                        </p:tav>
                                        <p:tav tm="100000">
                                          <p:val>
                                            <p:strVal val="#ppt_h"/>
                                          </p:val>
                                        </p:tav>
                                      </p:tavLst>
                                    </p:anim>
                                    <p:animEffect transition="in" filter="fade">
                                      <p:cBhvr>
                                        <p:cTn id="50"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ULLVER_BOOKMARK" val="п2013629132224SlideId258"/>
</p:tagLst>
</file>

<file path=ppt/tags/tag2.xml><?xml version="1.0" encoding="utf-8"?>
<p:tagLst xmlns:a="http://schemas.openxmlformats.org/drawingml/2006/main" xmlns:r="http://schemas.openxmlformats.org/officeDocument/2006/relationships" xmlns:p="http://schemas.openxmlformats.org/presentationml/2006/main">
  <p:tag name="FULLVER_BOOKMARK" val="п2013629132224SlideId25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3510</TotalTime>
  <Words>556</Words>
  <Application>Microsoft Office PowerPoint</Application>
  <PresentationFormat>Произвольный</PresentationFormat>
  <Paragraphs>94</Paragraphs>
  <Slides>13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Vasyl Tsupa</dc:creator>
  <cp:lastModifiedBy>Esmiralda Ivanova</cp:lastModifiedBy>
  <cp:revision>306</cp:revision>
  <dcterms:created xsi:type="dcterms:W3CDTF">2018-01-05T16:38:53Z</dcterms:created>
  <dcterms:modified xsi:type="dcterms:W3CDTF">2025-01-19T14:17:19Z</dcterms:modified>
</cp:coreProperties>
</file>