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588" r:id="rId3"/>
    <p:sldId id="592" r:id="rId4"/>
    <p:sldId id="567" r:id="rId5"/>
    <p:sldId id="587" r:id="rId6"/>
    <p:sldId id="565" r:id="rId7"/>
    <p:sldId id="579" r:id="rId8"/>
    <p:sldId id="559" r:id="rId9"/>
    <p:sldId id="580" r:id="rId10"/>
    <p:sldId id="581" r:id="rId11"/>
    <p:sldId id="582" r:id="rId12"/>
    <p:sldId id="584" r:id="rId13"/>
    <p:sldId id="585" r:id="rId14"/>
    <p:sldId id="58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2F3242"/>
    <a:srgbClr val="1694E9"/>
    <a:srgbClr val="FFFF00"/>
    <a:srgbClr val="295FFF"/>
    <a:srgbClr val="00B050"/>
    <a:srgbClr val="FF7C80"/>
    <a:srgbClr val="709E32"/>
    <a:srgbClr val="E3FE4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slow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12.01.2025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12.01.2025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12.01.2025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blinds dir="vert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eg"/><Relationship Id="rId3" Type="http://schemas.microsoft.com/office/2007/relationships/hdphoto" Target="../media/hdphoto1.wdp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26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97428" y="4479491"/>
            <a:ext cx="9644742" cy="851297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0070C0"/>
                </a:solidFill>
              </a:rPr>
              <a:t>Поєдную прикметники з іменниками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2384" y="1290430"/>
            <a:ext cx="3137388" cy="214526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</a:t>
            </a:r>
            <a:r>
              <a:rPr lang="uk-UA" sz="2400" b="1" i="1" dirty="0" smtClean="0">
                <a:solidFill>
                  <a:srgbClr val="0070C0"/>
                </a:solidFill>
              </a:rPr>
              <a:t>клас </a:t>
            </a:r>
          </a:p>
          <a:p>
            <a:pPr algn="ctr"/>
            <a:r>
              <a:rPr lang="uk-UA" sz="2400" b="1" i="1" dirty="0" smtClean="0">
                <a:solidFill>
                  <a:srgbClr val="0070C0"/>
                </a:solidFill>
              </a:rPr>
              <a:t>Розділ 4</a:t>
            </a:r>
            <a:r>
              <a:rPr lang="uk-UA" sz="2400" b="1" dirty="0" smtClean="0">
                <a:solidFill>
                  <a:srgbClr val="0070C0"/>
                </a:solidFill>
              </a:rPr>
              <a:t>. Досліджую прикметники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</a:t>
            </a:r>
            <a:r>
              <a:rPr lang="en-US" sz="2400" b="1" dirty="0" smtClean="0">
                <a:solidFill>
                  <a:srgbClr val="0070C0"/>
                </a:solidFill>
              </a:rPr>
              <a:t>61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D:\Картинки до тестів\!!!!_ЭСМИРА_Супергерой\_free_2024-01-08-11-25-10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256" y="1116258"/>
            <a:ext cx="2837688" cy="2837688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97" y="3998007"/>
            <a:ext cx="2816224" cy="187842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61085" y="503896"/>
            <a:ext cx="9542757" cy="6499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Перевір</a:t>
            </a:r>
            <a:r>
              <a:rPr lang="uk-UA" sz="3600" b="1" dirty="0" smtClean="0">
                <a:solidFill>
                  <a:schemeClr val="bg1"/>
                </a:solidFill>
              </a:rPr>
              <a:t> свою роботу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" t="1191" r="55647" b="65592"/>
          <a:stretch/>
        </p:blipFill>
        <p:spPr>
          <a:xfrm>
            <a:off x="3778787" y="1715919"/>
            <a:ext cx="7082060" cy="319744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100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98" y="1751888"/>
            <a:ext cx="2816224" cy="211656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14585" r="29069" b="71943"/>
          <a:stretch/>
        </p:blipFill>
        <p:spPr>
          <a:xfrm>
            <a:off x="4639369" y="1673738"/>
            <a:ext cx="2498805" cy="7598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" t="33196" r="29658" b="53332"/>
          <a:stretch/>
        </p:blipFill>
        <p:spPr>
          <a:xfrm>
            <a:off x="7521583" y="1817425"/>
            <a:ext cx="2498805" cy="7598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" t="51390" r="24025" b="35138"/>
          <a:stretch/>
        </p:blipFill>
        <p:spPr>
          <a:xfrm>
            <a:off x="3939439" y="2683211"/>
            <a:ext cx="2684298" cy="7598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63612" r="65319" b="22916"/>
          <a:stretch/>
        </p:blipFill>
        <p:spPr>
          <a:xfrm>
            <a:off x="6798060" y="2480537"/>
            <a:ext cx="1053080" cy="7598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84028" r="23724" b="2500"/>
          <a:stretch/>
        </p:blipFill>
        <p:spPr>
          <a:xfrm>
            <a:off x="8103761" y="2712876"/>
            <a:ext cx="2688515" cy="7598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2" t="14870" r="27739" b="72491"/>
          <a:stretch/>
        </p:blipFill>
        <p:spPr>
          <a:xfrm>
            <a:off x="3939439" y="3218098"/>
            <a:ext cx="2530138" cy="71282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9" t="31814" r="42069" b="50927"/>
          <a:stretch/>
        </p:blipFill>
        <p:spPr>
          <a:xfrm>
            <a:off x="6623737" y="3240362"/>
            <a:ext cx="1974290" cy="97335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9" t="51398" r="48317" b="35963"/>
          <a:stretch/>
        </p:blipFill>
        <p:spPr>
          <a:xfrm>
            <a:off x="8971874" y="3435277"/>
            <a:ext cx="1725096" cy="71282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" t="68065" r="31275" b="19296"/>
          <a:stretch/>
        </p:blipFill>
        <p:spPr>
          <a:xfrm>
            <a:off x="4867394" y="4213719"/>
            <a:ext cx="2530138" cy="71282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4" t="52787" r="21354" b="40379"/>
          <a:stretch/>
        </p:blipFill>
        <p:spPr>
          <a:xfrm>
            <a:off x="3939439" y="4275133"/>
            <a:ext cx="654152" cy="38542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7" t="83621" r="42815" b="3740"/>
          <a:stretch/>
        </p:blipFill>
        <p:spPr>
          <a:xfrm>
            <a:off x="7446470" y="4194919"/>
            <a:ext cx="1983687" cy="712826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501238" y="1188040"/>
            <a:ext cx="8359609" cy="46916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Підкресли прикметники й іменники, </a:t>
            </a:r>
            <a:r>
              <a:rPr lang="uk-UA" sz="2400" b="1" dirty="0">
                <a:solidFill>
                  <a:srgbClr val="0070C0"/>
                </a:solidFill>
              </a:rPr>
              <a:t>з якими вони зв'язані.</a:t>
            </a:r>
          </a:p>
        </p:txBody>
      </p:sp>
      <p:pic>
        <p:nvPicPr>
          <p:cNvPr id="2050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69" y="2319413"/>
            <a:ext cx="2392003" cy="25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7521583" y="2360868"/>
            <a:ext cx="98714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179" y="3092787"/>
            <a:ext cx="1052341" cy="22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Прямая соединительная линия 27"/>
          <p:cNvCxnSpPr>
            <a:endCxn id="19" idx="3"/>
          </p:cNvCxnSpPr>
          <p:nvPr/>
        </p:nvCxnSpPr>
        <p:spPr>
          <a:xfrm flipV="1">
            <a:off x="8103761" y="3092789"/>
            <a:ext cx="2688515" cy="1910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858" y="3879597"/>
            <a:ext cx="2392003" cy="23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6644599" y="3896247"/>
            <a:ext cx="184032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7497777" y="4660556"/>
            <a:ext cx="172242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Похожее изображение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018" y="4642791"/>
            <a:ext cx="2310173" cy="173263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лилиния 2"/>
          <p:cNvSpPr/>
          <p:nvPr/>
        </p:nvSpPr>
        <p:spPr>
          <a:xfrm>
            <a:off x="4973293" y="4572033"/>
            <a:ext cx="1850571" cy="141515"/>
          </a:xfrm>
          <a:custGeom>
            <a:avLst/>
            <a:gdLst>
              <a:gd name="connsiteX0" fmla="*/ 0 w 1850571"/>
              <a:gd name="connsiteY0" fmla="*/ 119743 h 141515"/>
              <a:gd name="connsiteX1" fmla="*/ 43543 w 1850571"/>
              <a:gd name="connsiteY1" fmla="*/ 54429 h 141515"/>
              <a:gd name="connsiteX2" fmla="*/ 228600 w 1850571"/>
              <a:gd name="connsiteY2" fmla="*/ 97972 h 141515"/>
              <a:gd name="connsiteX3" fmla="*/ 261257 w 1850571"/>
              <a:gd name="connsiteY3" fmla="*/ 119743 h 141515"/>
              <a:gd name="connsiteX4" fmla="*/ 370114 w 1850571"/>
              <a:gd name="connsiteY4" fmla="*/ 97972 h 141515"/>
              <a:gd name="connsiteX5" fmla="*/ 391885 w 1850571"/>
              <a:gd name="connsiteY5" fmla="*/ 76200 h 141515"/>
              <a:gd name="connsiteX6" fmla="*/ 424543 w 1850571"/>
              <a:gd name="connsiteY6" fmla="*/ 32657 h 141515"/>
              <a:gd name="connsiteX7" fmla="*/ 598714 w 1850571"/>
              <a:gd name="connsiteY7" fmla="*/ 43543 h 141515"/>
              <a:gd name="connsiteX8" fmla="*/ 620485 w 1850571"/>
              <a:gd name="connsiteY8" fmla="*/ 76200 h 141515"/>
              <a:gd name="connsiteX9" fmla="*/ 664028 w 1850571"/>
              <a:gd name="connsiteY9" fmla="*/ 87086 h 141515"/>
              <a:gd name="connsiteX10" fmla="*/ 685800 w 1850571"/>
              <a:gd name="connsiteY10" fmla="*/ 108857 h 141515"/>
              <a:gd name="connsiteX11" fmla="*/ 783771 w 1850571"/>
              <a:gd name="connsiteY11" fmla="*/ 97972 h 141515"/>
              <a:gd name="connsiteX12" fmla="*/ 816428 w 1850571"/>
              <a:gd name="connsiteY12" fmla="*/ 65315 h 141515"/>
              <a:gd name="connsiteX13" fmla="*/ 881743 w 1850571"/>
              <a:gd name="connsiteY13" fmla="*/ 10886 h 141515"/>
              <a:gd name="connsiteX14" fmla="*/ 968828 w 1850571"/>
              <a:gd name="connsiteY14" fmla="*/ 21772 h 141515"/>
              <a:gd name="connsiteX15" fmla="*/ 990600 w 1850571"/>
              <a:gd name="connsiteY15" fmla="*/ 43543 h 141515"/>
              <a:gd name="connsiteX16" fmla="*/ 1055914 w 1850571"/>
              <a:gd name="connsiteY16" fmla="*/ 87086 h 141515"/>
              <a:gd name="connsiteX17" fmla="*/ 1164771 w 1850571"/>
              <a:gd name="connsiteY17" fmla="*/ 130629 h 141515"/>
              <a:gd name="connsiteX18" fmla="*/ 1240971 w 1850571"/>
              <a:gd name="connsiteY18" fmla="*/ 97972 h 141515"/>
              <a:gd name="connsiteX19" fmla="*/ 1284514 w 1850571"/>
              <a:gd name="connsiteY19" fmla="*/ 21772 h 141515"/>
              <a:gd name="connsiteX20" fmla="*/ 1306285 w 1850571"/>
              <a:gd name="connsiteY20" fmla="*/ 0 h 141515"/>
              <a:gd name="connsiteX21" fmla="*/ 1447800 w 1850571"/>
              <a:gd name="connsiteY21" fmla="*/ 32657 h 141515"/>
              <a:gd name="connsiteX22" fmla="*/ 1469571 w 1850571"/>
              <a:gd name="connsiteY22" fmla="*/ 54429 h 141515"/>
              <a:gd name="connsiteX23" fmla="*/ 1502228 w 1850571"/>
              <a:gd name="connsiteY23" fmla="*/ 76200 h 141515"/>
              <a:gd name="connsiteX24" fmla="*/ 1524000 w 1850571"/>
              <a:gd name="connsiteY24" fmla="*/ 97972 h 141515"/>
              <a:gd name="connsiteX25" fmla="*/ 1611085 w 1850571"/>
              <a:gd name="connsiteY25" fmla="*/ 141515 h 141515"/>
              <a:gd name="connsiteX26" fmla="*/ 1741714 w 1850571"/>
              <a:gd name="connsiteY26" fmla="*/ 130629 h 141515"/>
              <a:gd name="connsiteX27" fmla="*/ 1774371 w 1850571"/>
              <a:gd name="connsiteY27" fmla="*/ 97972 h 141515"/>
              <a:gd name="connsiteX28" fmla="*/ 1807028 w 1850571"/>
              <a:gd name="connsiteY28" fmla="*/ 76200 h 141515"/>
              <a:gd name="connsiteX29" fmla="*/ 1850571 w 1850571"/>
              <a:gd name="connsiteY29" fmla="*/ 32657 h 14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850571" h="141515">
                <a:moveTo>
                  <a:pt x="0" y="119743"/>
                </a:moveTo>
                <a:cubicBezTo>
                  <a:pt x="14514" y="97972"/>
                  <a:pt x="18239" y="61088"/>
                  <a:pt x="43543" y="54429"/>
                </a:cubicBezTo>
                <a:cubicBezTo>
                  <a:pt x="259706" y="-2456"/>
                  <a:pt x="167017" y="36391"/>
                  <a:pt x="228600" y="97972"/>
                </a:cubicBezTo>
                <a:cubicBezTo>
                  <a:pt x="237851" y="107223"/>
                  <a:pt x="250371" y="112486"/>
                  <a:pt x="261257" y="119743"/>
                </a:cubicBezTo>
                <a:cubicBezTo>
                  <a:pt x="297543" y="112486"/>
                  <a:pt x="335009" y="109674"/>
                  <a:pt x="370114" y="97972"/>
                </a:cubicBezTo>
                <a:cubicBezTo>
                  <a:pt x="379851" y="94726"/>
                  <a:pt x="385315" y="84084"/>
                  <a:pt x="391885" y="76200"/>
                </a:cubicBezTo>
                <a:cubicBezTo>
                  <a:pt x="403500" y="62262"/>
                  <a:pt x="413657" y="47171"/>
                  <a:pt x="424543" y="32657"/>
                </a:cubicBezTo>
                <a:cubicBezTo>
                  <a:pt x="482600" y="36286"/>
                  <a:pt x="541929" y="30924"/>
                  <a:pt x="598714" y="43543"/>
                </a:cubicBezTo>
                <a:cubicBezTo>
                  <a:pt x="611485" y="46381"/>
                  <a:pt x="609599" y="68943"/>
                  <a:pt x="620485" y="76200"/>
                </a:cubicBezTo>
                <a:cubicBezTo>
                  <a:pt x="632933" y="84499"/>
                  <a:pt x="649514" y="83457"/>
                  <a:pt x="664028" y="87086"/>
                </a:cubicBezTo>
                <a:cubicBezTo>
                  <a:pt x="671285" y="94343"/>
                  <a:pt x="675579" y="107928"/>
                  <a:pt x="685800" y="108857"/>
                </a:cubicBezTo>
                <a:cubicBezTo>
                  <a:pt x="718523" y="111832"/>
                  <a:pt x="752599" y="108362"/>
                  <a:pt x="783771" y="97972"/>
                </a:cubicBezTo>
                <a:cubicBezTo>
                  <a:pt x="798376" y="93104"/>
                  <a:pt x="804740" y="75334"/>
                  <a:pt x="816428" y="65315"/>
                </a:cubicBezTo>
                <a:cubicBezTo>
                  <a:pt x="907009" y="-12327"/>
                  <a:pt x="825178" y="67449"/>
                  <a:pt x="881743" y="10886"/>
                </a:cubicBezTo>
                <a:cubicBezTo>
                  <a:pt x="910771" y="14515"/>
                  <a:pt x="940807" y="13366"/>
                  <a:pt x="968828" y="21772"/>
                </a:cubicBezTo>
                <a:cubicBezTo>
                  <a:pt x="978658" y="24721"/>
                  <a:pt x="982389" y="37385"/>
                  <a:pt x="990600" y="43543"/>
                </a:cubicBezTo>
                <a:cubicBezTo>
                  <a:pt x="1011533" y="59242"/>
                  <a:pt x="1032510" y="75384"/>
                  <a:pt x="1055914" y="87086"/>
                </a:cubicBezTo>
                <a:cubicBezTo>
                  <a:pt x="1119983" y="119120"/>
                  <a:pt x="1084062" y="103725"/>
                  <a:pt x="1164771" y="130629"/>
                </a:cubicBezTo>
                <a:cubicBezTo>
                  <a:pt x="1198081" y="122301"/>
                  <a:pt x="1215913" y="123030"/>
                  <a:pt x="1240971" y="97972"/>
                </a:cubicBezTo>
                <a:cubicBezTo>
                  <a:pt x="1263243" y="75700"/>
                  <a:pt x="1267437" y="47389"/>
                  <a:pt x="1284514" y="21772"/>
                </a:cubicBezTo>
                <a:cubicBezTo>
                  <a:pt x="1290207" y="13232"/>
                  <a:pt x="1299028" y="7257"/>
                  <a:pt x="1306285" y="0"/>
                </a:cubicBezTo>
                <a:cubicBezTo>
                  <a:pt x="1358423" y="7448"/>
                  <a:pt x="1399986" y="8750"/>
                  <a:pt x="1447800" y="32657"/>
                </a:cubicBezTo>
                <a:cubicBezTo>
                  <a:pt x="1456980" y="37247"/>
                  <a:pt x="1461557" y="48018"/>
                  <a:pt x="1469571" y="54429"/>
                </a:cubicBezTo>
                <a:cubicBezTo>
                  <a:pt x="1479787" y="62602"/>
                  <a:pt x="1492012" y="68027"/>
                  <a:pt x="1502228" y="76200"/>
                </a:cubicBezTo>
                <a:cubicBezTo>
                  <a:pt x="1510242" y="82611"/>
                  <a:pt x="1515199" y="92691"/>
                  <a:pt x="1524000" y="97972"/>
                </a:cubicBezTo>
                <a:cubicBezTo>
                  <a:pt x="1551830" y="114670"/>
                  <a:pt x="1611085" y="141515"/>
                  <a:pt x="1611085" y="141515"/>
                </a:cubicBezTo>
                <a:cubicBezTo>
                  <a:pt x="1654628" y="137886"/>
                  <a:pt x="1699495" y="141887"/>
                  <a:pt x="1741714" y="130629"/>
                </a:cubicBezTo>
                <a:cubicBezTo>
                  <a:pt x="1756589" y="126662"/>
                  <a:pt x="1762545" y="107827"/>
                  <a:pt x="1774371" y="97972"/>
                </a:cubicBezTo>
                <a:cubicBezTo>
                  <a:pt x="1784422" y="89596"/>
                  <a:pt x="1796142" y="83457"/>
                  <a:pt x="1807028" y="76200"/>
                </a:cubicBezTo>
                <a:cubicBezTo>
                  <a:pt x="1832045" y="26166"/>
                  <a:pt x="1812572" y="32657"/>
                  <a:pt x="1850571" y="32657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43515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5286" y="460354"/>
            <a:ext cx="10287000" cy="7731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Дай </a:t>
            </a:r>
            <a:r>
              <a:rPr lang="uk-UA" sz="3600" b="1" dirty="0">
                <a:solidFill>
                  <a:schemeClr val="bg1"/>
                </a:solidFill>
              </a:rPr>
              <a:t>відповіді на запитання </a:t>
            </a:r>
            <a:r>
              <a:rPr lang="uk-UA" sz="3600" b="1" dirty="0" err="1" smtClean="0">
                <a:solidFill>
                  <a:schemeClr val="bg1"/>
                </a:solidFill>
              </a:rPr>
              <a:t>Читалочки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44686" y="1352020"/>
            <a:ext cx="7467599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</a:t>
            </a:r>
            <a:r>
              <a:rPr lang="uk-UA" sz="2800" b="1" dirty="0">
                <a:solidFill>
                  <a:srgbClr val="0070C0"/>
                </a:solidFill>
              </a:rPr>
              <a:t>. У якій руці прийнято тримати ложку?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2. Якою рукою беруть ніж, а якою виделку?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3517" r="9924"/>
          <a:stretch/>
        </p:blipFill>
        <p:spPr>
          <a:xfrm flipH="1">
            <a:off x="1110938" y="1157679"/>
            <a:ext cx="2474875" cy="2470851"/>
          </a:xfrm>
          <a:prstGeom prst="rect">
            <a:avLst/>
          </a:prstGeom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78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44685" y="2393105"/>
            <a:ext cx="709748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Ложку прийнято тримати </a:t>
            </a:r>
            <a:r>
              <a:rPr lang="uk-UA" sz="2800" b="1" dirty="0">
                <a:solidFill>
                  <a:schemeClr val="bg1"/>
                </a:solidFill>
              </a:rPr>
              <a:t>у правій руці.</a:t>
            </a:r>
          </a:p>
        </p:txBody>
      </p:sp>
      <p:pic>
        <p:nvPicPr>
          <p:cNvPr id="14" name="Picture 6" descr="Картинки по запросу как правильно держать ложку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35"/>
          <a:stretch/>
        </p:blipFill>
        <p:spPr bwMode="auto">
          <a:xfrm>
            <a:off x="3750129" y="3604761"/>
            <a:ext cx="2804927" cy="206570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744686" y="2925566"/>
            <a:ext cx="709748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Ніж </a:t>
            </a:r>
            <a:r>
              <a:rPr lang="uk-UA" sz="2800" b="1" dirty="0">
                <a:solidFill>
                  <a:schemeClr val="bg1"/>
                </a:solidFill>
              </a:rPr>
              <a:t>беруть правою, а виделку лівою рукою.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9" name="Picture 2" descr="Картинки по запросу вилка в левой нож в право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480" y="3603773"/>
            <a:ext cx="2695690" cy="206669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3" b="11614"/>
          <a:stretch/>
        </p:blipFill>
        <p:spPr bwMode="auto">
          <a:xfrm>
            <a:off x="1088572" y="3423328"/>
            <a:ext cx="2308122" cy="2304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48753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0225" y="471236"/>
            <a:ext cx="9462204" cy="672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Відгадай </a:t>
            </a:r>
            <a:r>
              <a:rPr lang="uk-UA" sz="3600" b="1" dirty="0">
                <a:solidFill>
                  <a:schemeClr val="bg1"/>
                </a:solidFill>
              </a:rPr>
              <a:t>загадку </a:t>
            </a:r>
            <a:r>
              <a:rPr lang="uk-UA" sz="3600" b="1" dirty="0" smtClean="0">
                <a:solidFill>
                  <a:schemeClr val="bg1"/>
                </a:solidFill>
              </a:rPr>
              <a:t>Щебетунчика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80" b="81113" l="69291" r="91894"/>
                    </a14:imgEffect>
                  </a14:imgLayer>
                </a14:imgProps>
              </a:ext>
            </a:extLst>
          </a:blip>
          <a:srcRect l="70226" t="19536" r="7191" b="18520"/>
          <a:stretch/>
        </p:blipFill>
        <p:spPr>
          <a:xfrm>
            <a:off x="651181" y="1191309"/>
            <a:ext cx="2263366" cy="243397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07652" y="1150395"/>
            <a:ext cx="4321628" cy="15696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Неначе </a:t>
            </a:r>
            <a:r>
              <a:rPr lang="uk-UA" sz="2400" b="1" dirty="0" smtClean="0">
                <a:solidFill>
                  <a:schemeClr val="bg1"/>
                </a:solidFill>
              </a:rPr>
              <a:t>паровоз гуде,</a:t>
            </a:r>
            <a:endParaRPr lang="uk-UA" sz="2400" b="1" dirty="0">
              <a:solidFill>
                <a:schemeClr val="bg1"/>
              </a:solidFill>
            </a:endParaRPr>
          </a:p>
          <a:p>
            <a:pPr algn="ctr"/>
            <a:r>
              <a:rPr lang="uk-UA" sz="2400" b="1" dirty="0" err="1">
                <a:solidFill>
                  <a:schemeClr val="bg1"/>
                </a:solidFill>
              </a:rPr>
              <a:t>шумить</a:t>
            </a:r>
            <a:r>
              <a:rPr lang="uk-UA" sz="2400" b="1" dirty="0">
                <a:solidFill>
                  <a:schemeClr val="bg1"/>
                </a:solidFill>
              </a:rPr>
              <a:t>, кипить, і пара йде.</a:t>
            </a:r>
          </a:p>
          <a:p>
            <a:pPr algn="ctr"/>
            <a:r>
              <a:rPr lang="uk-UA" sz="2400" b="1" dirty="0">
                <a:solidFill>
                  <a:srgbClr val="FF0000"/>
                </a:solidFill>
              </a:rPr>
              <a:t>Смачний</a:t>
            </a:r>
            <a:r>
              <a:rPr lang="uk-UA" sz="2400" b="1" dirty="0">
                <a:solidFill>
                  <a:schemeClr val="bg1"/>
                </a:solidFill>
              </a:rPr>
              <a:t> заварює нам чай.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Хто ж він такий? От відгадай.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45498" y="2146686"/>
            <a:ext cx="1461033" cy="52322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Чайник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78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2" name="Picture 4" descr="Картинки по запросу клипарт чайни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355" y="1276226"/>
            <a:ext cx="1165347" cy="150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853543" y="2776536"/>
            <a:ext cx="7506214" cy="50991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>
                <a:solidFill>
                  <a:srgbClr val="0070C0"/>
                </a:solidFill>
              </a:rPr>
              <a:t>слово-відгадку. Добери до нього прикметники і запиши.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t="1191" r="60901" b="65286"/>
          <a:stretch/>
        </p:blipFill>
        <p:spPr>
          <a:xfrm>
            <a:off x="5072258" y="3363790"/>
            <a:ext cx="6325066" cy="3060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" t="14166" r="43140" b="71667"/>
          <a:stretch/>
        </p:blipFill>
        <p:spPr>
          <a:xfrm>
            <a:off x="5273428" y="3308223"/>
            <a:ext cx="1872070" cy="75774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4" t="29861" r="41962" b="55972"/>
          <a:stretch/>
        </p:blipFill>
        <p:spPr>
          <a:xfrm>
            <a:off x="6982418" y="3286451"/>
            <a:ext cx="1872070" cy="75774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" t="47083" r="43140" b="38750"/>
          <a:stretch/>
        </p:blipFill>
        <p:spPr>
          <a:xfrm>
            <a:off x="8789037" y="3342018"/>
            <a:ext cx="1872070" cy="75774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0" t="64723" r="29039" b="21110"/>
          <a:stretch/>
        </p:blipFill>
        <p:spPr>
          <a:xfrm>
            <a:off x="5273428" y="4121533"/>
            <a:ext cx="2331163" cy="75774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7" t="64723" r="25653" b="21110"/>
          <a:stretch/>
        </p:blipFill>
        <p:spPr>
          <a:xfrm>
            <a:off x="7988792" y="4094013"/>
            <a:ext cx="132279" cy="77951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7" t="64723" r="25653" b="21110"/>
          <a:stretch/>
        </p:blipFill>
        <p:spPr>
          <a:xfrm>
            <a:off x="8138924" y="4099760"/>
            <a:ext cx="132279" cy="77951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4" t="51952" r="35367" b="35532"/>
          <a:stretch/>
        </p:blipFill>
        <p:spPr>
          <a:xfrm>
            <a:off x="7604591" y="4328769"/>
            <a:ext cx="105771" cy="68865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7" t="64723" r="25653" b="21110"/>
          <a:stretch/>
        </p:blipFill>
        <p:spPr>
          <a:xfrm>
            <a:off x="7847654" y="4094013"/>
            <a:ext cx="132279" cy="779515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1088572" y="3446898"/>
            <a:ext cx="3864429" cy="235663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71463" indent="-271463">
              <a:buFont typeface="Wingdings" panose="05000000000000000000" pitchFamily="2" charset="2"/>
              <a:buChar char="v"/>
              <a:tabLst>
                <a:tab pos="271463" algn="l"/>
              </a:tabLst>
            </a:pPr>
            <a:r>
              <a:rPr lang="uk-UA" sz="2000" b="1" dirty="0" smtClean="0">
                <a:solidFill>
                  <a:srgbClr val="0070C0"/>
                </a:solidFill>
              </a:rPr>
              <a:t>Прочитай </a:t>
            </a:r>
            <a:r>
              <a:rPr lang="uk-UA" sz="2000" b="1" dirty="0">
                <a:solidFill>
                  <a:srgbClr val="0070C0"/>
                </a:solidFill>
              </a:rPr>
              <a:t>виділений у загадці прикметник. З яким іменником він зв'язаний? 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marL="271463" indent="-271463">
              <a:buFont typeface="Wingdings" panose="05000000000000000000" pitchFamily="2" charset="2"/>
              <a:buChar char="v"/>
              <a:tabLst>
                <a:tab pos="271463" algn="l"/>
              </a:tabLst>
            </a:pPr>
            <a:r>
              <a:rPr lang="uk-UA" sz="2000" b="1" dirty="0" err="1" smtClean="0">
                <a:solidFill>
                  <a:srgbClr val="0070C0"/>
                </a:solidFill>
              </a:rPr>
              <a:t>Випиши</a:t>
            </a:r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>
                <a:solidFill>
                  <a:srgbClr val="0070C0"/>
                </a:solidFill>
              </a:rPr>
              <a:t>цей іменник з прикметником. 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marL="271463" indent="-271463">
              <a:buFont typeface="Wingdings" panose="05000000000000000000" pitchFamily="2" charset="2"/>
              <a:buChar char="v"/>
              <a:tabLst>
                <a:tab pos="271463" algn="l"/>
              </a:tabLst>
            </a:pPr>
            <a:r>
              <a:rPr lang="uk-UA" sz="2000" b="1" dirty="0" smtClean="0">
                <a:solidFill>
                  <a:srgbClr val="0070C0"/>
                </a:solidFill>
              </a:rPr>
              <a:t>Пригадай </a:t>
            </a:r>
            <a:r>
              <a:rPr lang="uk-UA" sz="2000" b="1" dirty="0">
                <a:solidFill>
                  <a:srgbClr val="0070C0"/>
                </a:solidFill>
              </a:rPr>
              <a:t>і запиши, яким ще буває чай.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55"/>
          <a:stretch/>
        </p:blipFill>
        <p:spPr>
          <a:xfrm>
            <a:off x="4846762" y="4789261"/>
            <a:ext cx="3424441" cy="101426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2" t="19590" r="39983" b="71243"/>
          <a:stretch/>
        </p:blipFill>
        <p:spPr>
          <a:xfrm>
            <a:off x="7876014" y="5041787"/>
            <a:ext cx="1842858" cy="4439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6" t="36396" r="50868" b="51835"/>
          <a:stretch/>
        </p:blipFill>
        <p:spPr>
          <a:xfrm>
            <a:off x="9956921" y="5077382"/>
            <a:ext cx="1402836" cy="56992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" t="68342" r="47635" b="19940"/>
          <a:stretch/>
        </p:blipFill>
        <p:spPr>
          <a:xfrm>
            <a:off x="5231192" y="5770872"/>
            <a:ext cx="1520270" cy="56742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" t="51952" r="34581" b="35532"/>
          <a:stretch/>
        </p:blipFill>
        <p:spPr>
          <a:xfrm>
            <a:off x="6912643" y="5764891"/>
            <a:ext cx="2034536" cy="60606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7" t="64723" r="25653" b="21110"/>
          <a:stretch/>
        </p:blipFill>
        <p:spPr>
          <a:xfrm>
            <a:off x="9154750" y="5525901"/>
            <a:ext cx="132279" cy="77951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7" t="64723" r="25653" b="21110"/>
          <a:stretch/>
        </p:blipFill>
        <p:spPr>
          <a:xfrm>
            <a:off x="9304882" y="5531648"/>
            <a:ext cx="132279" cy="77951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7" t="64723" r="25653" b="21110"/>
          <a:stretch/>
        </p:blipFill>
        <p:spPr>
          <a:xfrm>
            <a:off x="9013612" y="5525901"/>
            <a:ext cx="132279" cy="779515"/>
          </a:xfrm>
          <a:prstGeom prst="rect">
            <a:avLst/>
          </a:prstGeom>
        </p:spPr>
      </p:pic>
      <p:pic>
        <p:nvPicPr>
          <p:cNvPr id="36" name="Picture 4" descr="Картинки по запросу клипарт чай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" b="12328"/>
          <a:stretch/>
        </p:blipFill>
        <p:spPr bwMode="auto">
          <a:xfrm flipH="1">
            <a:off x="9956921" y="1236856"/>
            <a:ext cx="1175037" cy="146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4" t="51952" r="35367" b="35532"/>
          <a:stretch/>
        </p:blipFill>
        <p:spPr>
          <a:xfrm>
            <a:off x="6801629" y="5727328"/>
            <a:ext cx="105771" cy="68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8415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:\2 клас\1 Українська мова\1 Пономарьова\4 Прикметник\№061 - Поєдную прикметники з іменниками\2025-01-08_2246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9" b="1099"/>
          <a:stretch/>
        </p:blipFill>
        <p:spPr bwMode="auto">
          <a:xfrm>
            <a:off x="5867400" y="4842959"/>
            <a:ext cx="5475516" cy="112881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2 клас\1 Українська мова\1 Пономарьова\4 Прикметник\№061 - Поєдную прикметники з іменниками\2025-01-08_2236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" t="16616" r="68" b="2352"/>
          <a:stretch/>
        </p:blipFill>
        <p:spPr bwMode="auto">
          <a:xfrm>
            <a:off x="5867399" y="1823890"/>
            <a:ext cx="5475515" cy="231515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2 клас\1 Українська мова\1 Пономарьова\4 Прикметник\№061 - Поєдную прикметники з іменниками\2025-01-08_21425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863" r="9321" b="1686"/>
          <a:stretch/>
        </p:blipFill>
        <p:spPr bwMode="auto">
          <a:xfrm>
            <a:off x="828631" y="4155726"/>
            <a:ext cx="4500000" cy="14400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779719" y="3248786"/>
            <a:ext cx="4597824" cy="7623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2. </a:t>
            </a:r>
            <a:r>
              <a:rPr lang="uk-UA" sz="20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000" b="1" dirty="0" smtClean="0">
                <a:solidFill>
                  <a:schemeClr val="bg1"/>
                </a:solidFill>
              </a:rPr>
              <a:t> прикметники</a:t>
            </a:r>
            <a:r>
              <a:rPr lang="uk-UA" sz="2000" b="1" dirty="0">
                <a:solidFill>
                  <a:schemeClr val="bg1"/>
                </a:solidFill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</a:rPr>
              <a:t>з довідки в кожний рядок. Зміни їх за питаннями.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4" y="6057261"/>
            <a:ext cx="858342" cy="8007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400" b="1" dirty="0" err="1" smtClean="0">
                <a:solidFill>
                  <a:schemeClr val="bg1"/>
                </a:solidFill>
              </a:rPr>
              <a:t>Ст</a:t>
            </a:r>
            <a:r>
              <a:rPr lang="uk-UA" sz="2400" b="1" dirty="0" smtClean="0">
                <a:solidFill>
                  <a:schemeClr val="bg1"/>
                </a:solidFill>
              </a:rPr>
              <a:t> 40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6529" y="403089"/>
            <a:ext cx="10486386" cy="7194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6529" y="1122531"/>
            <a:ext cx="4314297" cy="6409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1. З’єднай кожний прикметник з відповідним іменником.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099723" y="1122532"/>
            <a:ext cx="5096814" cy="6409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3. Утвори сполучення слів, додавши до прикметників назви відповідних малюнків.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142967" y="4094960"/>
            <a:ext cx="1839245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весняний.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251397" y="4389228"/>
            <a:ext cx="1622386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зелена.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88120" y="3045733"/>
            <a:ext cx="1422599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перець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22439" y="3317227"/>
            <a:ext cx="1647090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троянда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62302" y="3629963"/>
            <a:ext cx="1707228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яблука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10677" y="4704007"/>
            <a:ext cx="1752196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пустого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848006" y="3001677"/>
            <a:ext cx="1348531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джем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683954" y="3317227"/>
            <a:ext cx="1512584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папка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870110" y="3600970"/>
            <a:ext cx="1061906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желе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377645" y="4155726"/>
            <a:ext cx="4383768" cy="6409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4. Відгадай загадки. </a:t>
            </a:r>
            <a:r>
              <a:rPr lang="uk-UA" sz="20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000" b="1" dirty="0" smtClean="0">
                <a:solidFill>
                  <a:schemeClr val="bg1"/>
                </a:solidFill>
              </a:rPr>
              <a:t> пропущені прикметники.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494846" y="5199462"/>
            <a:ext cx="1405730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smtClean="0">
                <a:solidFill>
                  <a:srgbClr val="0070C0"/>
                </a:solidFill>
              </a:rPr>
              <a:t>повне</a:t>
            </a:r>
            <a:endParaRPr lang="uk-UA" sz="28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D:\2 клас\1 Українська мова\1 Пономарьова\4 Прикметник\№061 - Поєдную прикметники з іменниками\2025-01-08_21402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6" t="20433" r="10594" b="141"/>
          <a:stretch/>
        </p:blipFill>
        <p:spPr bwMode="auto">
          <a:xfrm>
            <a:off x="856529" y="1837371"/>
            <a:ext cx="4314297" cy="131699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347803" y="4676119"/>
            <a:ext cx="1622386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молоде.</a:t>
            </a:r>
            <a:endParaRPr lang="uk-UA" sz="2800" b="1" dirty="0">
              <a:solidFill>
                <a:srgbClr val="0070C0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2094054" y="2085501"/>
            <a:ext cx="1639746" cy="58149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2094054" y="2085501"/>
            <a:ext cx="1730816" cy="25477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2048519" y="2635434"/>
            <a:ext cx="1730816" cy="34603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2048519" y="2380656"/>
            <a:ext cx="1730816" cy="55518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4154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47" grpId="0"/>
      <p:bldP spid="48" grpId="0"/>
      <p:bldP spid="17" grpId="0"/>
      <p:bldP spid="19" grpId="0"/>
      <p:bldP spid="21" grpId="0"/>
      <p:bldP spid="22" grpId="0"/>
      <p:bldP spid="27" grpId="0"/>
      <p:bldP spid="28" grpId="0"/>
      <p:bldP spid="29" grpId="0"/>
      <p:bldP spid="30" grpId="0" animBg="1"/>
      <p:bldP spid="31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230698" y="603385"/>
            <a:ext cx="9818302" cy="7137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Підсумок. Рефлексія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76" y="2870290"/>
            <a:ext cx="1115156" cy="13801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7"/>
          <a:stretch/>
        </p:blipFill>
        <p:spPr>
          <a:xfrm>
            <a:off x="1003538" y="3913874"/>
            <a:ext cx="1292233" cy="13804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16" y="5202346"/>
            <a:ext cx="1178555" cy="11666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35071" y="3163687"/>
            <a:ext cx="6800069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Завдання сподобалось, було легким </a:t>
            </a:r>
            <a:r>
              <a:rPr lang="uk-UA" sz="2800" b="1" dirty="0">
                <a:solidFill>
                  <a:schemeClr val="bg1"/>
                </a:solidFill>
              </a:rPr>
              <a:t>та корисним.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35073" y="4127032"/>
            <a:ext cx="680007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Завдання не </a:t>
            </a:r>
            <a:r>
              <a:rPr lang="uk-UA" sz="2800" b="1" dirty="0"/>
              <a:t>сподобалось, </a:t>
            </a:r>
            <a:r>
              <a:rPr lang="uk-UA" sz="2800" b="1" dirty="0" smtClean="0"/>
              <a:t>було </a:t>
            </a:r>
            <a:r>
              <a:rPr lang="uk-UA" sz="2800" b="1" dirty="0"/>
              <a:t>важким, </a:t>
            </a:r>
            <a:r>
              <a:rPr lang="uk-UA" sz="2800" b="1" dirty="0" smtClean="0"/>
              <a:t>незрозумілим, </a:t>
            </a:r>
            <a:r>
              <a:rPr lang="uk-UA" sz="2800" b="1" dirty="0"/>
              <a:t>нудним.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74466" y="5359330"/>
            <a:ext cx="680006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Завдання </a:t>
            </a:r>
            <a:r>
              <a:rPr lang="uk-UA" sz="2800" b="1" dirty="0" smtClean="0">
                <a:solidFill>
                  <a:schemeClr val="bg1"/>
                </a:solidFill>
              </a:rPr>
              <a:t>здивувало, зацікавило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144001" y="3913874"/>
            <a:ext cx="2177142" cy="116726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Цікаво, яких знаків у тебе більше? 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54905" y="1338942"/>
            <a:ext cx="6989096" cy="169277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2563" indent="-182563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0070C0"/>
                </a:solidFill>
              </a:rPr>
              <a:t>Що називають прикметники? На які питання відповідають?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0070C0"/>
                </a:solidFill>
              </a:rPr>
              <a:t>З </a:t>
            </a:r>
            <a:r>
              <a:rPr lang="uk-UA" sz="2000" b="1" dirty="0">
                <a:solidFill>
                  <a:srgbClr val="0070C0"/>
                </a:solidFill>
              </a:rPr>
              <a:t>якими словами зв'язані </a:t>
            </a:r>
            <a:r>
              <a:rPr lang="uk-UA" sz="2000" b="1" dirty="0" smtClean="0">
                <a:solidFill>
                  <a:srgbClr val="0070C0"/>
                </a:solidFill>
              </a:rPr>
              <a:t>прикметники? Приведи приклад. </a:t>
            </a:r>
            <a:endParaRPr lang="uk-UA" sz="2000" b="1" dirty="0">
              <a:solidFill>
                <a:srgbClr val="0070C0"/>
              </a:solidFill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Яка </a:t>
            </a:r>
            <a:r>
              <a:rPr lang="uk-UA" sz="20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робота на </a:t>
            </a:r>
            <a:r>
              <a:rPr lang="uk-UA" sz="2000" b="1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уроці</a:t>
            </a:r>
            <a:r>
              <a:rPr lang="uk-UA" sz="20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була для тебе найцікавішою? </a:t>
            </a:r>
            <a:r>
              <a:rPr lang="uk-UA" sz="2000" b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Чому?</a:t>
            </a:r>
            <a:endParaRPr lang="uk-UA" sz="2000" b="1" dirty="0">
              <a:solidFill>
                <a:srgbClr val="0070C0"/>
              </a:solidFill>
              <a:ea typeface="Times New Roman" pitchFamily="18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70C0"/>
                </a:solidFill>
              </a:rPr>
              <a:t>Як </a:t>
            </a:r>
            <a:r>
              <a:rPr lang="ru-RU" sz="2000" b="1" dirty="0" err="1" smtClean="0">
                <a:solidFill>
                  <a:srgbClr val="0070C0"/>
                </a:solidFill>
              </a:rPr>
              <a:t>ти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оцінюєш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свою </a:t>
            </a:r>
            <a:r>
              <a:rPr lang="ru-RU" sz="2000" b="1" dirty="0" smtClean="0">
                <a:solidFill>
                  <a:srgbClr val="0070C0"/>
                </a:solidFill>
              </a:rPr>
              <a:t>роботу </a:t>
            </a:r>
            <a:r>
              <a:rPr lang="ru-RU" sz="2000" b="1" dirty="0">
                <a:solidFill>
                  <a:srgbClr val="0070C0"/>
                </a:solidFill>
              </a:rPr>
              <a:t>на </a:t>
            </a:r>
            <a:r>
              <a:rPr lang="ru-RU" sz="2000" b="1" dirty="0" err="1">
                <a:solidFill>
                  <a:srgbClr val="0070C0"/>
                </a:solidFill>
              </a:rPr>
              <a:t>уроці</a:t>
            </a:r>
            <a:r>
              <a:rPr lang="ru-RU" sz="2000" b="1" dirty="0" smtClean="0">
                <a:solidFill>
                  <a:srgbClr val="0070C0"/>
                </a:solidFill>
              </a:rPr>
              <a:t>?</a:t>
            </a:r>
            <a:r>
              <a:rPr lang="uk-UA" sz="2000" b="1" dirty="0">
                <a:solidFill>
                  <a:srgbClr val="0070C0"/>
                </a:solidFill>
              </a:rPr>
              <a:t> Постав на сторінках зошита праворуч завдань знаки </a:t>
            </a:r>
            <a:r>
              <a:rPr lang="uk-UA" sz="2000" b="1" dirty="0" smtClean="0">
                <a:solidFill>
                  <a:srgbClr val="FF0000"/>
                </a:solidFill>
              </a:rPr>
              <a:t>«+», «-», «?»</a:t>
            </a:r>
            <a:endParaRPr lang="uk-U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21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85607" y="511630"/>
            <a:ext cx="10282693" cy="8055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2463398" y="1420310"/>
            <a:ext cx="6902097" cy="96059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400" b="1" dirty="0" smtClean="0">
                <a:solidFill>
                  <a:srgbClr val="0070C0"/>
                </a:solidFill>
              </a:rPr>
              <a:t>Вибери напій, з яким хочеш провести урок. </a:t>
            </a:r>
          </a:p>
          <a:p>
            <a:pPr lvl="0"/>
            <a:r>
              <a:rPr lang="uk-UA" sz="2400" b="1" dirty="0" smtClean="0">
                <a:solidFill>
                  <a:srgbClr val="0070C0"/>
                </a:solidFill>
              </a:rPr>
              <a:t>А я скажу, що тебе очікує на </a:t>
            </a:r>
            <a:r>
              <a:rPr lang="uk-UA" sz="2400" b="1" dirty="0" err="1" smtClean="0">
                <a:solidFill>
                  <a:srgbClr val="0070C0"/>
                </a:solidFill>
              </a:rPr>
              <a:t>уроці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727030" y="4557438"/>
            <a:ext cx="1901144" cy="127694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bg1"/>
                </a:solidFill>
              </a:rPr>
              <a:t>Тебе очікує активна робота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4878438" y="4481621"/>
            <a:ext cx="2072015" cy="1322375"/>
          </a:xfrm>
          <a:prstGeom prst="roundRect">
            <a:avLst/>
          </a:prstGeom>
          <a:solidFill>
            <a:srgbClr val="C45A1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Виявиш творче мислення</a:t>
            </a:r>
            <a:endParaRPr lang="ru-RU" sz="2400" b="1" dirty="0"/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7233180" y="4509181"/>
            <a:ext cx="2274732" cy="1309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Твоя працьовитість радує.</a:t>
            </a:r>
            <a:endParaRPr lang="ru-RU" sz="2400" b="1" dirty="0"/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2794490" y="4486510"/>
            <a:ext cx="1814492" cy="15815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bg1"/>
                </a:solidFill>
              </a:rPr>
              <a:t>Легко розв’яжеш всі завдання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9648279" y="4481622"/>
            <a:ext cx="1778026" cy="1322375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Здивуєш своїми знаннями </a:t>
            </a:r>
            <a:endParaRPr lang="ru-RU" sz="2400" b="1" dirty="0"/>
          </a:p>
        </p:txBody>
      </p:sp>
      <p:pic>
        <p:nvPicPr>
          <p:cNvPr id="2050" name="Picture 2" descr="D:\Картинки до тестів\Напої\Чашка чаю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807" y="2508753"/>
            <a:ext cx="2115477" cy="1819468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Картинки до тестів\Напої\Склянка води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4" r="26767"/>
          <a:stretch/>
        </p:blipFill>
        <p:spPr bwMode="auto">
          <a:xfrm>
            <a:off x="835890" y="2508753"/>
            <a:ext cx="1782857" cy="1819469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Картинки до тестів\Напої\Чашка какао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r="8214" b="9450"/>
          <a:stretch/>
        </p:blipFill>
        <p:spPr bwMode="auto">
          <a:xfrm>
            <a:off x="4824000" y="2508758"/>
            <a:ext cx="2160000" cy="1819468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Картинки до тестів\Напої\Сік персикови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416" y="2503308"/>
            <a:ext cx="1684638" cy="182239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Картинки до тестів\Напої\Склянка молока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3" r="6490"/>
          <a:stretch/>
        </p:blipFill>
        <p:spPr bwMode="auto">
          <a:xfrm>
            <a:off x="9648279" y="2503308"/>
            <a:ext cx="1693721" cy="182239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613912" y="1648049"/>
            <a:ext cx="4601067" cy="267765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70C0"/>
                </a:solidFill>
              </a:rPr>
              <a:t>Вже закінчилась перерва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І дзвенить для нас дзвінок.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Приготуйте без мороки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Все, що треба до уроку.</a:t>
            </a:r>
          </a:p>
          <a:p>
            <a:r>
              <a:rPr lang="uk-UA" sz="2800" b="1" dirty="0" smtClean="0">
                <a:solidFill>
                  <a:srgbClr val="0070C0"/>
                </a:solidFill>
              </a:rPr>
              <a:t>Зошит</a:t>
            </a:r>
            <a:r>
              <a:rPr lang="uk-UA" sz="2800" b="1" dirty="0">
                <a:solidFill>
                  <a:srgbClr val="0070C0"/>
                </a:solidFill>
              </a:rPr>
              <a:t>, </a:t>
            </a:r>
            <a:r>
              <a:rPr lang="uk-UA" sz="2800" b="1" dirty="0" smtClean="0">
                <a:solidFill>
                  <a:srgbClr val="0070C0"/>
                </a:solidFill>
              </a:rPr>
              <a:t>ручку, олівці</a:t>
            </a:r>
            <a:r>
              <a:rPr lang="uk-UA" sz="2800" b="1" dirty="0">
                <a:solidFill>
                  <a:srgbClr val="0070C0"/>
                </a:solidFill>
              </a:rPr>
              <a:t>.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Приготувались? Молодці!</a:t>
            </a:r>
          </a:p>
        </p:txBody>
      </p:sp>
      <p:pic>
        <p:nvPicPr>
          <p:cNvPr id="16" name="Picture 2" descr="Картинки по запросу клипарт звонок школьни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010">
            <a:off x="9017811" y="1546744"/>
            <a:ext cx="1870791" cy="245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51768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436" y="498680"/>
            <a:ext cx="10334735" cy="69557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  <a:latin typeface="+mn-lt"/>
              </a:rPr>
              <a:t>Вправа «Закінчи речення»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888960" y="1268393"/>
            <a:ext cx="4564783" cy="54952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Прикметники називають …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CFDE915C-1257-4D14-A244-D3123A83C34B}"/>
              </a:ext>
            </a:extLst>
          </p:cNvPr>
          <p:cNvSpPr txBox="1">
            <a:spLocks/>
          </p:cNvSpPr>
          <p:nvPr/>
        </p:nvSpPr>
        <p:spPr bwMode="auto">
          <a:xfrm>
            <a:off x="888962" y="1839078"/>
            <a:ext cx="4564782" cy="57755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і 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відповідають на питання…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7B252738-CD41-4C91-A12B-F3BF6D0D37A8}"/>
              </a:ext>
            </a:extLst>
          </p:cNvPr>
          <p:cNvSpPr txBox="1">
            <a:spLocks/>
          </p:cNvSpPr>
          <p:nvPr/>
        </p:nvSpPr>
        <p:spPr bwMode="auto">
          <a:xfrm>
            <a:off x="5540529" y="1268393"/>
            <a:ext cx="3431106" cy="54952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о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знаки предметів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162F8780-7120-465F-A227-282D03ACCE08}"/>
              </a:ext>
            </a:extLst>
          </p:cNvPr>
          <p:cNvSpPr txBox="1">
            <a:spLocks/>
          </p:cNvSpPr>
          <p:nvPr/>
        </p:nvSpPr>
        <p:spPr bwMode="auto">
          <a:xfrm>
            <a:off x="5520563" y="1849692"/>
            <a:ext cx="3451072" cy="56693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Який? Яка? Яке? Які?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882413" y="3379659"/>
            <a:ext cx="1381395" cy="50589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 err="1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рамуд</a:t>
            </a:r>
            <a:endParaRPr kumimoji="0" lang="ru-RU" sz="2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7B252738-CD41-4C91-A12B-F3BF6D0D37A8}"/>
              </a:ext>
            </a:extLst>
          </p:cNvPr>
          <p:cNvSpPr txBox="1">
            <a:spLocks/>
          </p:cNvSpPr>
          <p:nvPr/>
        </p:nvSpPr>
        <p:spPr bwMode="auto">
          <a:xfrm>
            <a:off x="2512806" y="3379659"/>
            <a:ext cx="1349828" cy="50589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 err="1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шіхоро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96437" y="3374078"/>
            <a:ext cx="134982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хороші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0059" y="3369634"/>
            <a:ext cx="142674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мудра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162F8780-7120-465F-A227-282D03ACCE08}"/>
              </a:ext>
            </a:extLst>
          </p:cNvPr>
          <p:cNvSpPr txBox="1">
            <a:spLocks/>
          </p:cNvSpPr>
          <p:nvPr/>
        </p:nvSpPr>
        <p:spPr bwMode="auto">
          <a:xfrm>
            <a:off x="888962" y="2463964"/>
            <a:ext cx="3987841" cy="762449"/>
          </a:xfrm>
          <a:prstGeom prst="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dirty="0">
                <a:solidFill>
                  <a:srgbClr val="0070C0"/>
                </a:solidFill>
              </a:rPr>
              <a:t>Розшифруй </a:t>
            </a:r>
            <a:r>
              <a:rPr lang="uk-UA" sz="2400" b="1" dirty="0" smtClean="0">
                <a:solidFill>
                  <a:srgbClr val="0070C0"/>
                </a:solidFill>
              </a:rPr>
              <a:t>анаграми, переставляючи склади.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49619" y="3360611"/>
            <a:ext cx="622200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err="1">
                <a:solidFill>
                  <a:schemeClr val="bg1"/>
                </a:solidFill>
              </a:rPr>
              <a:t>Мудраголовадбаєпрохорошіслова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60059" y="3360611"/>
            <a:ext cx="620112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Мудра голова дбає про хороші слова.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162F8780-7120-465F-A227-282D03ACCE08}"/>
              </a:ext>
            </a:extLst>
          </p:cNvPr>
          <p:cNvSpPr txBox="1">
            <a:spLocks/>
          </p:cNvSpPr>
          <p:nvPr/>
        </p:nvSpPr>
        <p:spPr bwMode="auto">
          <a:xfrm>
            <a:off x="2365281" y="4049662"/>
            <a:ext cx="6176926" cy="1578429"/>
          </a:xfrm>
          <a:prstGeom prst="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uk-UA" sz="2400" b="1" dirty="0">
                <a:solidFill>
                  <a:srgbClr val="0070C0"/>
                </a:solidFill>
              </a:rPr>
              <a:t>Родзинка знайшла в інтернеті прислів’я з цими прикметниками. Але загубились пробіли </a:t>
            </a:r>
            <a:r>
              <a:rPr lang="uk-UA" sz="2400" b="1" dirty="0" smtClean="0">
                <a:solidFill>
                  <a:srgbClr val="0070C0"/>
                </a:solidFill>
              </a:rPr>
              <a:t>між </a:t>
            </a:r>
            <a:r>
              <a:rPr lang="uk-UA" sz="2400" b="1" dirty="0">
                <a:solidFill>
                  <a:srgbClr val="0070C0"/>
                </a:solidFill>
              </a:rPr>
              <a:t>словами. Допоможи Родзинці відновити прислів’я.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162F8780-7120-465F-A227-282D03ACCE08}"/>
              </a:ext>
            </a:extLst>
          </p:cNvPr>
          <p:cNvSpPr txBox="1">
            <a:spLocks/>
          </p:cNvSpPr>
          <p:nvPr/>
        </p:nvSpPr>
        <p:spPr bwMode="auto">
          <a:xfrm>
            <a:off x="8681710" y="4700191"/>
            <a:ext cx="2449891" cy="880092"/>
          </a:xfrm>
          <a:prstGeom prst="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dirty="0" smtClean="0">
                <a:solidFill>
                  <a:srgbClr val="0070C0"/>
                </a:solidFill>
                <a:ea typeface="+mj-ea"/>
                <a:cs typeface="Arial" panose="020B0604020202020204" pitchFamily="34" charset="0"/>
              </a:rPr>
              <a:t>Як ти розумієш це прислів’я?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80" b="81113" l="69291" r="91894"/>
                    </a14:imgEffect>
                  </a14:imgLayer>
                </a14:imgProps>
              </a:ext>
            </a:extLst>
          </a:blip>
          <a:srcRect l="70226" t="19536" r="7191" b="18520"/>
          <a:stretch/>
        </p:blipFill>
        <p:spPr>
          <a:xfrm flipH="1">
            <a:off x="9542592" y="1232808"/>
            <a:ext cx="2232792" cy="236764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/>
          <a:srcRect l="7656" t="13726" r="71900" b="34618"/>
          <a:stretch/>
        </p:blipFill>
        <p:spPr>
          <a:xfrm>
            <a:off x="747448" y="4049662"/>
            <a:ext cx="1516360" cy="218115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3" name="Заголовок 1">
            <a:extLst>
              <a:ext uri="{FF2B5EF4-FFF2-40B4-BE49-F238E27FC236}">
                <a16:creationId xmlns:a16="http://schemas.microsoft.com/office/drawing/2014/main" xmlns="" id="{162F8780-7120-465F-A227-282D03ACCE08}"/>
              </a:ext>
            </a:extLst>
          </p:cNvPr>
          <p:cNvSpPr txBox="1">
            <a:spLocks/>
          </p:cNvSpPr>
          <p:nvPr/>
        </p:nvSpPr>
        <p:spPr bwMode="auto">
          <a:xfrm>
            <a:off x="4977808" y="2481494"/>
            <a:ext cx="4564784" cy="744919"/>
          </a:xfrm>
          <a:prstGeom prst="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dirty="0" smtClean="0">
                <a:solidFill>
                  <a:srgbClr val="0070C0"/>
                </a:solidFill>
              </a:rPr>
              <a:t>Що називають ці слова: предмети чи ознаки предметів?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39961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2063" y="468084"/>
            <a:ext cx="10017268" cy="7620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«Шифрувальник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85505" y="1510959"/>
            <a:ext cx="169841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ПСД</a:t>
            </a:r>
            <a:endParaRPr lang="ru-RU" sz="2800" b="1" dirty="0"/>
          </a:p>
        </p:txBody>
      </p:sp>
      <p:pic>
        <p:nvPicPr>
          <p:cNvPr id="1030" name="Picture 6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403" y="1367996"/>
            <a:ext cx="4077927" cy="4760659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Прямоугольник 72"/>
          <p:cNvSpPr/>
          <p:nvPr/>
        </p:nvSpPr>
        <p:spPr>
          <a:xfrm>
            <a:off x="1122063" y="1367996"/>
            <a:ext cx="3253994" cy="89623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Впізнай слово, вставляючи голосні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86378" y="1510959"/>
            <a:ext cx="169841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ПОСУД</a:t>
            </a:r>
            <a:endParaRPr lang="ru-RU" sz="28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122063" y="2405778"/>
            <a:ext cx="5495578" cy="93958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Назви слова, які асоціюєш </a:t>
            </a:r>
            <a:r>
              <a:rPr lang="uk-UA" sz="2400" b="1" dirty="0">
                <a:solidFill>
                  <a:srgbClr val="0070C0"/>
                </a:solidFill>
              </a:rPr>
              <a:t>зі словом </a:t>
            </a:r>
            <a:r>
              <a:rPr lang="uk-UA" sz="2400" b="1" dirty="0" smtClean="0">
                <a:solidFill>
                  <a:srgbClr val="0070C0"/>
                </a:solidFill>
              </a:rPr>
              <a:t>ПОСУД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D:\Картинки до тестів\Професії\Пека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63" y="3441380"/>
            <a:ext cx="1436080" cy="268727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2673700" y="3519561"/>
            <a:ext cx="3943941" cy="85649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Склади речення зі </a:t>
            </a:r>
            <a:r>
              <a:rPr lang="uk-UA" sz="2400" b="1" dirty="0">
                <a:solidFill>
                  <a:srgbClr val="0070C0"/>
                </a:solidFill>
              </a:rPr>
              <a:t>словом </a:t>
            </a:r>
            <a:r>
              <a:rPr lang="uk-UA" sz="2400" b="1" dirty="0" smtClean="0">
                <a:solidFill>
                  <a:srgbClr val="0070C0"/>
                </a:solidFill>
              </a:rPr>
              <a:t>ПОСУД 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692353" y="4648201"/>
            <a:ext cx="3943941" cy="6568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Поля помила посуд.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0467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20830" y="599721"/>
            <a:ext cx="9777799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812971" y="1593344"/>
            <a:ext cx="4985658" cy="296251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rgbClr val="0070C0"/>
                </a:solidFill>
              </a:rPr>
              <a:t>Сьогодні</a:t>
            </a:r>
            <a:r>
              <a:rPr lang="ru-RU" sz="2800" b="1" dirty="0">
                <a:solidFill>
                  <a:srgbClr val="0070C0"/>
                </a:solidFill>
              </a:rPr>
              <a:t> на </a:t>
            </a:r>
            <a:r>
              <a:rPr lang="ru-RU" sz="2800" b="1" dirty="0" err="1">
                <a:solidFill>
                  <a:srgbClr val="0070C0"/>
                </a:solidFill>
              </a:rPr>
              <a:t>уроці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української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мови</a:t>
            </a:r>
            <a:r>
              <a:rPr lang="ru-RU" sz="2800" b="1" dirty="0" smtClean="0">
                <a:solidFill>
                  <a:srgbClr val="0070C0"/>
                </a:solidFill>
              </a:rPr>
              <a:t> ми </a:t>
            </a:r>
            <a:r>
              <a:rPr lang="uk-UA" sz="2800" b="1" dirty="0" smtClean="0">
                <a:solidFill>
                  <a:srgbClr val="0070C0"/>
                </a:solidFill>
              </a:rPr>
              <a:t>будемо вчитися поєднувати іменники і прикметники.  Поспілкуємось про правила поводження за столом.</a:t>
            </a: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2098"/>
          <a:stretch/>
        </p:blipFill>
        <p:spPr bwMode="auto">
          <a:xfrm>
            <a:off x="1020830" y="1557873"/>
            <a:ext cx="4102531" cy="390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16487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"/>
          <a:srcRect l="7656" t="13726" r="71900" b="34618"/>
          <a:stretch/>
        </p:blipFill>
        <p:spPr>
          <a:xfrm>
            <a:off x="1097720" y="2085694"/>
            <a:ext cx="1641217" cy="23607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12066" y="503896"/>
            <a:ext cx="10058705" cy="6391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Родзинка хоче повідомити </a:t>
            </a:r>
            <a:r>
              <a:rPr lang="uk-UA" sz="3600" b="1" dirty="0" smtClean="0">
                <a:solidFill>
                  <a:schemeClr val="bg1"/>
                </a:solidFill>
              </a:rPr>
              <a:t>інформацію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9765" y="2080930"/>
            <a:ext cx="222339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паперова</a:t>
            </a:r>
            <a:endParaRPr lang="ru-RU" sz="32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3517" r="9924"/>
          <a:stretch/>
        </p:blipFill>
        <p:spPr>
          <a:xfrm>
            <a:off x="9109086" y="2172118"/>
            <a:ext cx="2169603" cy="21660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760590" y="2661372"/>
            <a:ext cx="221169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металева</a:t>
            </a:r>
            <a:endParaRPr lang="ru-RU" sz="3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749766" y="3255153"/>
            <a:ext cx="222339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фарфорова</a:t>
            </a:r>
            <a:endParaRPr lang="ru-RU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738937" y="3837233"/>
            <a:ext cx="223509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скляна</a:t>
            </a:r>
            <a:endParaRPr lang="ru-RU" sz="3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476850" y="2080933"/>
            <a:ext cx="181901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чашка</a:t>
            </a:r>
            <a:endParaRPr lang="ru-RU" sz="3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488276" y="2685264"/>
            <a:ext cx="181901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серветка</a:t>
            </a:r>
            <a:endParaRPr lang="ru-RU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488275" y="3289264"/>
            <a:ext cx="181901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банка</a:t>
            </a:r>
            <a:endParaRPr lang="ru-RU" sz="3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476850" y="3857795"/>
            <a:ext cx="181901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ложка</a:t>
            </a:r>
            <a:endParaRPr lang="ru-RU" sz="3200" b="1" dirty="0"/>
          </a:p>
        </p:txBody>
      </p:sp>
      <p:cxnSp>
        <p:nvCxnSpPr>
          <p:cNvPr id="6" name="Прямая со стрелкой 5"/>
          <p:cNvCxnSpPr>
            <a:stCxn id="25" idx="1"/>
          </p:cNvCxnSpPr>
          <p:nvPr/>
        </p:nvCxnSpPr>
        <p:spPr>
          <a:xfrm flipH="1" flipV="1">
            <a:off x="4972290" y="2349759"/>
            <a:ext cx="2515986" cy="62789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29" idx="1"/>
          </p:cNvCxnSpPr>
          <p:nvPr/>
        </p:nvCxnSpPr>
        <p:spPr>
          <a:xfrm flipH="1" flipV="1">
            <a:off x="4892311" y="2901052"/>
            <a:ext cx="2584539" cy="124913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endCxn id="19" idx="3"/>
          </p:cNvCxnSpPr>
          <p:nvPr/>
        </p:nvCxnSpPr>
        <p:spPr>
          <a:xfrm flipH="1">
            <a:off x="4973164" y="2393922"/>
            <a:ext cx="2503686" cy="115361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27" idx="1"/>
          </p:cNvCxnSpPr>
          <p:nvPr/>
        </p:nvCxnSpPr>
        <p:spPr>
          <a:xfrm flipH="1">
            <a:off x="4972289" y="3581652"/>
            <a:ext cx="2515986" cy="54796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77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088572" y="1223081"/>
            <a:ext cx="9982199" cy="80166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Прочитай </a:t>
            </a:r>
            <a:r>
              <a:rPr lang="uk-UA" sz="2000" b="1" dirty="0">
                <a:solidFill>
                  <a:srgbClr val="0070C0"/>
                </a:solidFill>
              </a:rPr>
              <a:t>слова, які вона для цього дібрала. Що називають ці слова? </a:t>
            </a:r>
            <a:endParaRPr lang="uk-UA" sz="20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На </a:t>
            </a:r>
            <a:r>
              <a:rPr lang="uk-UA" sz="2000" b="1" dirty="0">
                <a:solidFill>
                  <a:srgbClr val="0070C0"/>
                </a:solidFill>
              </a:rPr>
              <a:t>які питання відповідають? Чи зрозуміло тобі, про що хоче розповісти Родзинка</a:t>
            </a:r>
            <a:r>
              <a:rPr lang="uk-UA" sz="2000" b="1" dirty="0" smtClean="0">
                <a:solidFill>
                  <a:srgbClr val="0070C0"/>
                </a:solidFill>
              </a:rPr>
              <a:t>?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219200" y="4655995"/>
            <a:ext cx="9851571" cy="81951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Читалочка</a:t>
            </a:r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>
                <a:solidFill>
                  <a:srgbClr val="0070C0"/>
                </a:solidFill>
              </a:rPr>
              <a:t>вирішила допомогти Родзинці. Вона пропонує їй іншу групу слів. Прочитай </a:t>
            </a:r>
            <a:r>
              <a:rPr lang="uk-UA" sz="2000" b="1" dirty="0" smtClean="0">
                <a:solidFill>
                  <a:srgbClr val="0070C0"/>
                </a:solidFill>
              </a:rPr>
              <a:t>їх. </a:t>
            </a:r>
            <a:r>
              <a:rPr lang="uk-UA" sz="2000" b="1" dirty="0">
                <a:solidFill>
                  <a:srgbClr val="0070C0"/>
                </a:solidFill>
              </a:rPr>
              <a:t>На які питання відповідають слова Читалочки? </a:t>
            </a:r>
            <a:r>
              <a:rPr lang="uk-UA" sz="2000" b="1" dirty="0" smtClean="0">
                <a:solidFill>
                  <a:srgbClr val="0070C0"/>
                </a:solidFill>
              </a:rPr>
              <a:t>Що </a:t>
            </a:r>
            <a:r>
              <a:rPr lang="uk-UA" sz="2000" b="1" dirty="0">
                <a:solidFill>
                  <a:srgbClr val="0070C0"/>
                </a:solidFill>
              </a:rPr>
              <a:t>вони називають?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219200" y="5650406"/>
            <a:ext cx="9851571" cy="43398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Добери </a:t>
            </a:r>
            <a:r>
              <a:rPr lang="uk-UA" sz="2000" b="1" dirty="0">
                <a:solidFill>
                  <a:srgbClr val="0070C0"/>
                </a:solidFill>
              </a:rPr>
              <a:t>до кожного </a:t>
            </a:r>
            <a:r>
              <a:rPr lang="uk-UA" sz="2000" b="1" dirty="0" smtClean="0">
                <a:solidFill>
                  <a:srgbClr val="0070C0"/>
                </a:solidFill>
              </a:rPr>
              <a:t>іменника </a:t>
            </a:r>
            <a:r>
              <a:rPr lang="uk-UA" sz="2000" b="1" dirty="0">
                <a:solidFill>
                  <a:srgbClr val="0070C0"/>
                </a:solidFill>
              </a:rPr>
              <a:t>Читалочки відповідний прикметник зі слів Родзинки. </a:t>
            </a:r>
          </a:p>
        </p:txBody>
      </p:sp>
    </p:spTree>
    <p:extLst>
      <p:ext uri="{BB962C8B-B14F-4D97-AF65-F5344CB8AC3E}">
        <p14:creationId xmlns:p14="http://schemas.microsoft.com/office/powerpoint/2010/main" val="270285679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7" grpId="0" animBg="1"/>
      <p:bldP spid="29" grpId="0" animBg="1"/>
      <p:bldP spid="32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1486" y="478971"/>
            <a:ext cx="10210800" cy="7511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>
                <a:solidFill>
                  <a:schemeClr val="bg1"/>
                </a:solidFill>
              </a:rPr>
              <a:t>Запиши</a:t>
            </a:r>
            <a:r>
              <a:rPr lang="uk-UA" sz="4000" b="1" dirty="0">
                <a:solidFill>
                  <a:schemeClr val="bg1"/>
                </a:solidFill>
              </a:rPr>
              <a:t> за зразком </a:t>
            </a:r>
            <a:r>
              <a:rPr lang="uk-UA" sz="4000" b="1" dirty="0" smtClean="0">
                <a:solidFill>
                  <a:schemeClr val="bg1"/>
                </a:solidFill>
              </a:rPr>
              <a:t>словосполучення </a:t>
            </a:r>
            <a:endParaRPr lang="uk-UA" sz="4000" b="1" dirty="0">
              <a:solidFill>
                <a:srgbClr val="FFFF00"/>
              </a:solidFill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193" r="54378" b="67318"/>
          <a:stretch/>
        </p:blipFill>
        <p:spPr>
          <a:xfrm>
            <a:off x="3156847" y="1738459"/>
            <a:ext cx="5764957" cy="259993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/>
          <a:srcRect l="7656" t="13726" r="71900" b="34618"/>
          <a:stretch/>
        </p:blipFill>
        <p:spPr>
          <a:xfrm>
            <a:off x="1026136" y="1957170"/>
            <a:ext cx="1391654" cy="200177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3517" r="9924"/>
          <a:stretch/>
        </p:blipFill>
        <p:spPr>
          <a:xfrm flipH="1">
            <a:off x="1001486" y="3999480"/>
            <a:ext cx="1902887" cy="18997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62868" r="49228" b="23798"/>
          <a:stretch/>
        </p:blipFill>
        <p:spPr>
          <a:xfrm>
            <a:off x="3452407" y="1708940"/>
            <a:ext cx="1458118" cy="6450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78442" r="49228" b="6715"/>
          <a:stretch/>
        </p:blipFill>
        <p:spPr>
          <a:xfrm>
            <a:off x="4892862" y="1668911"/>
            <a:ext cx="1458118" cy="718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4" t="15833" r="25842" b="68472"/>
          <a:stretch/>
        </p:blipFill>
        <p:spPr>
          <a:xfrm>
            <a:off x="6453293" y="1757609"/>
            <a:ext cx="2291327" cy="7592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6" t="64168" r="37867" b="20137"/>
          <a:stretch/>
        </p:blipFill>
        <p:spPr>
          <a:xfrm>
            <a:off x="6583252" y="2391105"/>
            <a:ext cx="1846341" cy="75929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9" t="31528" r="38892" b="52777"/>
          <a:stretch/>
        </p:blipFill>
        <p:spPr>
          <a:xfrm>
            <a:off x="3282562" y="2391105"/>
            <a:ext cx="1797808" cy="7592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t="79724" r="53253" b="8502"/>
          <a:stretch/>
        </p:blipFill>
        <p:spPr>
          <a:xfrm>
            <a:off x="3282562" y="3015856"/>
            <a:ext cx="1353517" cy="5695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78442" r="49228" b="6715"/>
          <a:stretch/>
        </p:blipFill>
        <p:spPr>
          <a:xfrm>
            <a:off x="5139765" y="2320330"/>
            <a:ext cx="1458118" cy="71809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78442" r="49228" b="6715"/>
          <a:stretch/>
        </p:blipFill>
        <p:spPr>
          <a:xfrm>
            <a:off x="4862517" y="2973173"/>
            <a:ext cx="1458118" cy="7180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7" t="35809" r="48501" b="55996"/>
          <a:stretch/>
        </p:blipFill>
        <p:spPr>
          <a:xfrm>
            <a:off x="6453293" y="3238473"/>
            <a:ext cx="1491714" cy="39644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5" t="79846" r="31427" b="7937"/>
          <a:stretch/>
        </p:blipFill>
        <p:spPr>
          <a:xfrm>
            <a:off x="6388105" y="3669877"/>
            <a:ext cx="2035539" cy="59102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3" t="47615" r="48305" b="41128"/>
          <a:stretch/>
        </p:blipFill>
        <p:spPr>
          <a:xfrm>
            <a:off x="3282562" y="3669877"/>
            <a:ext cx="1491714" cy="54455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78442" r="49228" b="6715"/>
          <a:stretch/>
        </p:blipFill>
        <p:spPr>
          <a:xfrm>
            <a:off x="4774276" y="3583665"/>
            <a:ext cx="1458118" cy="71809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156847" y="1240971"/>
            <a:ext cx="4788160" cy="48357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Тарілка </a:t>
            </a:r>
            <a:r>
              <a:rPr lang="uk-UA" sz="2400" b="1" dirty="0">
                <a:solidFill>
                  <a:srgbClr val="0070C0"/>
                </a:solidFill>
              </a:rPr>
              <a:t>(яка?) керамічна.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56731" y="4591097"/>
            <a:ext cx="7687469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Пам'ятка</a:t>
            </a:r>
          </a:p>
          <a:p>
            <a:pPr algn="ctr"/>
            <a:r>
              <a:rPr lang="uk-UA" sz="2800" b="1" dirty="0"/>
              <a:t>Прикметники називають </a:t>
            </a:r>
            <a:r>
              <a:rPr lang="uk-UA" sz="2800" b="1" dirty="0" smtClean="0">
                <a:solidFill>
                  <a:srgbClr val="FFFF00"/>
                </a:solidFill>
              </a:rPr>
              <a:t>ознаки предметів</a:t>
            </a:r>
            <a:r>
              <a:rPr lang="uk-UA" sz="2800" b="1" dirty="0" smtClean="0"/>
              <a:t>. </a:t>
            </a:r>
            <a:endParaRPr lang="uk-UA" sz="2800" b="1" dirty="0"/>
          </a:p>
          <a:p>
            <a:pPr algn="ctr"/>
            <a:r>
              <a:rPr lang="uk-UA" sz="2800" b="1" dirty="0"/>
              <a:t>У мові вони вживаються тільки з </a:t>
            </a:r>
            <a:r>
              <a:rPr lang="uk-UA" sz="2800" b="1" dirty="0">
                <a:solidFill>
                  <a:srgbClr val="FFFF00"/>
                </a:solidFill>
              </a:rPr>
              <a:t>іменниками</a:t>
            </a:r>
            <a:r>
              <a:rPr lang="uk-UA" sz="2800" b="1" dirty="0"/>
              <a:t>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9143999" y="1708940"/>
            <a:ext cx="2297517" cy="262945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Поміркуй</a:t>
            </a:r>
            <a:r>
              <a:rPr lang="uk-UA" sz="2400" b="1" dirty="0">
                <a:solidFill>
                  <a:srgbClr val="0070C0"/>
                </a:solidFill>
              </a:rPr>
              <a:t>, з якими словами зв'язані прикметники. </a:t>
            </a:r>
          </a:p>
          <a:p>
            <a:pPr algn="ctr"/>
            <a:r>
              <a:rPr lang="uk-UA" sz="2400" b="1" dirty="0">
                <a:solidFill>
                  <a:srgbClr val="0070C0"/>
                </a:solidFill>
              </a:rPr>
              <a:t>Перевір себе за правилом. </a:t>
            </a:r>
          </a:p>
        </p:txBody>
      </p:sp>
    </p:spTree>
    <p:extLst>
      <p:ext uri="{BB962C8B-B14F-4D97-AF65-F5344CB8AC3E}">
        <p14:creationId xmlns:p14="http://schemas.microsoft.com/office/powerpoint/2010/main" val="91834566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7361" y="494529"/>
            <a:ext cx="9701895" cy="5708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Фізкультхвилинка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" name="Energizer Dance - Charlie Bear   Agado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6089" y="1065329"/>
            <a:ext cx="9364438" cy="526749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0079197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3" b="11614"/>
          <a:stretch/>
        </p:blipFill>
        <p:spPr bwMode="auto">
          <a:xfrm>
            <a:off x="720126" y="3079906"/>
            <a:ext cx="2280237" cy="227616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47156" y="566056"/>
            <a:ext cx="9847415" cy="7344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Читалочка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готувалася до прийому </a:t>
            </a:r>
            <a:r>
              <a:rPr lang="uk-UA" sz="3600" b="1" dirty="0" smtClean="0">
                <a:solidFill>
                  <a:schemeClr val="bg1"/>
                </a:solidFill>
              </a:rPr>
              <a:t>гостей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3517" r="9924"/>
          <a:stretch/>
        </p:blipFill>
        <p:spPr>
          <a:xfrm flipH="1">
            <a:off x="1147156" y="1222096"/>
            <a:ext cx="1986160" cy="19829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72038" y="4788254"/>
            <a:ext cx="5753583" cy="8309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rgbClr val="0070C0"/>
                </a:solidFill>
              </a:rPr>
              <a:t> </a:t>
            </a:r>
            <a:r>
              <a:rPr lang="uk-UA" sz="2400" b="1" dirty="0" smtClean="0">
                <a:solidFill>
                  <a:srgbClr val="0070C0"/>
                </a:solidFill>
              </a:rPr>
              <a:t>Порахуй, скільки речень в цьому тексті. </a:t>
            </a:r>
            <a:r>
              <a:rPr lang="uk-UA" sz="2400" b="1" dirty="0" err="1" smtClean="0">
                <a:solidFill>
                  <a:srgbClr val="0070C0"/>
                </a:solidFill>
              </a:rPr>
              <a:t>Спиши</a:t>
            </a:r>
            <a:r>
              <a:rPr lang="uk-UA" sz="2400" b="1" dirty="0" smtClean="0">
                <a:solidFill>
                  <a:srgbClr val="0070C0"/>
                </a:solidFill>
              </a:rPr>
              <a:t> два перші речення інформації.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0363" y="2213562"/>
            <a:ext cx="8380215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dirty="0"/>
              <a:t>       </a:t>
            </a:r>
            <a:r>
              <a:rPr lang="uk-UA" sz="2800" b="1" dirty="0"/>
              <a:t>Святковий стіл має прикрашати біла скатертина. Полотняні серветки кладуть на закусочні тарілки. Праворуч від тарілки – ніж і ложку, ліворуч – виделку. Ніж треба класти лезом до тарілки. А ложку і виделку – опуклою стороною донизу.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78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94313" y="1300492"/>
            <a:ext cx="7151915" cy="77317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Із </a:t>
            </a:r>
            <a:r>
              <a:rPr lang="uk-UA" sz="2400" b="1" dirty="0">
                <a:solidFill>
                  <a:srgbClr val="0070C0"/>
                </a:solidFill>
              </a:rPr>
              <a:t>книги добрих манер вона дізналася, як треба накривати стіл. Прочитай цю інформацію. </a:t>
            </a:r>
          </a:p>
        </p:txBody>
      </p:sp>
      <p:pic>
        <p:nvPicPr>
          <p:cNvPr id="3080" name="Picture 8" descr="Картинки по запросу сервировка стола для дете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592" y="4460331"/>
            <a:ext cx="2756986" cy="183678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14570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18811</TotalTime>
  <Words>690</Words>
  <Application>Microsoft Office PowerPoint</Application>
  <PresentationFormat>Произвольный</PresentationFormat>
  <Paragraphs>124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Вправа «Закінчи речення»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1218</cp:revision>
  <dcterms:created xsi:type="dcterms:W3CDTF">2018-01-05T16:38:53Z</dcterms:created>
  <dcterms:modified xsi:type="dcterms:W3CDTF">2025-01-12T11:54:34Z</dcterms:modified>
</cp:coreProperties>
</file>