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8" r:id="rId2"/>
    <p:sldId id="603" r:id="rId3"/>
    <p:sldId id="609" r:id="rId4"/>
    <p:sldId id="565" r:id="rId5"/>
    <p:sldId id="604" r:id="rId6"/>
    <p:sldId id="580" r:id="rId7"/>
    <p:sldId id="590" r:id="rId8"/>
    <p:sldId id="582" r:id="rId9"/>
    <p:sldId id="559" r:id="rId10"/>
    <p:sldId id="591" r:id="rId11"/>
    <p:sldId id="592" r:id="rId12"/>
    <p:sldId id="581" r:id="rId13"/>
    <p:sldId id="605" r:id="rId14"/>
    <p:sldId id="610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F3242"/>
    <a:srgbClr val="FFFF00"/>
    <a:srgbClr val="1694E9"/>
    <a:srgbClr val="295FFF"/>
    <a:srgbClr val="FF66FF"/>
    <a:srgbClr val="00B050"/>
    <a:srgbClr val="FF7C80"/>
    <a:srgbClr val="709E32"/>
    <a:srgbClr val="E3FE40"/>
    <a:srgbClr val="C55A1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7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-180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2BE04B-0FEE-474E-98E3-E5C059B0E3D6}" type="datetimeFigureOut">
              <a:rPr lang="ru-RU" smtClean="0"/>
              <a:t>12.01.2025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08AAFC-F45B-4763-9C1F-8029DFCE03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9451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26D62-0A69-489C-AD8A-DBBB454FE69F}" type="datetime1">
              <a:rPr lang="uk-UA" smtClean="0"/>
              <a:t>12.01.2025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5242421"/>
      </p:ext>
    </p:extLst>
  </p:cSld>
  <p:clrMapOvr>
    <a:masterClrMapping/>
  </p:clrMapOvr>
  <p:transition spd="slow">
    <p:blinds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41F5A-B942-463D-BFFB-A6C0BF2A95D9}" type="datetime1">
              <a:rPr lang="uk-UA" smtClean="0"/>
              <a:t>12.01.2025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6421197"/>
      </p:ext>
    </p:extLst>
  </p:cSld>
  <p:clrMapOvr>
    <a:masterClrMapping/>
  </p:clrMapOvr>
  <p:transition spd="slow">
    <p:blinds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F5CA3-AACC-4614-BF69-00E689DA5E5C}" type="datetime1">
              <a:rPr lang="uk-UA" smtClean="0"/>
              <a:t>12.01.2025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8756189"/>
      </p:ext>
    </p:extLst>
  </p:cSld>
  <p:clrMapOvr>
    <a:masterClrMapping/>
  </p:clrMapOvr>
  <p:transition spd="slow">
    <p:blinds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57AFC-C01B-4F35-8E90-7CDC7BDC9F41}" type="datetime1">
              <a:rPr lang="uk-UA" smtClean="0"/>
              <a:t>12.01.2025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9445653"/>
      </p:ext>
    </p:extLst>
  </p:cSld>
  <p:clrMapOvr>
    <a:masterClrMapping/>
  </p:clrMapOvr>
  <p:transition spd="slow">
    <p:blinds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57DF8-A1C4-4191-9BCE-6255C9741248}" type="datetime1">
              <a:rPr lang="uk-UA" smtClean="0"/>
              <a:t>12.01.2025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0646997"/>
      </p:ext>
    </p:extLst>
  </p:cSld>
  <p:clrMapOvr>
    <a:masterClrMapping/>
  </p:clrMapOvr>
  <p:transition spd="slow">
    <p:blinds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B527B-8C9A-436C-98CD-9931061FA41E}" type="datetime1">
              <a:rPr lang="uk-UA" smtClean="0"/>
              <a:t>12.01.2025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3066299"/>
      </p:ext>
    </p:extLst>
  </p:cSld>
  <p:clrMapOvr>
    <a:masterClrMapping/>
  </p:clrMapOvr>
  <p:transition spd="slow">
    <p:blinds dir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2E25-D864-431C-9803-DC1DF816B3B2}" type="datetime1">
              <a:rPr lang="uk-UA" smtClean="0"/>
              <a:t>12.01.2025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9923005"/>
      </p:ext>
    </p:extLst>
  </p:cSld>
  <p:clrMapOvr>
    <a:masterClrMapping/>
  </p:clrMapOvr>
  <p:transition spd="slow">
    <p:blinds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1627C-B8CA-44C8-AA80-F38F7E2DC942}" type="datetime1">
              <a:rPr lang="uk-UA" smtClean="0"/>
              <a:t>12.01.2025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1058557"/>
      </p:ext>
    </p:extLst>
  </p:cSld>
  <p:clrMapOvr>
    <a:masterClrMapping/>
  </p:clrMapOvr>
  <p:transition spd="slow">
    <p:blinds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8820F-613B-4084-A210-F6071CA8AA12}" type="datetime1">
              <a:rPr lang="uk-UA" smtClean="0"/>
              <a:t>12.01.2025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9499683"/>
      </p:ext>
    </p:extLst>
  </p:cSld>
  <p:clrMapOvr>
    <a:masterClrMapping/>
  </p:clrMapOvr>
  <p:transition spd="slow">
    <p:blinds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3D5AF-C886-45A1-B5DC-5A526CB61C15}" type="datetime1">
              <a:rPr lang="uk-UA" smtClean="0"/>
              <a:t>12.01.2025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2121819"/>
      </p:ext>
    </p:extLst>
  </p:cSld>
  <p:clrMapOvr>
    <a:masterClrMapping/>
  </p:clrMapOvr>
  <p:transition spd="slow">
    <p:blinds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D2A21-8E22-4A57-9D96-C14531AB525D}" type="datetime1">
              <a:rPr lang="uk-UA" smtClean="0"/>
              <a:t>12.01.2025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1652846"/>
      </p:ext>
    </p:extLst>
  </p:cSld>
  <p:clrMapOvr>
    <a:masterClrMapping/>
  </p:clrMapOvr>
  <p:transition spd="slow">
    <p:blinds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FBF2D6-4F70-474E-8189-F1C29A9FD449}" type="datetime1">
              <a:rPr lang="uk-UA" smtClean="0"/>
              <a:t>12.01.2025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610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blinds dir="vert"/>
  </p:transition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4.png"/><Relationship Id="rId3" Type="http://schemas.openxmlformats.org/officeDocument/2006/relationships/image" Target="../media/image46.gif"/><Relationship Id="rId7" Type="http://schemas.openxmlformats.org/officeDocument/2006/relationships/image" Target="../media/image49.png"/><Relationship Id="rId12" Type="http://schemas.openxmlformats.org/officeDocument/2006/relationships/image" Target="../media/image53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11" Type="http://schemas.openxmlformats.org/officeDocument/2006/relationships/image" Target="../media/image52.png"/><Relationship Id="rId5" Type="http://schemas.openxmlformats.org/officeDocument/2006/relationships/image" Target="../media/image47.png"/><Relationship Id="rId10" Type="http://schemas.openxmlformats.org/officeDocument/2006/relationships/image" Target="../media/image51.png"/><Relationship Id="rId4" Type="http://schemas.openxmlformats.org/officeDocument/2006/relationships/image" Target="../media/image23.png"/><Relationship Id="rId9" Type="http://schemas.openxmlformats.org/officeDocument/2006/relationships/image" Target="../media/image37.png"/><Relationship Id="rId14" Type="http://schemas.openxmlformats.org/officeDocument/2006/relationships/image" Target="../media/image5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7" Type="http://schemas.openxmlformats.org/officeDocument/2006/relationships/image" Target="../media/image60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3" Type="http://schemas.openxmlformats.org/officeDocument/2006/relationships/image" Target="../media/image62.jpeg"/><Relationship Id="rId7" Type="http://schemas.openxmlformats.org/officeDocument/2006/relationships/image" Target="../media/image66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Relationship Id="rId9" Type="http://schemas.openxmlformats.org/officeDocument/2006/relationships/image" Target="../media/image6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0.png"/><Relationship Id="rId7" Type="http://schemas.microsoft.com/office/2007/relationships/hdphoto" Target="../media/hdphoto2.wdp"/><Relationship Id="rId12" Type="http://schemas.openxmlformats.org/officeDocument/2006/relationships/image" Target="../media/image15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0" Type="http://schemas.openxmlformats.org/officeDocument/2006/relationships/image" Target="../media/image14.png"/><Relationship Id="rId4" Type="http://schemas.openxmlformats.org/officeDocument/2006/relationships/image" Target="../media/image11.png"/><Relationship Id="rId9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microsoft.com/office/2007/relationships/hdphoto" Target="../media/hdphoto6.wdp"/><Relationship Id="rId5" Type="http://schemas.openxmlformats.org/officeDocument/2006/relationships/image" Target="../media/image19.png"/><Relationship Id="rId4" Type="http://schemas.microsoft.com/office/2007/relationships/hdphoto" Target="../media/hdphoto5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microsoft.com/office/2007/relationships/hdphoto" Target="../media/hdphoto7.wdp"/><Relationship Id="rId7" Type="http://schemas.openxmlformats.org/officeDocument/2006/relationships/image" Target="../media/image2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10" Type="http://schemas.openxmlformats.org/officeDocument/2006/relationships/image" Target="../media/image27.png"/><Relationship Id="rId4" Type="http://schemas.openxmlformats.org/officeDocument/2006/relationships/image" Target="../media/image21.jpeg"/><Relationship Id="rId9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3" Type="http://schemas.microsoft.com/office/2007/relationships/hdphoto" Target="../media/hdphoto8.wdp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2" Type="http://schemas.openxmlformats.org/officeDocument/2006/relationships/image" Target="../media/image28.png"/><Relationship Id="rId16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jpeg"/><Relationship Id="rId15" Type="http://schemas.openxmlformats.org/officeDocument/2006/relationships/image" Target="../media/image40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Relationship Id="rId14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349829" y="4541177"/>
            <a:ext cx="9492342" cy="919401"/>
          </a:xfrm>
          <a:prstGeom prst="round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4800" b="1" dirty="0">
                <a:solidFill>
                  <a:srgbClr val="0070C0"/>
                </a:solidFill>
              </a:rPr>
              <a:t>Змінюю прикметники за числами</a:t>
            </a:r>
          </a:p>
        </p:txBody>
      </p:sp>
      <p:pic>
        <p:nvPicPr>
          <p:cNvPr id="1026" name="Picture 2" descr="Похожее изображение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07" b="6558"/>
          <a:stretch/>
        </p:blipFill>
        <p:spPr bwMode="auto">
          <a:xfrm flipH="1">
            <a:off x="1532763" y="1290430"/>
            <a:ext cx="2636466" cy="2830285"/>
          </a:xfrm>
          <a:prstGeom prst="roundRect">
            <a:avLst/>
          </a:prstGeom>
          <a:noFill/>
          <a:ln w="381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7552384" y="1290430"/>
            <a:ext cx="3137388" cy="2145268"/>
          </a:xfrm>
          <a:prstGeom prst="round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rgbClr val="0070C0"/>
                </a:solidFill>
              </a:rPr>
              <a:t>Українська мова</a:t>
            </a:r>
          </a:p>
          <a:p>
            <a:pPr algn="ctr"/>
            <a:r>
              <a:rPr lang="uk-UA" sz="2400" b="1" i="1" dirty="0">
                <a:solidFill>
                  <a:srgbClr val="0070C0"/>
                </a:solidFill>
              </a:rPr>
              <a:t>2 </a:t>
            </a:r>
            <a:r>
              <a:rPr lang="uk-UA" sz="2400" b="1" i="1" dirty="0" smtClean="0">
                <a:solidFill>
                  <a:srgbClr val="0070C0"/>
                </a:solidFill>
              </a:rPr>
              <a:t>клас </a:t>
            </a:r>
          </a:p>
          <a:p>
            <a:pPr algn="ctr"/>
            <a:r>
              <a:rPr lang="uk-UA" sz="2400" b="1" i="1" dirty="0" smtClean="0">
                <a:solidFill>
                  <a:srgbClr val="0070C0"/>
                </a:solidFill>
              </a:rPr>
              <a:t>Розділ 4</a:t>
            </a:r>
            <a:r>
              <a:rPr lang="uk-UA" sz="2400" b="1" dirty="0" smtClean="0">
                <a:solidFill>
                  <a:srgbClr val="0070C0"/>
                </a:solidFill>
              </a:rPr>
              <a:t>. Досліджую прикметники</a:t>
            </a:r>
          </a:p>
          <a:p>
            <a:pPr algn="ctr"/>
            <a:r>
              <a:rPr lang="uk-UA" sz="2400" b="1" dirty="0" smtClean="0">
                <a:solidFill>
                  <a:srgbClr val="0070C0"/>
                </a:solidFill>
              </a:rPr>
              <a:t>Урок </a:t>
            </a:r>
            <a:r>
              <a:rPr lang="en-US" sz="2400" b="1" dirty="0" smtClean="0">
                <a:solidFill>
                  <a:srgbClr val="0070C0"/>
                </a:solidFill>
              </a:rPr>
              <a:t>62</a:t>
            </a:r>
            <a:endParaRPr lang="ru-RU" sz="24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57040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Похожее изображение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17" t="768" r="7123" b="58210"/>
          <a:stretch/>
        </p:blipFill>
        <p:spPr bwMode="auto">
          <a:xfrm>
            <a:off x="797748" y="1654540"/>
            <a:ext cx="10338342" cy="4429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936434" y="405925"/>
            <a:ext cx="10245685" cy="80326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err="1" smtClean="0">
                <a:solidFill>
                  <a:schemeClr val="bg1"/>
                </a:solidFill>
              </a:rPr>
              <a:t>Ґаджик</a:t>
            </a:r>
            <a:r>
              <a:rPr lang="uk-UA" sz="3600" b="1" dirty="0" smtClean="0">
                <a:solidFill>
                  <a:schemeClr val="bg1"/>
                </a:solidFill>
              </a:rPr>
              <a:t> </a:t>
            </a:r>
            <a:r>
              <a:rPr lang="uk-UA" sz="3600" b="1" dirty="0">
                <a:solidFill>
                  <a:schemeClr val="bg1"/>
                </a:solidFill>
              </a:rPr>
              <a:t>і Читалочка приготували </a:t>
            </a:r>
            <a:r>
              <a:rPr lang="uk-UA" sz="3600" b="1" dirty="0" smtClean="0">
                <a:solidFill>
                  <a:schemeClr val="bg1"/>
                </a:solidFill>
              </a:rPr>
              <a:t>салат</a:t>
            </a:r>
            <a:endParaRPr lang="uk-UA" sz="3600" b="1" dirty="0">
              <a:solidFill>
                <a:srgbClr val="FFFF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42324" y="1728900"/>
            <a:ext cx="52770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b="1" dirty="0">
                <a:solidFill>
                  <a:srgbClr val="002060"/>
                </a:solidFill>
              </a:rPr>
              <a:t>Рецепт. </a:t>
            </a:r>
            <a:r>
              <a:rPr lang="uk-UA" sz="3200" b="1" i="1" dirty="0">
                <a:solidFill>
                  <a:srgbClr val="002060"/>
                </a:solidFill>
              </a:rPr>
              <a:t>Морквяний салат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481380" y="2313675"/>
            <a:ext cx="641076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>
                <a:solidFill>
                  <a:srgbClr val="002060"/>
                </a:solidFill>
              </a:rPr>
              <a:t>Склад продуктів: </a:t>
            </a:r>
            <a:r>
              <a:rPr lang="uk-UA" sz="3200" dirty="0">
                <a:solidFill>
                  <a:srgbClr val="002060"/>
                </a:solidFill>
              </a:rPr>
              <a:t>2 свіжі морквини, півсклянки родзинок, зубок часнику, 2 ложки легкого майонезу.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531279" y="3991917"/>
            <a:ext cx="905599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>
                <a:solidFill>
                  <a:srgbClr val="002060"/>
                </a:solidFill>
              </a:rPr>
              <a:t>Моркву помити, почистити і потерти на крупну терку. Родзинки розпарити в окропі і віджати від води. </a:t>
            </a:r>
            <a:r>
              <a:rPr lang="uk-UA" sz="3200" b="1" dirty="0" smtClean="0">
                <a:solidFill>
                  <a:srgbClr val="002060"/>
                </a:solidFill>
              </a:rPr>
              <a:t>Часник </a:t>
            </a:r>
            <a:r>
              <a:rPr lang="uk-UA" sz="3200" b="1" dirty="0">
                <a:solidFill>
                  <a:srgbClr val="002060"/>
                </a:solidFill>
              </a:rPr>
              <a:t>подрібнити. </a:t>
            </a:r>
          </a:p>
          <a:p>
            <a:r>
              <a:rPr lang="uk-UA" sz="3200" b="1" dirty="0">
                <a:solidFill>
                  <a:srgbClr val="002060"/>
                </a:solidFill>
              </a:rPr>
              <a:t>Усе змішати і заправити  майонезом.</a:t>
            </a:r>
          </a:p>
        </p:txBody>
      </p:sp>
      <p:pic>
        <p:nvPicPr>
          <p:cNvPr id="5124" name="Picture 4" descr="Картинки по запросу салат из моркови и изюм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8121" y="1728900"/>
            <a:ext cx="3123452" cy="1848042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936434" y="1209497"/>
            <a:ext cx="3808861" cy="425801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rgbClr val="0070C0"/>
                </a:solidFill>
              </a:rPr>
              <a:t>Прочитай </a:t>
            </a:r>
            <a:r>
              <a:rPr lang="uk-UA" sz="2400" b="1" dirty="0">
                <a:solidFill>
                  <a:srgbClr val="0070C0"/>
                </a:solidFill>
              </a:rPr>
              <a:t>його рецепт. </a:t>
            </a:r>
          </a:p>
        </p:txBody>
      </p:sp>
      <p:sp>
        <p:nvSpPr>
          <p:cNvPr id="13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727328"/>
            <a:ext cx="1088572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80</a:t>
            </a:r>
            <a:endParaRPr lang="ru-RU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3858476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/>
          <a:srcRect l="3802" t="4220" r="4673" b="3952"/>
          <a:stretch/>
        </p:blipFill>
        <p:spPr>
          <a:xfrm flipH="1">
            <a:off x="881742" y="1489469"/>
            <a:ext cx="1958757" cy="2127858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881742" y="465504"/>
            <a:ext cx="10308771" cy="96052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err="1" smtClean="0">
                <a:solidFill>
                  <a:schemeClr val="bg1"/>
                </a:solidFill>
              </a:rPr>
              <a:t>Ґаджик</a:t>
            </a:r>
            <a:r>
              <a:rPr lang="uk-UA" sz="3200" b="1" dirty="0" smtClean="0">
                <a:solidFill>
                  <a:schemeClr val="bg1"/>
                </a:solidFill>
              </a:rPr>
              <a:t> </a:t>
            </a:r>
            <a:r>
              <a:rPr lang="uk-UA" sz="3200" b="1" dirty="0">
                <a:solidFill>
                  <a:schemeClr val="bg1"/>
                </a:solidFill>
              </a:rPr>
              <a:t>хоче перевірити, чи зможеш ти зробити морквяний салат. 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135086" y="2012036"/>
            <a:ext cx="7750628" cy="95410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uk-UA" sz="2800" b="1" dirty="0">
                <a:solidFill>
                  <a:schemeClr val="bg1"/>
                </a:solidFill>
              </a:rPr>
              <a:t>1. Які продукти потрібні для морквяного салату?</a:t>
            </a:r>
          </a:p>
          <a:p>
            <a:r>
              <a:rPr lang="uk-UA" sz="2800" b="1" dirty="0">
                <a:solidFill>
                  <a:schemeClr val="bg1"/>
                </a:solidFill>
              </a:rPr>
              <a:t>2. Що з ними потрібно зробити?</a:t>
            </a:r>
          </a:p>
        </p:txBody>
      </p:sp>
      <p:sp>
        <p:nvSpPr>
          <p:cNvPr id="12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727328"/>
            <a:ext cx="1088572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80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135086" y="1489469"/>
            <a:ext cx="6334448" cy="491732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rgbClr val="0070C0"/>
                </a:solidFill>
              </a:rPr>
              <a:t>Дай </a:t>
            </a:r>
            <a:r>
              <a:rPr lang="uk-UA" sz="2400" b="1" dirty="0">
                <a:solidFill>
                  <a:srgbClr val="0070C0"/>
                </a:solidFill>
              </a:rPr>
              <a:t>відповіді на його запитання. Запиши їх.</a:t>
            </a:r>
          </a:p>
        </p:txBody>
      </p:sp>
      <p:pic>
        <p:nvPicPr>
          <p:cNvPr id="14" name="Picture 2" descr="Похожее изображение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2468" y="3767008"/>
            <a:ext cx="1321003" cy="2455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6" t="1194" r="46928" b="66244"/>
          <a:stretch/>
        </p:blipFill>
        <p:spPr>
          <a:xfrm>
            <a:off x="3166856" y="3103258"/>
            <a:ext cx="8276464" cy="3119145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515" r="62536" b="57037"/>
          <a:stretch/>
        </p:blipFill>
        <p:spPr>
          <a:xfrm>
            <a:off x="3278771" y="3124464"/>
            <a:ext cx="1486985" cy="642544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90" t="48619" r="26826" b="35853"/>
          <a:stretch/>
        </p:blipFill>
        <p:spPr>
          <a:xfrm>
            <a:off x="4998816" y="3168086"/>
            <a:ext cx="2579309" cy="871546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36" t="79731" r="44634" b="3439"/>
          <a:stretch/>
        </p:blipFill>
        <p:spPr>
          <a:xfrm>
            <a:off x="9533011" y="3091806"/>
            <a:ext cx="1910309" cy="944601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9" t="68014" r="49640" b="19853"/>
          <a:stretch/>
        </p:blipFill>
        <p:spPr>
          <a:xfrm>
            <a:off x="7788209" y="3343087"/>
            <a:ext cx="1681325" cy="680989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2" t="15893" r="44667" b="68484"/>
          <a:stretch/>
        </p:blipFill>
        <p:spPr>
          <a:xfrm>
            <a:off x="3263077" y="3885845"/>
            <a:ext cx="1852037" cy="876883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2" t="35960" r="40308" b="51792"/>
          <a:stretch/>
        </p:blipFill>
        <p:spPr>
          <a:xfrm>
            <a:off x="5192789" y="4118566"/>
            <a:ext cx="2191362" cy="687456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72" t="67072" r="40351" b="19970"/>
          <a:stretch/>
        </p:blipFill>
        <p:spPr>
          <a:xfrm>
            <a:off x="9075046" y="4036407"/>
            <a:ext cx="2023344" cy="727310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6" t="79463" r="67760" b="7579"/>
          <a:stretch/>
        </p:blipFill>
        <p:spPr>
          <a:xfrm>
            <a:off x="3228972" y="4573020"/>
            <a:ext cx="1033713" cy="727310"/>
          </a:xfrm>
          <a:prstGeom prst="rect">
            <a:avLst/>
          </a:prstGeom>
        </p:spPr>
      </p:pic>
      <p:grpSp>
        <p:nvGrpSpPr>
          <p:cNvPr id="27" name="Группа 26"/>
          <p:cNvGrpSpPr/>
          <p:nvPr/>
        </p:nvGrpSpPr>
        <p:grpSpPr>
          <a:xfrm>
            <a:off x="7551143" y="3967219"/>
            <a:ext cx="1396000" cy="817031"/>
            <a:chOff x="7221042" y="3689894"/>
            <a:chExt cx="1881017" cy="1083808"/>
          </a:xfrm>
        </p:grpSpPr>
        <p:grpSp>
          <p:nvGrpSpPr>
            <p:cNvPr id="28" name="Группа 27"/>
            <p:cNvGrpSpPr/>
            <p:nvPr/>
          </p:nvGrpSpPr>
          <p:grpSpPr>
            <a:xfrm>
              <a:off x="7221042" y="3689894"/>
              <a:ext cx="1698304" cy="1071418"/>
              <a:chOff x="3763487" y="4602579"/>
              <a:chExt cx="1698304" cy="1071418"/>
            </a:xfrm>
          </p:grpSpPr>
          <p:pic>
            <p:nvPicPr>
              <p:cNvPr id="30" name="Рисунок 29"/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815" t="48890" r="62471" b="35487"/>
              <a:stretch/>
            </p:blipFill>
            <p:spPr>
              <a:xfrm>
                <a:off x="3763487" y="4602579"/>
                <a:ext cx="1344039" cy="1071418"/>
              </a:xfrm>
              <a:prstGeom prst="rect">
                <a:avLst/>
              </a:prstGeom>
            </p:spPr>
          </p:pic>
          <p:pic>
            <p:nvPicPr>
              <p:cNvPr id="31" name="Рисунок 30"/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2285" t="35560" r="21926" b="55955"/>
              <a:stretch/>
            </p:blipFill>
            <p:spPr>
              <a:xfrm>
                <a:off x="5014576" y="4830619"/>
                <a:ext cx="447215" cy="655224"/>
              </a:xfrm>
              <a:prstGeom prst="rect">
                <a:avLst/>
              </a:prstGeom>
            </p:spPr>
          </p:pic>
        </p:grpSp>
        <p:pic>
          <p:nvPicPr>
            <p:cNvPr id="29" name="Рисунок 28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077" t="35960" r="40308" b="51792"/>
            <a:stretch/>
          </p:blipFill>
          <p:spPr>
            <a:xfrm>
              <a:off x="8926743" y="3933735"/>
              <a:ext cx="175316" cy="839967"/>
            </a:xfrm>
            <a:prstGeom prst="rect">
              <a:avLst/>
            </a:prstGeom>
          </p:spPr>
        </p:pic>
      </p:grpSp>
      <p:pic>
        <p:nvPicPr>
          <p:cNvPr id="32" name="Рисунок 31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4" t="19380" r="41274" b="68499"/>
          <a:stretch/>
        </p:blipFill>
        <p:spPr>
          <a:xfrm>
            <a:off x="4431727" y="4826088"/>
            <a:ext cx="2041020" cy="680341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25" t="50356" r="17714" b="37523"/>
          <a:stretch/>
        </p:blipFill>
        <p:spPr>
          <a:xfrm>
            <a:off x="3197282" y="5506429"/>
            <a:ext cx="617646" cy="680341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7" t="52376" r="38278" b="35503"/>
          <a:stretch/>
        </p:blipFill>
        <p:spPr>
          <a:xfrm>
            <a:off x="8917184" y="4868152"/>
            <a:ext cx="2273329" cy="680341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6" t="36080" r="38631" b="51799"/>
          <a:stretch/>
        </p:blipFill>
        <p:spPr>
          <a:xfrm>
            <a:off x="6643987" y="4859139"/>
            <a:ext cx="2108127" cy="680341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9" t="63973" r="30527" b="18668"/>
          <a:stretch/>
        </p:blipFill>
        <p:spPr>
          <a:xfrm>
            <a:off x="3745828" y="5355943"/>
            <a:ext cx="2595998" cy="974322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0" t="84175" r="25766" b="3179"/>
          <a:stretch/>
        </p:blipFill>
        <p:spPr>
          <a:xfrm>
            <a:off x="6643987" y="5582981"/>
            <a:ext cx="2595998" cy="70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916811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500"/>
                            </p:stCondLst>
                            <p:childTnLst>
                              <p:par>
                                <p:cTn id="5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000"/>
                            </p:stCondLst>
                            <p:childTnLst>
                              <p:par>
                                <p:cTn id="6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610221" y="1383561"/>
            <a:ext cx="7222758" cy="732546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rgbClr val="0070C0"/>
                </a:solidFill>
              </a:rPr>
              <a:t>Напиши </a:t>
            </a:r>
            <a:r>
              <a:rPr lang="uk-UA" sz="2400" b="1" dirty="0">
                <a:solidFill>
                  <a:srgbClr val="0070C0"/>
                </a:solidFill>
              </a:rPr>
              <a:t>2-3 речення про свій улюблений салат. </a:t>
            </a:r>
            <a:endParaRPr lang="uk-UA" sz="2400" b="1" dirty="0" smtClean="0">
              <a:solidFill>
                <a:srgbClr val="0070C0"/>
              </a:solidFill>
            </a:endParaRPr>
          </a:p>
          <a:p>
            <a:pPr algn="ctr"/>
            <a:r>
              <a:rPr lang="uk-UA" sz="2400" b="1" dirty="0" smtClean="0">
                <a:solidFill>
                  <a:srgbClr val="0070C0"/>
                </a:solidFill>
              </a:rPr>
              <a:t>Використай </a:t>
            </a:r>
            <a:r>
              <a:rPr lang="uk-UA" sz="2400" b="1" dirty="0">
                <a:solidFill>
                  <a:srgbClr val="0070C0"/>
                </a:solidFill>
              </a:rPr>
              <a:t>прикметники.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2" t="1189" r="57667" b="74426"/>
          <a:stretch/>
        </p:blipFill>
        <p:spPr>
          <a:xfrm>
            <a:off x="3610220" y="2265572"/>
            <a:ext cx="7286379" cy="2412000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3074" name="Picture 2" descr="Картинки по запросу салат цезарь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2775" y="4157048"/>
            <a:ext cx="2703824" cy="1800747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Картинки по запросу салаты на новый год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55" y="1383561"/>
            <a:ext cx="2765087" cy="1771385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Картинки по запросу салаты на новый год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55" y="3783322"/>
            <a:ext cx="2780092" cy="1851465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53" t="14455" r="62951" b="71807"/>
          <a:stretch/>
        </p:blipFill>
        <p:spPr>
          <a:xfrm>
            <a:off x="3889933" y="2221504"/>
            <a:ext cx="1311461" cy="796245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1" t="31281" r="33092" b="52276"/>
          <a:stretch/>
        </p:blipFill>
        <p:spPr>
          <a:xfrm>
            <a:off x="5248743" y="2277054"/>
            <a:ext cx="2558771" cy="952995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80" t="52158" r="53097" b="39220"/>
          <a:stretch/>
        </p:blipFill>
        <p:spPr>
          <a:xfrm>
            <a:off x="7968215" y="2533121"/>
            <a:ext cx="1574924" cy="499694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9" t="63418" r="63011" b="20149"/>
          <a:stretch/>
        </p:blipFill>
        <p:spPr>
          <a:xfrm>
            <a:off x="3481503" y="3032815"/>
            <a:ext cx="1363698" cy="952371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80" t="52158" r="15486" b="37213"/>
          <a:stretch/>
        </p:blipFill>
        <p:spPr>
          <a:xfrm>
            <a:off x="9543139" y="2533121"/>
            <a:ext cx="1194161" cy="615981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5" t="80120" r="7722" b="6983"/>
          <a:stretch/>
        </p:blipFill>
        <p:spPr>
          <a:xfrm>
            <a:off x="7357927" y="3064600"/>
            <a:ext cx="3536262" cy="747453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17" t="63418" r="10007" b="20149"/>
          <a:stretch/>
        </p:blipFill>
        <p:spPr>
          <a:xfrm>
            <a:off x="5248743" y="3032815"/>
            <a:ext cx="1782029" cy="952371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80" t="52158" r="15486" b="37213"/>
          <a:stretch/>
        </p:blipFill>
        <p:spPr>
          <a:xfrm>
            <a:off x="4651662" y="4059121"/>
            <a:ext cx="1194161" cy="615981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94" t="80120" r="7722" b="6983"/>
          <a:stretch/>
        </p:blipFill>
        <p:spPr>
          <a:xfrm>
            <a:off x="3725609" y="3783322"/>
            <a:ext cx="1179848" cy="747453"/>
          </a:xfrm>
          <a:prstGeom prst="rect">
            <a:avLst/>
          </a:prstGeom>
        </p:spPr>
      </p:pic>
      <p:sp>
        <p:nvSpPr>
          <p:cNvPr id="23" name="Прямоугольник 22"/>
          <p:cNvSpPr/>
          <p:nvPr/>
        </p:nvSpPr>
        <p:spPr>
          <a:xfrm>
            <a:off x="1270218" y="525668"/>
            <a:ext cx="9626381" cy="77317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Додаткове завдання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27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727328"/>
            <a:ext cx="1088572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80</a:t>
            </a:r>
            <a:endParaRPr lang="ru-RU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3435159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 descr="D:\2 клас\1 Українська мова\1 Пономарьова\4 Прикметник\№062 - Змінюю прикметники за числами\2025-01-09_141739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" t="50501" r="1166" b="332"/>
          <a:stretch/>
        </p:blipFill>
        <p:spPr bwMode="auto">
          <a:xfrm>
            <a:off x="6175888" y="5355055"/>
            <a:ext cx="5395626" cy="702206"/>
          </a:xfrm>
          <a:prstGeom prst="rect">
            <a:avLst/>
          </a:prstGeom>
          <a:noFill/>
          <a:ln w="381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D:\2 клас\1 Українська мова\1 Пономарьова\4 Прикметник\№062 - Змінюю прикметники за числами\2025-01-09_141157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177" b="4074"/>
          <a:stretch/>
        </p:blipFill>
        <p:spPr bwMode="auto">
          <a:xfrm>
            <a:off x="6120796" y="4028963"/>
            <a:ext cx="5450718" cy="1074175"/>
          </a:xfrm>
          <a:prstGeom prst="rect">
            <a:avLst/>
          </a:prstGeom>
          <a:noFill/>
          <a:ln w="381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2 клас\1 Українська мова\1 Пономарьова\4 Прикметник\№062 - Змінюю прикметники за числами\2025-01-09_140535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14" b="433"/>
          <a:stretch/>
        </p:blipFill>
        <p:spPr bwMode="auto">
          <a:xfrm>
            <a:off x="711357" y="2638316"/>
            <a:ext cx="5349236" cy="1705257"/>
          </a:xfrm>
          <a:prstGeom prst="rect">
            <a:avLst/>
          </a:prstGeom>
          <a:noFill/>
          <a:ln w="381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D:\2 клас\1 Українська мова\1 Пономарьова\4 Прикметник\№062 - Змінюю прикметники за числами\2025-01-09_135640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34" b="344"/>
          <a:stretch/>
        </p:blipFill>
        <p:spPr bwMode="auto">
          <a:xfrm>
            <a:off x="6027965" y="1122531"/>
            <a:ext cx="5491186" cy="2789528"/>
          </a:xfrm>
          <a:prstGeom prst="rect">
            <a:avLst/>
          </a:prstGeom>
          <a:noFill/>
          <a:ln w="381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Прямоугольник 17"/>
          <p:cNvSpPr/>
          <p:nvPr/>
        </p:nvSpPr>
        <p:spPr>
          <a:xfrm>
            <a:off x="856529" y="1801652"/>
            <a:ext cx="4379500" cy="76235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2000" b="1" dirty="0" smtClean="0">
                <a:solidFill>
                  <a:schemeClr val="bg1"/>
                </a:solidFill>
              </a:rPr>
              <a:t>2. Зміни подані сполучення слів за питаннями і </a:t>
            </a:r>
            <a:r>
              <a:rPr lang="uk-UA" sz="2000" b="1" dirty="0" err="1" smtClean="0">
                <a:solidFill>
                  <a:schemeClr val="bg1"/>
                </a:solidFill>
              </a:rPr>
              <a:t>запиши</a:t>
            </a:r>
            <a:r>
              <a:rPr lang="uk-UA" sz="2000" b="1" dirty="0" smtClean="0">
                <a:solidFill>
                  <a:schemeClr val="bg1"/>
                </a:solidFill>
              </a:rPr>
              <a:t>.</a:t>
            </a:r>
            <a:endParaRPr lang="uk-UA" sz="2400" b="1" dirty="0">
              <a:solidFill>
                <a:schemeClr val="bg1"/>
              </a:solidFill>
            </a:endParaRPr>
          </a:p>
        </p:txBody>
      </p:sp>
      <p:sp>
        <p:nvSpPr>
          <p:cNvPr id="9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-1814" y="6057261"/>
            <a:ext cx="858342" cy="80073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400" b="1" dirty="0" err="1" smtClean="0">
                <a:solidFill>
                  <a:schemeClr val="bg1"/>
                </a:solidFill>
              </a:rPr>
              <a:t>Ст</a:t>
            </a:r>
            <a:r>
              <a:rPr lang="uk-UA" sz="2400" b="1" smtClean="0">
                <a:solidFill>
                  <a:schemeClr val="bg1"/>
                </a:solidFill>
              </a:rPr>
              <a:t> 41</a:t>
            </a:r>
            <a:endParaRPr lang="uk-UA" sz="2400" b="1" dirty="0">
              <a:solidFill>
                <a:schemeClr val="bg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856529" y="403089"/>
            <a:ext cx="10486386" cy="61664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Робота в зошиті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856529" y="1122531"/>
            <a:ext cx="4379500" cy="64095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2000" b="1" dirty="0" smtClean="0">
                <a:solidFill>
                  <a:schemeClr val="bg1"/>
                </a:solidFill>
              </a:rPr>
              <a:t>1. Підпиши світлини. З’єднай ці слова з </a:t>
            </a:r>
            <a:r>
              <a:rPr lang="uk-UA" sz="2000" b="1" dirty="0">
                <a:solidFill>
                  <a:schemeClr val="bg1"/>
                </a:solidFill>
              </a:rPr>
              <a:t>відповідною </a:t>
            </a:r>
            <a:r>
              <a:rPr lang="uk-UA" sz="2000" b="1" dirty="0" smtClean="0">
                <a:solidFill>
                  <a:schemeClr val="bg1"/>
                </a:solidFill>
              </a:rPr>
              <a:t>групою прикметників.</a:t>
            </a:r>
            <a:endParaRPr lang="uk-UA" sz="2000" b="1" dirty="0">
              <a:solidFill>
                <a:schemeClr val="bg1"/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711357" y="4397619"/>
            <a:ext cx="5096814" cy="64095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2000" b="1" dirty="0" smtClean="0">
                <a:solidFill>
                  <a:schemeClr val="bg1"/>
                </a:solidFill>
              </a:rPr>
              <a:t>3. Допиши речення, дібравши з довідки відповідні слова. Підкресли прикметники.</a:t>
            </a:r>
            <a:endParaRPr lang="uk-UA" sz="2400" b="1" dirty="0">
              <a:solidFill>
                <a:schemeClr val="bg1"/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5971996" y="1322550"/>
            <a:ext cx="1839245" cy="523220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solidFill>
                  <a:srgbClr val="0070C0"/>
                </a:solidFill>
              </a:rPr>
              <a:t>Булочка </a:t>
            </a:r>
            <a:endParaRPr lang="uk-UA" sz="2800" b="1" dirty="0">
              <a:solidFill>
                <a:srgbClr val="0070C0"/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6188855" y="2366450"/>
            <a:ext cx="1622386" cy="523220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solidFill>
                  <a:srgbClr val="0070C0"/>
                </a:solidFill>
              </a:rPr>
              <a:t>Тістечка </a:t>
            </a:r>
            <a:endParaRPr lang="uk-UA" sz="2800" b="1" dirty="0">
              <a:solidFill>
                <a:srgbClr val="0070C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190200" y="3184809"/>
            <a:ext cx="1697486" cy="523220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solidFill>
                  <a:srgbClr val="0070C0"/>
                </a:solidFill>
              </a:rPr>
              <a:t>кучеряві</a:t>
            </a:r>
            <a:endParaRPr lang="uk-UA" sz="2800" b="1" dirty="0">
              <a:solidFill>
                <a:srgbClr val="0070C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077955" y="3505743"/>
            <a:ext cx="1647090" cy="523220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solidFill>
                  <a:srgbClr val="0070C0"/>
                </a:solidFill>
              </a:rPr>
              <a:t>білокорі</a:t>
            </a:r>
            <a:endParaRPr lang="uk-UA" sz="2800" b="1" dirty="0">
              <a:solidFill>
                <a:srgbClr val="0070C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180400" y="3831290"/>
            <a:ext cx="1707228" cy="523220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solidFill>
                  <a:srgbClr val="0070C0"/>
                </a:solidFill>
              </a:rPr>
              <a:t>старі</a:t>
            </a:r>
            <a:endParaRPr lang="uk-UA" sz="2800" b="1" dirty="0">
              <a:solidFill>
                <a:srgbClr val="0070C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0061388" y="4203556"/>
            <a:ext cx="1107355" cy="523220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solidFill>
                  <a:srgbClr val="0070C0"/>
                </a:solidFill>
              </a:rPr>
              <a:t>липа</a:t>
            </a:r>
            <a:endParaRPr lang="uk-UA" sz="2800" b="1" dirty="0">
              <a:solidFill>
                <a:srgbClr val="0070C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740417" y="3929264"/>
            <a:ext cx="868295" cy="523220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solidFill>
                  <a:srgbClr val="0070C0"/>
                </a:solidFill>
              </a:rPr>
              <a:t>дуб</a:t>
            </a:r>
            <a:endParaRPr lang="uk-UA" sz="2800" b="1" dirty="0">
              <a:solidFill>
                <a:srgbClr val="0070C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0148474" y="3929264"/>
            <a:ext cx="1304244" cy="523220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solidFill>
                  <a:srgbClr val="0070C0"/>
                </a:solidFill>
              </a:rPr>
              <a:t>ялина</a:t>
            </a:r>
            <a:endParaRPr lang="uk-UA" sz="2800" b="1" dirty="0">
              <a:solidFill>
                <a:srgbClr val="0070C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7494845" y="4212211"/>
            <a:ext cx="1351309" cy="523220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solidFill>
                  <a:srgbClr val="0070C0"/>
                </a:solidFill>
              </a:rPr>
              <a:t>береза</a:t>
            </a:r>
            <a:endParaRPr lang="uk-UA" sz="2800" b="1" dirty="0">
              <a:solidFill>
                <a:srgbClr val="0070C0"/>
              </a:solidFill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711356" y="5113914"/>
            <a:ext cx="5409439" cy="105828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sz="2000" b="1" dirty="0" smtClean="0">
                <a:solidFill>
                  <a:schemeClr val="bg1"/>
                </a:solidFill>
              </a:rPr>
              <a:t>4. Зміни підкреслені в попередньому завданні прикметники так, щоб вони називали ознаки багатьох дерев. Продовж ними речення.</a:t>
            </a:r>
            <a:endParaRPr lang="uk-UA" sz="2400" b="1" dirty="0">
              <a:solidFill>
                <a:schemeClr val="bg1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977750" y="5219693"/>
            <a:ext cx="1848586" cy="523220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solidFill>
                  <a:srgbClr val="0070C0"/>
                </a:solidFill>
              </a:rPr>
              <a:t>кремезні</a:t>
            </a:r>
            <a:endParaRPr lang="uk-UA" sz="2800" b="1" dirty="0">
              <a:solidFill>
                <a:srgbClr val="0070C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175888" y="3406044"/>
            <a:ext cx="1622386" cy="523220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solidFill>
                  <a:srgbClr val="0070C0"/>
                </a:solidFill>
              </a:rPr>
              <a:t>Торт </a:t>
            </a:r>
            <a:endParaRPr lang="uk-UA" sz="2800" b="1" dirty="0">
              <a:solidFill>
                <a:srgbClr val="0070C0"/>
              </a:solidFill>
            </a:endParaRPr>
          </a:p>
        </p:txBody>
      </p:sp>
      <p:cxnSp>
        <p:nvCxnSpPr>
          <p:cNvPr id="3" name="Прямая со стрелкой 2"/>
          <p:cNvCxnSpPr/>
          <p:nvPr/>
        </p:nvCxnSpPr>
        <p:spPr>
          <a:xfrm>
            <a:off x="7568675" y="1763484"/>
            <a:ext cx="882768" cy="932107"/>
          </a:xfrm>
          <a:prstGeom prst="straightConnector1">
            <a:avLst/>
          </a:prstGeom>
          <a:ln w="381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Прямая со стрелкой 32"/>
          <p:cNvCxnSpPr/>
          <p:nvPr/>
        </p:nvCxnSpPr>
        <p:spPr>
          <a:xfrm>
            <a:off x="7568675" y="2827510"/>
            <a:ext cx="865408" cy="742170"/>
          </a:xfrm>
          <a:prstGeom prst="straightConnector1">
            <a:avLst/>
          </a:prstGeom>
          <a:ln w="381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 стрелкой 33"/>
          <p:cNvCxnSpPr/>
          <p:nvPr/>
        </p:nvCxnSpPr>
        <p:spPr>
          <a:xfrm flipV="1">
            <a:off x="7890190" y="1770786"/>
            <a:ext cx="524493" cy="2063592"/>
          </a:xfrm>
          <a:prstGeom prst="straightConnector1">
            <a:avLst/>
          </a:prstGeom>
          <a:ln w="3810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9912746" y="5219693"/>
            <a:ext cx="1558499" cy="523220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solidFill>
                  <a:srgbClr val="0070C0"/>
                </a:solidFill>
              </a:rPr>
              <a:t>колючі</a:t>
            </a:r>
            <a:endParaRPr lang="uk-UA" sz="2800" b="1" dirty="0">
              <a:solidFill>
                <a:srgbClr val="0070C0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6323618" y="5566925"/>
            <a:ext cx="1542732" cy="523220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solidFill>
                  <a:srgbClr val="0070C0"/>
                </a:solidFill>
              </a:rPr>
              <a:t>стрункі</a:t>
            </a:r>
            <a:endParaRPr lang="uk-UA" sz="2800" b="1" dirty="0">
              <a:solidFill>
                <a:srgbClr val="0070C0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8067431" y="5534041"/>
            <a:ext cx="1612539" cy="523220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solidFill>
                  <a:srgbClr val="0070C0"/>
                </a:solidFill>
              </a:rPr>
              <a:t>пахучі</a:t>
            </a:r>
            <a:endParaRPr lang="uk-UA" sz="2800" b="1" dirty="0">
              <a:solidFill>
                <a:srgbClr val="0070C0"/>
              </a:solidFill>
            </a:endParaRPr>
          </a:p>
        </p:txBody>
      </p:sp>
      <p:pic>
        <p:nvPicPr>
          <p:cNvPr id="35" name="Picture 2" descr="D:\4 клас\1 УКР. МОВА\ПОНОМАРЬОВА\Х Речення\Хвиляста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8855" y="4310966"/>
            <a:ext cx="1196001" cy="128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" descr="D:\4 клас\1 УКР. МОВА\ПОНОМАРЬОВА\Х Речення\Хвиляста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2043" y="4310732"/>
            <a:ext cx="902670" cy="9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" descr="D:\4 клас\1 УКР. МОВА\ПОНОМАРЬОВА\Х Речення\Хвиляста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5888" y="4642692"/>
            <a:ext cx="991148" cy="106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2" descr="D:\4 клас\1 УКР. МОВА\ПОНОМАРЬОВА\Х Речення\Хвиляста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2486" y="4583013"/>
            <a:ext cx="791875" cy="85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552772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0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3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1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0" grpId="0" animBg="1"/>
      <p:bldP spid="47" grpId="0"/>
      <p:bldP spid="48" grpId="0"/>
      <p:bldP spid="17" grpId="0"/>
      <p:bldP spid="19" grpId="0"/>
      <p:bldP spid="21" grpId="0"/>
      <p:bldP spid="22" grpId="0"/>
      <p:bldP spid="27" grpId="0"/>
      <p:bldP spid="28" grpId="0"/>
      <p:bldP spid="29" grpId="0"/>
      <p:bldP spid="30" grpId="0" animBg="1"/>
      <p:bldP spid="31" grpId="0"/>
      <p:bldP spid="26" grpId="0"/>
      <p:bldP spid="38" grpId="0"/>
      <p:bldP spid="40" grpId="0"/>
      <p:bldP spid="4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4">
            <a:extLst>
              <a:ext uri="{FF2B5EF4-FFF2-40B4-BE49-F238E27FC236}">
                <a16:creationId xmlns:a16="http://schemas.microsoft.com/office/drawing/2014/main" xmlns="" id="{6F18290F-02C1-493B-B24A-343BB9484D7F}"/>
              </a:ext>
            </a:extLst>
          </p:cNvPr>
          <p:cNvSpPr/>
          <p:nvPr/>
        </p:nvSpPr>
        <p:spPr>
          <a:xfrm>
            <a:off x="1230698" y="603385"/>
            <a:ext cx="9818302" cy="71378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Підсумок. Рефлексія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076" y="2870290"/>
            <a:ext cx="1115156" cy="138011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97"/>
          <a:stretch/>
        </p:blipFill>
        <p:spPr>
          <a:xfrm>
            <a:off x="1003538" y="3913874"/>
            <a:ext cx="1292233" cy="138042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216" y="5202346"/>
            <a:ext cx="1178555" cy="116660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235071" y="3163687"/>
            <a:ext cx="6800069" cy="95410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Завдання сподобалось, було легким </a:t>
            </a:r>
            <a:r>
              <a:rPr lang="uk-UA" sz="2800" b="1" dirty="0">
                <a:solidFill>
                  <a:schemeClr val="bg1"/>
                </a:solidFill>
              </a:rPr>
              <a:t>та корисним.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207232" y="4234864"/>
            <a:ext cx="6800070" cy="95410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 smtClean="0"/>
              <a:t>Завдання не </a:t>
            </a:r>
            <a:r>
              <a:rPr lang="uk-UA" sz="2800" b="1" dirty="0"/>
              <a:t>сподобалось, </a:t>
            </a:r>
            <a:r>
              <a:rPr lang="uk-UA" sz="2800" b="1" dirty="0" smtClean="0"/>
              <a:t>було </a:t>
            </a:r>
            <a:r>
              <a:rPr lang="uk-UA" sz="2800" b="1" dirty="0"/>
              <a:t>важким, </a:t>
            </a:r>
            <a:r>
              <a:rPr lang="uk-UA" sz="2800" b="1" dirty="0" smtClean="0"/>
              <a:t>незрозумілим, </a:t>
            </a:r>
            <a:r>
              <a:rPr lang="uk-UA" sz="2800" b="1" dirty="0"/>
              <a:t>нудним.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274466" y="5359330"/>
            <a:ext cx="6800069" cy="5232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Завдання </a:t>
            </a:r>
            <a:r>
              <a:rPr lang="uk-UA" sz="2800" b="1" dirty="0" smtClean="0">
                <a:solidFill>
                  <a:schemeClr val="bg1"/>
                </a:solidFill>
              </a:rPr>
              <a:t>здивувало, зацікавило</a:t>
            </a:r>
            <a:endParaRPr lang="uk-UA" sz="2800" b="1" dirty="0">
              <a:solidFill>
                <a:schemeClr val="bg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9144001" y="3913874"/>
            <a:ext cx="2177142" cy="1167265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rgbClr val="0070C0"/>
                </a:solidFill>
              </a:rPr>
              <a:t>Цікаво, яких знаків у тебе більше? </a:t>
            </a:r>
            <a:endParaRPr lang="uk-UA" sz="2400" b="1" dirty="0">
              <a:solidFill>
                <a:srgbClr val="0070C0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2154905" y="1338942"/>
            <a:ext cx="6989096" cy="1692771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182563" indent="-182563">
              <a:buFont typeface="Wingdings" panose="05000000000000000000" pitchFamily="2" charset="2"/>
              <a:buChar char="§"/>
            </a:pPr>
            <a:r>
              <a:rPr lang="uk-UA" sz="2000" b="1" dirty="0" smtClean="0">
                <a:solidFill>
                  <a:srgbClr val="0070C0"/>
                </a:solidFill>
              </a:rPr>
              <a:t>Що називають прикметники? На які питання відповідають?</a:t>
            </a:r>
          </a:p>
          <a:p>
            <a:pPr marL="182563" indent="-182563">
              <a:buFont typeface="Wingdings" panose="05000000000000000000" pitchFamily="2" charset="2"/>
              <a:buChar char="§"/>
            </a:pPr>
            <a:r>
              <a:rPr lang="uk-UA" sz="2000" b="1" dirty="0" smtClean="0">
                <a:solidFill>
                  <a:srgbClr val="0070C0"/>
                </a:solidFill>
              </a:rPr>
              <a:t>З </a:t>
            </a:r>
            <a:r>
              <a:rPr lang="uk-UA" sz="2000" b="1" dirty="0">
                <a:solidFill>
                  <a:srgbClr val="0070C0"/>
                </a:solidFill>
              </a:rPr>
              <a:t>якими словами зв'язані </a:t>
            </a:r>
            <a:r>
              <a:rPr lang="uk-UA" sz="2000" b="1" dirty="0" smtClean="0">
                <a:solidFill>
                  <a:srgbClr val="0070C0"/>
                </a:solidFill>
              </a:rPr>
              <a:t>прикметники? Приведи приклад. </a:t>
            </a:r>
            <a:endParaRPr lang="uk-UA" sz="2000" b="1" dirty="0">
              <a:solidFill>
                <a:srgbClr val="0070C0"/>
              </a:solidFill>
            </a:endParaRPr>
          </a:p>
          <a:p>
            <a:pPr marL="182563" indent="-182563">
              <a:buFont typeface="Wingdings" panose="05000000000000000000" pitchFamily="2" charset="2"/>
              <a:buChar char="§"/>
            </a:pPr>
            <a:r>
              <a:rPr lang="uk-UA" sz="2000" b="1" dirty="0" smtClean="0">
                <a:solidFill>
                  <a:srgbClr val="0070C0"/>
                </a:solidFill>
                <a:ea typeface="Times New Roman" pitchFamily="18" charset="0"/>
                <a:cs typeface="Times New Roman" pitchFamily="18" charset="0"/>
              </a:rPr>
              <a:t>Яка </a:t>
            </a:r>
            <a:r>
              <a:rPr lang="uk-UA" sz="2000" b="1" dirty="0">
                <a:solidFill>
                  <a:srgbClr val="0070C0"/>
                </a:solidFill>
                <a:ea typeface="Times New Roman" pitchFamily="18" charset="0"/>
                <a:cs typeface="Times New Roman" pitchFamily="18" charset="0"/>
              </a:rPr>
              <a:t>робота на </a:t>
            </a:r>
            <a:r>
              <a:rPr lang="uk-UA" sz="2000" b="1" dirty="0" err="1">
                <a:solidFill>
                  <a:srgbClr val="0070C0"/>
                </a:solidFill>
                <a:ea typeface="Times New Roman" pitchFamily="18" charset="0"/>
                <a:cs typeface="Times New Roman" pitchFamily="18" charset="0"/>
              </a:rPr>
              <a:t>уроці</a:t>
            </a:r>
            <a:r>
              <a:rPr lang="uk-UA" sz="2000" b="1" dirty="0">
                <a:solidFill>
                  <a:srgbClr val="0070C0"/>
                </a:solidFill>
                <a:ea typeface="Times New Roman" pitchFamily="18" charset="0"/>
                <a:cs typeface="Times New Roman" pitchFamily="18" charset="0"/>
              </a:rPr>
              <a:t> була для тебе найцікавішою? </a:t>
            </a:r>
            <a:r>
              <a:rPr lang="uk-UA" sz="2000" b="1" dirty="0" smtClean="0">
                <a:solidFill>
                  <a:srgbClr val="0070C0"/>
                </a:solidFill>
                <a:ea typeface="Times New Roman" pitchFamily="18" charset="0"/>
                <a:cs typeface="Times New Roman" pitchFamily="18" charset="0"/>
              </a:rPr>
              <a:t>Чому?</a:t>
            </a:r>
            <a:endParaRPr lang="uk-UA" sz="2000" b="1" dirty="0">
              <a:solidFill>
                <a:srgbClr val="0070C0"/>
              </a:solidFill>
              <a:ea typeface="Times New Roman" pitchFamily="18" charset="0"/>
            </a:endParaRPr>
          </a:p>
          <a:p>
            <a:pPr marL="182563" indent="-182563">
              <a:buFont typeface="Wingdings" panose="05000000000000000000" pitchFamily="2" charset="2"/>
              <a:buChar char="§"/>
            </a:pPr>
            <a:r>
              <a:rPr lang="ru-RU" sz="2000" b="1" dirty="0" smtClean="0">
                <a:solidFill>
                  <a:srgbClr val="0070C0"/>
                </a:solidFill>
              </a:rPr>
              <a:t>Як </a:t>
            </a:r>
            <a:r>
              <a:rPr lang="ru-RU" sz="2000" b="1" dirty="0" err="1" smtClean="0">
                <a:solidFill>
                  <a:srgbClr val="0070C0"/>
                </a:solidFill>
              </a:rPr>
              <a:t>ти</a:t>
            </a:r>
            <a:r>
              <a:rPr lang="ru-RU" sz="2000" b="1" dirty="0" smtClean="0">
                <a:solidFill>
                  <a:srgbClr val="0070C0"/>
                </a:solidFill>
              </a:rPr>
              <a:t> </a:t>
            </a:r>
            <a:r>
              <a:rPr lang="ru-RU" sz="2000" b="1" dirty="0" err="1" smtClean="0">
                <a:solidFill>
                  <a:srgbClr val="0070C0"/>
                </a:solidFill>
              </a:rPr>
              <a:t>оцінюєш</a:t>
            </a:r>
            <a:r>
              <a:rPr lang="ru-RU" sz="2000" b="1" dirty="0" smtClean="0">
                <a:solidFill>
                  <a:srgbClr val="0070C0"/>
                </a:solidFill>
              </a:rPr>
              <a:t> </a:t>
            </a:r>
            <a:r>
              <a:rPr lang="ru-RU" sz="2000" b="1" dirty="0">
                <a:solidFill>
                  <a:srgbClr val="0070C0"/>
                </a:solidFill>
              </a:rPr>
              <a:t>свою </a:t>
            </a:r>
            <a:r>
              <a:rPr lang="ru-RU" sz="2000" b="1" dirty="0" smtClean="0">
                <a:solidFill>
                  <a:srgbClr val="0070C0"/>
                </a:solidFill>
              </a:rPr>
              <a:t>роботу </a:t>
            </a:r>
            <a:r>
              <a:rPr lang="ru-RU" sz="2000" b="1" dirty="0">
                <a:solidFill>
                  <a:srgbClr val="0070C0"/>
                </a:solidFill>
              </a:rPr>
              <a:t>на </a:t>
            </a:r>
            <a:r>
              <a:rPr lang="ru-RU" sz="2000" b="1" dirty="0" err="1">
                <a:solidFill>
                  <a:srgbClr val="0070C0"/>
                </a:solidFill>
              </a:rPr>
              <a:t>уроці</a:t>
            </a:r>
            <a:r>
              <a:rPr lang="ru-RU" sz="2000" b="1" dirty="0" smtClean="0">
                <a:solidFill>
                  <a:srgbClr val="0070C0"/>
                </a:solidFill>
              </a:rPr>
              <a:t>?</a:t>
            </a:r>
            <a:r>
              <a:rPr lang="uk-UA" sz="2000" b="1" dirty="0">
                <a:solidFill>
                  <a:srgbClr val="0070C0"/>
                </a:solidFill>
              </a:rPr>
              <a:t> Постав на сторінках зошита праворуч завдань знаки </a:t>
            </a:r>
            <a:r>
              <a:rPr lang="uk-UA" sz="2000" b="1" dirty="0" smtClean="0">
                <a:solidFill>
                  <a:srgbClr val="FF0000"/>
                </a:solidFill>
              </a:rPr>
              <a:t>«+», «-», «?»</a:t>
            </a:r>
            <a:endParaRPr lang="uk-UA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4890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885607" y="511630"/>
            <a:ext cx="10282693" cy="80554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Налаштування на урок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8" name="Заголовок 3"/>
          <p:cNvSpPr txBox="1">
            <a:spLocks/>
          </p:cNvSpPr>
          <p:nvPr/>
        </p:nvSpPr>
        <p:spPr>
          <a:xfrm>
            <a:off x="2463398" y="1420310"/>
            <a:ext cx="6902097" cy="960598"/>
          </a:xfrm>
          <a:prstGeom prst="round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uk-UA" sz="2400" b="1" dirty="0" smtClean="0">
                <a:solidFill>
                  <a:srgbClr val="0070C0"/>
                </a:solidFill>
              </a:rPr>
              <a:t>Вибери напій, з яким хочеш провести урок. </a:t>
            </a:r>
          </a:p>
          <a:p>
            <a:pPr lvl="0"/>
            <a:r>
              <a:rPr lang="uk-UA" sz="2400" b="1" dirty="0" smtClean="0">
                <a:solidFill>
                  <a:srgbClr val="0070C0"/>
                </a:solidFill>
              </a:rPr>
              <a:t>А я скажу, що тебе очікує на </a:t>
            </a:r>
            <a:r>
              <a:rPr lang="uk-UA" sz="2400" b="1" dirty="0" err="1" smtClean="0">
                <a:solidFill>
                  <a:srgbClr val="0070C0"/>
                </a:solidFill>
              </a:rPr>
              <a:t>уроці</a:t>
            </a:r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9" name="Заголовок 3"/>
          <p:cNvSpPr txBox="1">
            <a:spLocks/>
          </p:cNvSpPr>
          <p:nvPr/>
        </p:nvSpPr>
        <p:spPr>
          <a:xfrm>
            <a:off x="727030" y="4557438"/>
            <a:ext cx="1901144" cy="1276945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2400" b="1" dirty="0" smtClean="0">
                <a:solidFill>
                  <a:schemeClr val="bg1"/>
                </a:solidFill>
              </a:rPr>
              <a:t>Тебе очікує активна робота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0" name="Заголовок 3"/>
          <p:cNvSpPr txBox="1">
            <a:spLocks/>
          </p:cNvSpPr>
          <p:nvPr/>
        </p:nvSpPr>
        <p:spPr>
          <a:xfrm>
            <a:off x="4878438" y="4481621"/>
            <a:ext cx="2072015" cy="1322375"/>
          </a:xfrm>
          <a:prstGeom prst="roundRect">
            <a:avLst/>
          </a:prstGeom>
          <a:solidFill>
            <a:srgbClr val="C45A12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2400" b="1" dirty="0" smtClean="0"/>
              <a:t>Виявиш творче мислення</a:t>
            </a:r>
            <a:endParaRPr lang="ru-RU" sz="2400" b="1" dirty="0"/>
          </a:p>
        </p:txBody>
      </p:sp>
      <p:sp>
        <p:nvSpPr>
          <p:cNvPr id="12" name="Заголовок 3"/>
          <p:cNvSpPr txBox="1">
            <a:spLocks/>
          </p:cNvSpPr>
          <p:nvPr/>
        </p:nvSpPr>
        <p:spPr>
          <a:xfrm>
            <a:off x="7233180" y="4509181"/>
            <a:ext cx="2274732" cy="130978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2400" b="1" dirty="0" smtClean="0"/>
              <a:t>Твоя працьовитість радує.</a:t>
            </a:r>
            <a:endParaRPr lang="ru-RU" sz="2400" b="1" dirty="0"/>
          </a:p>
        </p:txBody>
      </p:sp>
      <p:sp>
        <p:nvSpPr>
          <p:cNvPr id="13" name="Заголовок 3"/>
          <p:cNvSpPr txBox="1">
            <a:spLocks/>
          </p:cNvSpPr>
          <p:nvPr/>
        </p:nvSpPr>
        <p:spPr>
          <a:xfrm>
            <a:off x="2794490" y="4486510"/>
            <a:ext cx="1814492" cy="1581557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2400" b="1" dirty="0" smtClean="0">
                <a:solidFill>
                  <a:schemeClr val="bg1"/>
                </a:solidFill>
              </a:rPr>
              <a:t>Легко розв’яжеш всі завдання 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4" name="Заголовок 3"/>
          <p:cNvSpPr txBox="1">
            <a:spLocks/>
          </p:cNvSpPr>
          <p:nvPr/>
        </p:nvSpPr>
        <p:spPr>
          <a:xfrm>
            <a:off x="9648279" y="4481622"/>
            <a:ext cx="1778026" cy="1322375"/>
          </a:xfrm>
          <a:prstGeom prst="roundRect">
            <a:avLst/>
          </a:prstGeom>
          <a:solidFill>
            <a:srgbClr val="7030A0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2400" b="1" dirty="0" smtClean="0"/>
              <a:t>Здивуєш своїми знаннями </a:t>
            </a:r>
            <a:endParaRPr lang="ru-RU" sz="2400" b="1" dirty="0"/>
          </a:p>
        </p:txBody>
      </p:sp>
      <p:pic>
        <p:nvPicPr>
          <p:cNvPr id="2050" name="Picture 2" descr="D:\Картинки до тестів\Напої\Чашка чаю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2807" y="2508753"/>
            <a:ext cx="2115477" cy="1819468"/>
          </a:xfrm>
          <a:prstGeom prst="round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D:\Картинки до тестів\Напої\Склянка води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94" r="26767"/>
          <a:stretch/>
        </p:blipFill>
        <p:spPr bwMode="auto">
          <a:xfrm>
            <a:off x="835890" y="2508753"/>
            <a:ext cx="1782857" cy="1819469"/>
          </a:xfrm>
          <a:prstGeom prst="round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D:\Картинки до тестів\Напої\Чашка какао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07" r="8214" b="9450"/>
          <a:stretch/>
        </p:blipFill>
        <p:spPr bwMode="auto">
          <a:xfrm>
            <a:off x="4824000" y="2508758"/>
            <a:ext cx="2160000" cy="1819468"/>
          </a:xfrm>
          <a:prstGeom prst="round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D:\Картинки до тестів\Напої\Сік персиковий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9416" y="2503308"/>
            <a:ext cx="1684638" cy="1822397"/>
          </a:xfrm>
          <a:prstGeom prst="round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D:\Картинки до тестів\Напої\Склянка молока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63" r="6490"/>
          <a:stretch/>
        </p:blipFill>
        <p:spPr bwMode="auto">
          <a:xfrm>
            <a:off x="9648279" y="2503308"/>
            <a:ext cx="1693721" cy="1822397"/>
          </a:xfrm>
          <a:prstGeom prst="round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3613912" y="1648049"/>
            <a:ext cx="4601067" cy="2677656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sz="2800" b="1" dirty="0">
                <a:solidFill>
                  <a:srgbClr val="0070C0"/>
                </a:solidFill>
              </a:rPr>
              <a:t>Вже закінчилась перерва</a:t>
            </a:r>
          </a:p>
          <a:p>
            <a:r>
              <a:rPr lang="uk-UA" sz="2800" b="1" dirty="0">
                <a:solidFill>
                  <a:srgbClr val="0070C0"/>
                </a:solidFill>
              </a:rPr>
              <a:t>І дзвенить для нас дзвінок.</a:t>
            </a:r>
          </a:p>
          <a:p>
            <a:r>
              <a:rPr lang="uk-UA" sz="2800" b="1" dirty="0">
                <a:solidFill>
                  <a:srgbClr val="0070C0"/>
                </a:solidFill>
              </a:rPr>
              <a:t>Приготуйте без мороки</a:t>
            </a:r>
          </a:p>
          <a:p>
            <a:r>
              <a:rPr lang="uk-UA" sz="2800" b="1" dirty="0">
                <a:solidFill>
                  <a:srgbClr val="0070C0"/>
                </a:solidFill>
              </a:rPr>
              <a:t>Все, що треба до уроку.</a:t>
            </a:r>
          </a:p>
          <a:p>
            <a:r>
              <a:rPr lang="uk-UA" sz="2800" b="1" dirty="0" smtClean="0">
                <a:solidFill>
                  <a:srgbClr val="0070C0"/>
                </a:solidFill>
              </a:rPr>
              <a:t>Ручку</a:t>
            </a:r>
            <a:r>
              <a:rPr lang="uk-UA" sz="2800" b="1" dirty="0">
                <a:solidFill>
                  <a:srgbClr val="0070C0"/>
                </a:solidFill>
              </a:rPr>
              <a:t>, зошит, олівці.</a:t>
            </a:r>
          </a:p>
          <a:p>
            <a:r>
              <a:rPr lang="uk-UA" sz="2800" b="1" dirty="0">
                <a:solidFill>
                  <a:srgbClr val="0070C0"/>
                </a:solidFill>
              </a:rPr>
              <a:t>Приготувались? Молодці!</a:t>
            </a:r>
          </a:p>
        </p:txBody>
      </p:sp>
      <p:pic>
        <p:nvPicPr>
          <p:cNvPr id="16" name="Picture 2" descr="Картинки по запросу клипарт звонок школьний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49010">
            <a:off x="9017811" y="1546744"/>
            <a:ext cx="1870791" cy="2452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0523057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88436" y="498680"/>
            <a:ext cx="10334735" cy="695570"/>
          </a:xfr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pPr algn="ctr"/>
            <a:r>
              <a:rPr lang="uk-UA" sz="4000" b="1" dirty="0">
                <a:solidFill>
                  <a:schemeClr val="bg1"/>
                </a:solidFill>
                <a:latin typeface="+mn-lt"/>
              </a:rPr>
              <a:t>Вправа «Закінчи речення»</a:t>
            </a:r>
            <a:endParaRPr lang="ru-RU" sz="40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" name="Заголовок 1"/>
          <p:cNvSpPr txBox="1">
            <a:spLocks/>
          </p:cNvSpPr>
          <p:nvPr/>
        </p:nvSpPr>
        <p:spPr bwMode="auto">
          <a:xfrm>
            <a:off x="888960" y="1268393"/>
            <a:ext cx="4564783" cy="549522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j-ea"/>
                <a:cs typeface="Arial" panose="020B0604020202020204" pitchFamily="34" charset="0"/>
              </a:rPr>
              <a:t>Прикметники називають …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ea typeface="+mj-ea"/>
              <a:cs typeface="Arial" panose="020B0604020202020204" pitchFamily="34" charset="0"/>
            </a:endParaRPr>
          </a:p>
        </p:txBody>
      </p:sp>
      <p:sp>
        <p:nvSpPr>
          <p:cNvPr id="6" name="Заголовок 1">
            <a:extLst>
              <a:ext uri="{FF2B5EF4-FFF2-40B4-BE49-F238E27FC236}">
                <a16:creationId xmlns="" xmlns:a16="http://schemas.microsoft.com/office/drawing/2014/main" id="{CFDE915C-1257-4D14-A244-D3123A83C34B}"/>
              </a:ext>
            </a:extLst>
          </p:cNvPr>
          <p:cNvSpPr txBox="1">
            <a:spLocks/>
          </p:cNvSpPr>
          <p:nvPr/>
        </p:nvSpPr>
        <p:spPr bwMode="auto">
          <a:xfrm>
            <a:off x="888962" y="1839078"/>
            <a:ext cx="4564782" cy="577551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j-ea"/>
                <a:cs typeface="Arial" panose="020B0604020202020204" pitchFamily="34" charset="0"/>
              </a:rPr>
              <a:t>і </a:t>
            </a:r>
            <a:r>
              <a:rPr kumimoji="0" lang="uk-UA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j-ea"/>
                <a:cs typeface="Arial" panose="020B0604020202020204" pitchFamily="34" charset="0"/>
              </a:rPr>
              <a:t>відповідають на питання…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ea typeface="+mj-ea"/>
              <a:cs typeface="Arial" panose="020B0604020202020204" pitchFamily="34" charset="0"/>
            </a:endParaRPr>
          </a:p>
        </p:txBody>
      </p:sp>
      <p:sp>
        <p:nvSpPr>
          <p:cNvPr id="8" name="Заголовок 1">
            <a:extLst>
              <a:ext uri="{FF2B5EF4-FFF2-40B4-BE49-F238E27FC236}">
                <a16:creationId xmlns="" xmlns:a16="http://schemas.microsoft.com/office/drawing/2014/main" id="{7B252738-CD41-4C91-A12B-F3BF6D0D37A8}"/>
              </a:ext>
            </a:extLst>
          </p:cNvPr>
          <p:cNvSpPr txBox="1">
            <a:spLocks/>
          </p:cNvSpPr>
          <p:nvPr/>
        </p:nvSpPr>
        <p:spPr bwMode="auto">
          <a:xfrm>
            <a:off x="5540529" y="1268393"/>
            <a:ext cx="3243332" cy="549522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uk-UA" sz="2800" b="1" dirty="0">
                <a:solidFill>
                  <a:schemeClr val="bg1"/>
                </a:solidFill>
                <a:ea typeface="+mj-ea"/>
                <a:cs typeface="Arial" panose="020B0604020202020204" pitchFamily="34" charset="0"/>
              </a:rPr>
              <a:t>о</a:t>
            </a:r>
            <a:r>
              <a:rPr kumimoji="0" lang="uk-UA" sz="2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j-ea"/>
                <a:cs typeface="Arial" panose="020B0604020202020204" pitchFamily="34" charset="0"/>
              </a:rPr>
              <a:t>знаки предметів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ea typeface="+mj-ea"/>
              <a:cs typeface="Arial" panose="020B0604020202020204" pitchFamily="34" charset="0"/>
            </a:endParaRPr>
          </a:p>
        </p:txBody>
      </p:sp>
      <p:sp>
        <p:nvSpPr>
          <p:cNvPr id="9" name="Заголовок 1">
            <a:extLst>
              <a:ext uri="{FF2B5EF4-FFF2-40B4-BE49-F238E27FC236}">
                <a16:creationId xmlns="" xmlns:a16="http://schemas.microsoft.com/office/drawing/2014/main" id="{162F8780-7120-465F-A227-282D03ACCE08}"/>
              </a:ext>
            </a:extLst>
          </p:cNvPr>
          <p:cNvSpPr txBox="1">
            <a:spLocks/>
          </p:cNvSpPr>
          <p:nvPr/>
        </p:nvSpPr>
        <p:spPr bwMode="auto">
          <a:xfrm>
            <a:off x="5540528" y="1839078"/>
            <a:ext cx="3461957" cy="577552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uk-UA" sz="2800" b="1" dirty="0">
                <a:solidFill>
                  <a:schemeClr val="bg1"/>
                </a:solidFill>
                <a:ea typeface="+mj-ea"/>
                <a:cs typeface="Arial" panose="020B0604020202020204" pitchFamily="34" charset="0"/>
              </a:rPr>
              <a:t>Який? Яка? Яке? Які?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ea typeface="+mj-ea"/>
              <a:cs typeface="Arial" panose="020B0604020202020204" pitchFamily="34" charset="0"/>
            </a:endParaRPr>
          </a:p>
        </p:txBody>
      </p:sp>
      <p:sp>
        <p:nvSpPr>
          <p:cNvPr id="10" name="Заголовок 1">
            <a:extLst>
              <a:ext uri="{FF2B5EF4-FFF2-40B4-BE49-F238E27FC236}">
                <a16:creationId xmlns="" xmlns:a16="http://schemas.microsoft.com/office/drawing/2014/main" id="{162F8780-7120-465F-A227-282D03ACCE08}"/>
              </a:ext>
            </a:extLst>
          </p:cNvPr>
          <p:cNvSpPr txBox="1">
            <a:spLocks/>
          </p:cNvSpPr>
          <p:nvPr/>
        </p:nvSpPr>
        <p:spPr bwMode="auto">
          <a:xfrm>
            <a:off x="888963" y="2453296"/>
            <a:ext cx="6612504" cy="469039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uk-UA" sz="2800" b="1" dirty="0">
                <a:solidFill>
                  <a:schemeClr val="bg1"/>
                </a:solidFill>
                <a:ea typeface="+mj-ea"/>
                <a:cs typeface="Arial" panose="020B0604020202020204" pitchFamily="34" charset="0"/>
              </a:rPr>
              <a:t>У мовленні вони вживаються тільки з …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ea typeface="+mj-ea"/>
              <a:cs typeface="Arial" panose="020B0604020202020204" pitchFamily="34" charset="0"/>
            </a:endParaRPr>
          </a:p>
        </p:txBody>
      </p:sp>
      <p:sp>
        <p:nvSpPr>
          <p:cNvPr id="11" name="Заголовок 1">
            <a:extLst>
              <a:ext uri="{FF2B5EF4-FFF2-40B4-BE49-F238E27FC236}">
                <a16:creationId xmlns="" xmlns:a16="http://schemas.microsoft.com/office/drawing/2014/main" id="{162F8780-7120-465F-A227-282D03ACCE08}"/>
              </a:ext>
            </a:extLst>
          </p:cNvPr>
          <p:cNvSpPr txBox="1">
            <a:spLocks/>
          </p:cNvSpPr>
          <p:nvPr/>
        </p:nvSpPr>
        <p:spPr bwMode="auto">
          <a:xfrm>
            <a:off x="7583352" y="2416630"/>
            <a:ext cx="2224678" cy="505706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uk-UA" sz="2800" b="1" dirty="0">
                <a:solidFill>
                  <a:schemeClr val="bg1"/>
                </a:solidFill>
                <a:ea typeface="+mj-ea"/>
                <a:cs typeface="Arial" panose="020B0604020202020204" pitchFamily="34" charset="0"/>
              </a:rPr>
              <a:t>іменниками</a:t>
            </a:r>
            <a:endParaRPr kumimoji="0" lang="ru-RU" sz="2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ea typeface="+mj-ea"/>
              <a:cs typeface="Arial" panose="020B0604020202020204" pitchFamily="34" charset="0"/>
            </a:endParaRPr>
          </a:p>
        </p:txBody>
      </p:sp>
      <p:sp>
        <p:nvSpPr>
          <p:cNvPr id="12" name="Заголовок 1"/>
          <p:cNvSpPr txBox="1">
            <a:spLocks/>
          </p:cNvSpPr>
          <p:nvPr/>
        </p:nvSpPr>
        <p:spPr bwMode="auto">
          <a:xfrm>
            <a:off x="888960" y="3637116"/>
            <a:ext cx="6023467" cy="1457397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uk-UA" sz="2800" b="1" dirty="0" smtClean="0">
                <a:solidFill>
                  <a:schemeClr val="bg1"/>
                </a:solidFill>
                <a:ea typeface="+mj-ea"/>
                <a:cs typeface="Arial" panose="020B0604020202020204" pitchFamily="34" charset="0"/>
              </a:rPr>
              <a:t>Мудрий, мудрість, мудрити.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800" b="1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j-ea"/>
                <a:cs typeface="Arial" panose="020B0604020202020204" pitchFamily="34" charset="0"/>
              </a:rPr>
              <a:t>Цікавинка</a:t>
            </a:r>
            <a:r>
              <a:rPr kumimoji="0" lang="uk-UA" sz="2800" b="1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j-ea"/>
                <a:cs typeface="Arial" panose="020B0604020202020204" pitchFamily="34" charset="0"/>
              </a:rPr>
              <a:t>, цікавити, цікава.  </a:t>
            </a:r>
            <a:endParaRPr kumimoji="0" lang="uk-UA" sz="2800" b="1" u="none" strike="noStrike" kern="120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ea typeface="+mj-ea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uk-UA" sz="2800" b="1" noProof="0" dirty="0" smtClean="0">
                <a:solidFill>
                  <a:schemeClr val="bg1"/>
                </a:solidFill>
                <a:ea typeface="+mj-ea"/>
                <a:cs typeface="Arial" panose="020B0604020202020204" pitchFamily="34" charset="0"/>
              </a:rPr>
              <a:t>Смакувати, с</a:t>
            </a:r>
            <a:r>
              <a:rPr kumimoji="0" lang="uk-UA" sz="2800" b="1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j-ea"/>
                <a:cs typeface="Arial" panose="020B0604020202020204" pitchFamily="34" charset="0"/>
              </a:rPr>
              <a:t>мачне, смак. </a:t>
            </a:r>
            <a:endParaRPr kumimoji="0" lang="ru-RU" sz="2800" b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ea typeface="+mj-ea"/>
              <a:cs typeface="Arial" panose="020B0604020202020204" pitchFamily="34" charset="0"/>
            </a:endParaRPr>
          </a:p>
        </p:txBody>
      </p:sp>
      <p:sp>
        <p:nvSpPr>
          <p:cNvPr id="16" name="Заголовок 1">
            <a:extLst>
              <a:ext uri="{FF2B5EF4-FFF2-40B4-BE49-F238E27FC236}">
                <a16:creationId xmlns="" xmlns:a16="http://schemas.microsoft.com/office/drawing/2014/main" id="{162F8780-7120-465F-A227-282D03ACCE08}"/>
              </a:ext>
            </a:extLst>
          </p:cNvPr>
          <p:cNvSpPr txBox="1">
            <a:spLocks/>
          </p:cNvSpPr>
          <p:nvPr/>
        </p:nvSpPr>
        <p:spPr bwMode="auto">
          <a:xfrm>
            <a:off x="888963" y="3024342"/>
            <a:ext cx="6612504" cy="525686"/>
          </a:xfrm>
          <a:prstGeom prst="rect">
            <a:avLst/>
          </a:prstGeom>
          <a:ln w="38100">
            <a:solidFill>
              <a:srgbClr val="0070C0"/>
            </a:solidFill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400" b="1" dirty="0" smtClean="0">
                <a:solidFill>
                  <a:srgbClr val="0070C0"/>
                </a:solidFill>
              </a:rPr>
              <a:t>Вибери серед слів кожного рядка прикметник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ea typeface="+mj-ea"/>
              <a:cs typeface="Arial" panose="020B0604020202020204" pitchFamily="34" charset="0"/>
            </a:endParaRPr>
          </a:p>
        </p:txBody>
      </p:sp>
      <p:pic>
        <p:nvPicPr>
          <p:cNvPr id="4" name="Picture 2" descr="D:\Картинки до тестів\!!!!Эсмира_512х512\_free_2024-01-13-17-54-06_0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4333" y="3111430"/>
            <a:ext cx="3136970" cy="3136970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Прямая соединительная линия 6"/>
          <p:cNvCxnSpPr/>
          <p:nvPr/>
        </p:nvCxnSpPr>
        <p:spPr>
          <a:xfrm>
            <a:off x="1698171" y="4125687"/>
            <a:ext cx="1328058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4931228" y="4539345"/>
            <a:ext cx="1121229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>
            <a:off x="3744686" y="4942117"/>
            <a:ext cx="1186542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16545807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9" grpId="0" animBg="1"/>
      <p:bldP spid="10" grpId="0" animBg="1"/>
      <p:bldP spid="11" grpId="0" animBg="1"/>
      <p:bldP spid="12" grpId="0" animBg="1"/>
      <p:bldP spid="1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Картинки по запросу деревянная доска клипарт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825"/>
          <a:stretch/>
        </p:blipFill>
        <p:spPr bwMode="auto">
          <a:xfrm>
            <a:off x="664028" y="1847861"/>
            <a:ext cx="10689771" cy="4377718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873794" y="422933"/>
            <a:ext cx="10327606" cy="78556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Вправа «Об'єднай пари</a:t>
            </a:r>
            <a:r>
              <a:rPr lang="uk-UA" sz="4000" b="1" dirty="0" smtClean="0">
                <a:solidFill>
                  <a:schemeClr val="bg1"/>
                </a:solidFill>
              </a:rPr>
              <a:t>»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017488" y="2750930"/>
            <a:ext cx="1887127" cy="57888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/>
              <a:t>кислий</a:t>
            </a:r>
            <a:endParaRPr lang="ru-RU" sz="28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4723391" y="2151464"/>
            <a:ext cx="1865474" cy="57888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/>
              <a:t>соковитий</a:t>
            </a:r>
            <a:endParaRPr lang="ru-RU" sz="2800" dirty="0"/>
          </a:p>
        </p:txBody>
      </p:sp>
      <p:sp>
        <p:nvSpPr>
          <p:cNvPr id="19" name="TextBox 18"/>
          <p:cNvSpPr txBox="1"/>
          <p:nvPr/>
        </p:nvSpPr>
        <p:spPr>
          <a:xfrm>
            <a:off x="6234300" y="2718244"/>
            <a:ext cx="2057399" cy="57888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/>
              <a:t>солодка</a:t>
            </a:r>
            <a:endParaRPr lang="ru-RU" sz="2800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8140779" y="2151464"/>
            <a:ext cx="1887128" cy="57888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/>
              <a:t>червона</a:t>
            </a:r>
            <a:endParaRPr lang="ru-RU" sz="2800" b="1" dirty="0"/>
          </a:p>
        </p:txBody>
      </p:sp>
      <p:cxnSp>
        <p:nvCxnSpPr>
          <p:cNvPr id="6" name="Прямая со стрелкой 5"/>
          <p:cNvCxnSpPr/>
          <p:nvPr/>
        </p:nvCxnSpPr>
        <p:spPr>
          <a:xfrm>
            <a:off x="5562600" y="2750930"/>
            <a:ext cx="1415143" cy="1836205"/>
          </a:xfrm>
          <a:prstGeom prst="straightConnector1">
            <a:avLst/>
          </a:prstGeom>
          <a:ln w="5715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 стрелкой 38"/>
          <p:cNvCxnSpPr/>
          <p:nvPr/>
        </p:nvCxnSpPr>
        <p:spPr>
          <a:xfrm flipH="1">
            <a:off x="1842377" y="3335371"/>
            <a:ext cx="1760489" cy="1016483"/>
          </a:xfrm>
          <a:prstGeom prst="straightConnector1">
            <a:avLst/>
          </a:prstGeom>
          <a:ln w="5715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 стрелкой 39"/>
          <p:cNvCxnSpPr/>
          <p:nvPr/>
        </p:nvCxnSpPr>
        <p:spPr>
          <a:xfrm>
            <a:off x="1975059" y="2714403"/>
            <a:ext cx="1519255" cy="1637451"/>
          </a:xfrm>
          <a:prstGeom prst="straightConnector1">
            <a:avLst/>
          </a:prstGeom>
          <a:ln w="5715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 стрелкой 40"/>
          <p:cNvCxnSpPr/>
          <p:nvPr/>
        </p:nvCxnSpPr>
        <p:spPr>
          <a:xfrm flipH="1">
            <a:off x="5342129" y="3329783"/>
            <a:ext cx="2019736" cy="1374697"/>
          </a:xfrm>
          <a:prstGeom prst="straightConnector1">
            <a:avLst/>
          </a:prstGeom>
          <a:ln w="5715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9482822" y="2730468"/>
            <a:ext cx="1887128" cy="57888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/>
              <a:t>медова</a:t>
            </a:r>
            <a:endParaRPr lang="ru-RU" sz="2800" b="1" dirty="0"/>
          </a:p>
        </p:txBody>
      </p:sp>
      <p:sp>
        <p:nvSpPr>
          <p:cNvPr id="33" name="TextBox 32"/>
          <p:cNvSpPr txBox="1"/>
          <p:nvPr/>
        </p:nvSpPr>
        <p:spPr>
          <a:xfrm>
            <a:off x="1191689" y="2151464"/>
            <a:ext cx="2059277" cy="578882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/>
              <a:t>круглобоке</a:t>
            </a:r>
            <a:endParaRPr lang="ru-RU" sz="2800" b="1" dirty="0"/>
          </a:p>
        </p:txBody>
      </p:sp>
      <p:pic>
        <p:nvPicPr>
          <p:cNvPr id="1026" name="Picture 2" descr="Картинки по запросу клипарт лимон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691" y="4304990"/>
            <a:ext cx="1757372" cy="1618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Картинки по запросу клипарт груша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444" l="235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6731" y="4155892"/>
            <a:ext cx="1775153" cy="1879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Картинки по запросу клипарт яблоко красное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6910" y="4301695"/>
            <a:ext cx="19050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Похожее изображение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555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2434" y="4452579"/>
            <a:ext cx="1468018" cy="1494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Похожее изображение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0714" l="0" r="970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57" b="9508"/>
          <a:stretch/>
        </p:blipFill>
        <p:spPr bwMode="auto">
          <a:xfrm>
            <a:off x="6084337" y="4325891"/>
            <a:ext cx="1989648" cy="170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0" name="Прямая со стрелкой 49"/>
          <p:cNvCxnSpPr/>
          <p:nvPr/>
        </p:nvCxnSpPr>
        <p:spPr>
          <a:xfrm>
            <a:off x="8764373" y="2768497"/>
            <a:ext cx="1331949" cy="1684082"/>
          </a:xfrm>
          <a:prstGeom prst="straightConnector1">
            <a:avLst/>
          </a:prstGeom>
          <a:ln w="5715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Прямая со стрелкой 51"/>
          <p:cNvCxnSpPr/>
          <p:nvPr/>
        </p:nvCxnSpPr>
        <p:spPr>
          <a:xfrm flipH="1">
            <a:off x="9084343" y="3395981"/>
            <a:ext cx="1255551" cy="861733"/>
          </a:xfrm>
          <a:prstGeom prst="straightConnector1">
            <a:avLst/>
          </a:prstGeom>
          <a:ln w="5715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2" name="Picture 4" descr="Картинки по запросу клипарт вишня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7907" y="4257714"/>
            <a:ext cx="1078908" cy="1665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Прямоугольник 33"/>
          <p:cNvSpPr/>
          <p:nvPr/>
        </p:nvSpPr>
        <p:spPr>
          <a:xfrm>
            <a:off x="1818546" y="1225142"/>
            <a:ext cx="8732066" cy="523956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rgbClr val="0070C0"/>
                </a:solidFill>
              </a:rPr>
              <a:t>Об'єднай </a:t>
            </a:r>
            <a:r>
              <a:rPr lang="uk-UA" sz="2000" b="1" dirty="0">
                <a:solidFill>
                  <a:srgbClr val="0070C0"/>
                </a:solidFill>
              </a:rPr>
              <a:t>прикметники з відповідними малюнками фруктів. </a:t>
            </a:r>
          </a:p>
        </p:txBody>
      </p:sp>
    </p:spTree>
    <p:extLst>
      <p:ext uri="{BB962C8B-B14F-4D97-AF65-F5344CB8AC3E}">
        <p14:creationId xmlns:p14="http://schemas.microsoft.com/office/powerpoint/2010/main" val="2702856793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1020830" y="599721"/>
            <a:ext cx="9777799" cy="739928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/>
              <a:t>Повідомлення теми уроку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5638800" y="1593344"/>
            <a:ext cx="5159829" cy="3915966"/>
          </a:xfrm>
          <a:prstGeom prst="round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0070C0"/>
                </a:solidFill>
              </a:rPr>
              <a:t>Сьогодні на уроці </a:t>
            </a:r>
            <a:r>
              <a:rPr lang="ru-RU" sz="2800" b="1" dirty="0" smtClean="0">
                <a:solidFill>
                  <a:srgbClr val="0070C0"/>
                </a:solidFill>
              </a:rPr>
              <a:t>української мови ми </a:t>
            </a:r>
            <a:r>
              <a:rPr lang="uk-UA" sz="2800" b="1" dirty="0" smtClean="0">
                <a:solidFill>
                  <a:srgbClr val="0070C0"/>
                </a:solidFill>
              </a:rPr>
              <a:t>будемо вчитися змінювати прикметники за числами,</a:t>
            </a:r>
            <a:r>
              <a:rPr lang="uk-UA" sz="2800" dirty="0" smtClean="0"/>
              <a:t> </a:t>
            </a:r>
            <a:r>
              <a:rPr lang="uk-UA" sz="2800" b="1" dirty="0">
                <a:solidFill>
                  <a:srgbClr val="0070C0"/>
                </a:solidFill>
              </a:rPr>
              <a:t>утворювати словосполучення іменника з </a:t>
            </a:r>
            <a:r>
              <a:rPr lang="uk-UA" sz="2800" b="1" dirty="0" smtClean="0">
                <a:solidFill>
                  <a:srgbClr val="0070C0"/>
                </a:solidFill>
              </a:rPr>
              <a:t>прикметником.  Поспілкуємось про частування гостей.</a:t>
            </a:r>
          </a:p>
        </p:txBody>
      </p:sp>
      <p:pic>
        <p:nvPicPr>
          <p:cNvPr id="8" name="Picture 3" descr="D:\Картинки до тестів\!!!!Эсмира_512х512\_free_2024-01-13-17-38-02_00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13" b="2098"/>
          <a:stretch/>
        </p:blipFill>
        <p:spPr bwMode="auto">
          <a:xfrm>
            <a:off x="1020830" y="1557873"/>
            <a:ext cx="4102531" cy="3901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7037877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/>
          <a:srcRect l="7656" t="13726" r="71900" b="34618"/>
          <a:stretch/>
        </p:blipFill>
        <p:spPr>
          <a:xfrm>
            <a:off x="861927" y="1377921"/>
            <a:ext cx="1338634" cy="1925508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968829" y="489573"/>
            <a:ext cx="10282013" cy="77317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Розкажи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314828" y="1386700"/>
            <a:ext cx="9071629" cy="193899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271463" indent="-271463">
              <a:buFont typeface="Wingdings" panose="05000000000000000000" pitchFamily="2" charset="2"/>
              <a:buChar char="v"/>
            </a:pPr>
            <a:r>
              <a:rPr lang="uk-UA" sz="2400" b="1" dirty="0"/>
              <a:t>Чи </a:t>
            </a:r>
            <a:r>
              <a:rPr lang="uk-UA" sz="2400" b="1" dirty="0" smtClean="0"/>
              <a:t>любиш ти </a:t>
            </a:r>
            <a:r>
              <a:rPr lang="uk-UA" sz="2400" b="1" dirty="0" smtClean="0"/>
              <a:t>ходити </a:t>
            </a:r>
            <a:r>
              <a:rPr lang="uk-UA" sz="2400" b="1" dirty="0"/>
              <a:t>на гостини? А запрошувати гостей до себе?</a:t>
            </a:r>
          </a:p>
          <a:p>
            <a:pPr marL="271463" indent="-271463">
              <a:buFont typeface="Wingdings" panose="05000000000000000000" pitchFamily="2" charset="2"/>
              <a:buChar char="v"/>
            </a:pPr>
            <a:r>
              <a:rPr lang="uk-UA" sz="2400" b="1" dirty="0"/>
              <a:t>Що слід пам'ятати, коли </a:t>
            </a:r>
            <a:r>
              <a:rPr lang="uk-UA" sz="2400" b="1" dirty="0" smtClean="0"/>
              <a:t>запрошуєш </a:t>
            </a:r>
            <a:r>
              <a:rPr lang="uk-UA" sz="2400" b="1" dirty="0"/>
              <a:t>гостей?</a:t>
            </a:r>
          </a:p>
          <a:p>
            <a:pPr marL="271463" indent="-271463">
              <a:buFont typeface="Wingdings" panose="05000000000000000000" pitchFamily="2" charset="2"/>
              <a:buChar char="v"/>
            </a:pPr>
            <a:r>
              <a:rPr lang="uk-UA" sz="2400" b="1" dirty="0"/>
              <a:t>Наші знайомі друзі теж вирішили запросити гостей. Для частування гостей вони закупили продукти.</a:t>
            </a:r>
          </a:p>
          <a:p>
            <a:pPr marL="271463" indent="-271463">
              <a:buFont typeface="Wingdings" panose="05000000000000000000" pitchFamily="2" charset="2"/>
              <a:buChar char="v"/>
            </a:pPr>
            <a:r>
              <a:rPr lang="uk-UA" sz="2400" b="1" dirty="0"/>
              <a:t>Прочитай назви фруктів, що купила Родзинка. </a:t>
            </a:r>
          </a:p>
        </p:txBody>
      </p:sp>
      <p:pic>
        <p:nvPicPr>
          <p:cNvPr id="2050" name="Picture 2" descr="Похожее изображение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094" t="14779" r="3940" b="8916"/>
          <a:stretch/>
        </p:blipFill>
        <p:spPr bwMode="auto">
          <a:xfrm>
            <a:off x="1776246" y="3494094"/>
            <a:ext cx="1638400" cy="1268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Похожее изображение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0" r="98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418" t="13333" b="12254"/>
          <a:stretch/>
        </p:blipFill>
        <p:spPr bwMode="auto">
          <a:xfrm>
            <a:off x="3569402" y="3325692"/>
            <a:ext cx="1976381" cy="1464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1338943" y="4928024"/>
            <a:ext cx="1938591" cy="954107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rgbClr val="0070C0"/>
                </a:solidFill>
              </a:rPr>
              <a:t>солодкий мандарин</a:t>
            </a:r>
            <a:endParaRPr lang="ru-RU" sz="2800" b="1" dirty="0">
              <a:solidFill>
                <a:srgbClr val="0070C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658808" y="4928024"/>
            <a:ext cx="2011672" cy="954107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rgbClr val="0070C0"/>
                </a:solidFill>
              </a:rPr>
              <a:t>солодкі мандарини</a:t>
            </a:r>
            <a:endParaRPr lang="ru-RU" sz="2800" b="1" dirty="0">
              <a:solidFill>
                <a:srgbClr val="0070C0"/>
              </a:solidFill>
            </a:endParaRPr>
          </a:p>
        </p:txBody>
      </p:sp>
      <p:sp>
        <p:nvSpPr>
          <p:cNvPr id="20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727328"/>
            <a:ext cx="1088572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7</a:t>
            </a:r>
            <a:r>
              <a:rPr lang="en-US" sz="3200" b="1" dirty="0" smtClean="0">
                <a:solidFill>
                  <a:schemeClr val="bg1"/>
                </a:solidFill>
              </a:rPr>
              <a:t>9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131898" y="3413555"/>
            <a:ext cx="5109753" cy="193899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>
                <a:solidFill>
                  <a:srgbClr val="FFFF00"/>
                </a:solidFill>
              </a:rPr>
              <a:t>Проведи дослідження!</a:t>
            </a:r>
            <a:endParaRPr lang="ru-RU" sz="2400" b="1" dirty="0">
              <a:solidFill>
                <a:srgbClr val="FFFF00"/>
              </a:solidFill>
            </a:endParaRPr>
          </a:p>
          <a:p>
            <a:pPr marL="358775" indent="-358775">
              <a:buAutoNum type="arabicPeriod"/>
            </a:pPr>
            <a:r>
              <a:rPr lang="uk-UA" sz="2400" b="1" dirty="0">
                <a:solidFill>
                  <a:schemeClr val="bg1"/>
                </a:solidFill>
              </a:rPr>
              <a:t>Порівняй записи під малюнками. Як змінився іменник? Чому?</a:t>
            </a:r>
          </a:p>
          <a:p>
            <a:pPr marL="358775" indent="-358775">
              <a:buAutoNum type="arabicPeriod"/>
            </a:pPr>
            <a:r>
              <a:rPr lang="uk-UA" sz="2400" b="1" dirty="0">
                <a:solidFill>
                  <a:schemeClr val="bg1"/>
                </a:solidFill>
              </a:rPr>
              <a:t>Чи змінився разом з іменником прикметник? Поясни чому. 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942182" y="3413555"/>
            <a:ext cx="5299469" cy="181588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rgbClr val="FFFF00"/>
                </a:solidFill>
              </a:rPr>
              <a:t>Пам'ятка</a:t>
            </a:r>
          </a:p>
          <a:p>
            <a:pPr algn="ctr"/>
            <a:r>
              <a:rPr lang="uk-UA" sz="2800" b="1" dirty="0" smtClean="0"/>
              <a:t>Прикметник </a:t>
            </a:r>
            <a:r>
              <a:rPr lang="uk-UA" sz="2800" b="1" dirty="0"/>
              <a:t>у мовленні </a:t>
            </a:r>
            <a:r>
              <a:rPr lang="uk-UA" sz="2800" b="1" dirty="0" smtClean="0"/>
              <a:t>змінюється </a:t>
            </a:r>
            <a:r>
              <a:rPr lang="uk-UA" sz="2800" b="1" dirty="0"/>
              <a:t>разом з </a:t>
            </a:r>
            <a:r>
              <a:rPr lang="uk-UA" sz="2800" b="1" dirty="0" smtClean="0"/>
              <a:t>іменником,</a:t>
            </a:r>
            <a:endParaRPr lang="uk-UA" sz="2800" b="1" dirty="0"/>
          </a:p>
          <a:p>
            <a:pPr algn="ctr"/>
            <a:r>
              <a:rPr lang="uk-UA" sz="2800" b="1" dirty="0"/>
              <a:t>із яким він зв'язаний.</a:t>
            </a:r>
          </a:p>
        </p:txBody>
      </p:sp>
    </p:spTree>
    <p:extLst>
      <p:ext uri="{BB962C8B-B14F-4D97-AF65-F5344CB8AC3E}">
        <p14:creationId xmlns:p14="http://schemas.microsoft.com/office/powerpoint/2010/main" val="4090145709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9" grpId="0" animBg="1"/>
      <p:bldP spid="14" grpId="0" animBg="1"/>
      <p:bldP spid="14" grpId="1" animBg="1"/>
      <p:bldP spid="2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974641" y="580096"/>
            <a:ext cx="10128787" cy="69353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Хочеш </a:t>
            </a:r>
            <a:r>
              <a:rPr lang="uk-UA" sz="3600" b="1" dirty="0">
                <a:solidFill>
                  <a:schemeClr val="bg1"/>
                </a:solidFill>
              </a:rPr>
              <a:t>дізнатися, що купив Щебетунчик? </a:t>
            </a: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0080" b="81113" l="69291" r="91894"/>
                    </a14:imgEffect>
                  </a14:imgLayer>
                </a14:imgProps>
              </a:ext>
            </a:extLst>
          </a:blip>
          <a:srcRect l="70226" t="19536" r="7191" b="18520"/>
          <a:stretch/>
        </p:blipFill>
        <p:spPr>
          <a:xfrm>
            <a:off x="270007" y="1251592"/>
            <a:ext cx="2483924" cy="264332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623152" y="2102242"/>
            <a:ext cx="8578245" cy="58477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uk-UA" sz="3200" b="1" dirty="0">
                <a:solidFill>
                  <a:schemeClr val="bg1"/>
                </a:solidFill>
              </a:rPr>
              <a:t>Груша соковита, лимон свіжий, яблуко велике.</a:t>
            </a:r>
          </a:p>
        </p:txBody>
      </p:sp>
      <p:sp>
        <p:nvSpPr>
          <p:cNvPr id="12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727328"/>
            <a:ext cx="1088572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7</a:t>
            </a:r>
            <a:r>
              <a:rPr lang="en-US" sz="3200" b="1" dirty="0" smtClean="0">
                <a:solidFill>
                  <a:schemeClr val="bg1"/>
                </a:solidFill>
              </a:rPr>
              <a:t>9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688468" y="1328501"/>
            <a:ext cx="8414960" cy="728899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rgbClr val="0070C0"/>
                </a:solidFill>
              </a:rPr>
              <a:t>Тоді </a:t>
            </a:r>
            <a:r>
              <a:rPr lang="uk-UA" sz="2000" b="1" dirty="0">
                <a:solidFill>
                  <a:srgbClr val="0070C0"/>
                </a:solidFill>
              </a:rPr>
              <a:t>зміни подані словосполучення слів так, щоб вони називали багато предметів. Запиши </a:t>
            </a:r>
            <a:r>
              <a:rPr lang="uk-UA" sz="2000" b="1" dirty="0" err="1">
                <a:solidFill>
                  <a:srgbClr val="0070C0"/>
                </a:solidFill>
              </a:rPr>
              <a:t>іх</a:t>
            </a:r>
            <a:r>
              <a:rPr lang="uk-UA" sz="2000" b="1" dirty="0">
                <a:solidFill>
                  <a:srgbClr val="0070C0"/>
                </a:solidFill>
              </a:rPr>
              <a:t> за зразком: Апельсини (які?) смачні.</a:t>
            </a:r>
          </a:p>
        </p:txBody>
      </p:sp>
      <p:pic>
        <p:nvPicPr>
          <p:cNvPr id="15" name="Picture 12" descr="Похожее изображение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6980" y="3937612"/>
            <a:ext cx="1617220" cy="1455497"/>
          </a:xfrm>
          <a:prstGeom prst="rect">
            <a:avLst/>
          </a:prstGeom>
          <a:noFill/>
          <a:ln w="381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0" descr="Похожее изображение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8000" y="2749291"/>
            <a:ext cx="1584428" cy="1188321"/>
          </a:xfrm>
          <a:prstGeom prst="rect">
            <a:avLst/>
          </a:prstGeom>
          <a:noFill/>
          <a:ln w="381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54" t="1193" r="59667" b="73519"/>
          <a:stretch/>
        </p:blipFill>
        <p:spPr>
          <a:xfrm>
            <a:off x="2623152" y="2808579"/>
            <a:ext cx="6408000" cy="2628000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5" t="79464" r="12066" b="3552"/>
          <a:stretch/>
        </p:blipFill>
        <p:spPr>
          <a:xfrm>
            <a:off x="2992395" y="2776026"/>
            <a:ext cx="3421419" cy="1034158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41" t="15471" r="40209" b="72783"/>
          <a:stretch/>
        </p:blipFill>
        <p:spPr>
          <a:xfrm>
            <a:off x="6589071" y="2819134"/>
            <a:ext cx="2232621" cy="715213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2" t="63249" r="40658" b="19941"/>
          <a:stretch/>
        </p:blipFill>
        <p:spPr>
          <a:xfrm>
            <a:off x="2753931" y="4403768"/>
            <a:ext cx="2232621" cy="1023556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24" t="48328" r="38005" b="39926"/>
          <a:stretch/>
        </p:blipFill>
        <p:spPr>
          <a:xfrm>
            <a:off x="7120407" y="3657379"/>
            <a:ext cx="1583331" cy="715213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7" t="31344" r="43591" b="56910"/>
          <a:stretch/>
        </p:blipFill>
        <p:spPr>
          <a:xfrm>
            <a:off x="2774188" y="3614221"/>
            <a:ext cx="2048423" cy="715213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18" t="79464" r="12066" b="8397"/>
          <a:stretch/>
        </p:blipFill>
        <p:spPr>
          <a:xfrm>
            <a:off x="5417935" y="3587239"/>
            <a:ext cx="1507744" cy="739170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18" t="79464" r="12066" b="8397"/>
          <a:stretch/>
        </p:blipFill>
        <p:spPr>
          <a:xfrm>
            <a:off x="5081327" y="4403768"/>
            <a:ext cx="1507744" cy="739170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24" t="15557" r="54240" b="72697"/>
          <a:stretch/>
        </p:blipFill>
        <p:spPr>
          <a:xfrm>
            <a:off x="6802402" y="4474191"/>
            <a:ext cx="1594730" cy="715213"/>
          </a:xfrm>
          <a:prstGeom prst="rect">
            <a:avLst/>
          </a:prstGeom>
        </p:spPr>
      </p:pic>
      <p:pic>
        <p:nvPicPr>
          <p:cNvPr id="17" name="Picture 14" descr="Похожее изображение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329434"/>
            <a:ext cx="1807029" cy="1107145"/>
          </a:xfrm>
          <a:prstGeom prst="rect">
            <a:avLst/>
          </a:prstGeom>
          <a:ln w="38100">
            <a:solidFill>
              <a:srgbClr val="0070C0"/>
            </a:solidFill>
          </a:ln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843803561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945847" y="524420"/>
            <a:ext cx="10418534" cy="77317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err="1" smtClean="0">
                <a:solidFill>
                  <a:schemeClr val="bg1"/>
                </a:solidFill>
              </a:rPr>
              <a:t>Читалочка</a:t>
            </a:r>
            <a:r>
              <a:rPr lang="uk-UA" sz="3600" b="1" dirty="0" smtClean="0">
                <a:solidFill>
                  <a:schemeClr val="bg1"/>
                </a:solidFill>
              </a:rPr>
              <a:t> </a:t>
            </a:r>
            <a:r>
              <a:rPr lang="uk-UA" sz="3600" b="1" dirty="0">
                <a:solidFill>
                  <a:schemeClr val="bg1"/>
                </a:solidFill>
              </a:rPr>
              <a:t>купила овочі, про які згадується у вірші. 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250615" y="1393447"/>
            <a:ext cx="3811102" cy="181588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uk-UA" sz="2800" b="1" dirty="0"/>
              <a:t>На городі жовті дині</a:t>
            </a:r>
          </a:p>
          <a:p>
            <a:r>
              <a:rPr lang="uk-UA" sz="2800" b="1" dirty="0"/>
              <a:t>І столові буряки,</a:t>
            </a:r>
          </a:p>
          <a:p>
            <a:r>
              <a:rPr lang="uk-UA" sz="2800" b="1" dirty="0"/>
              <a:t>Баклажани зріють сині</a:t>
            </a:r>
          </a:p>
          <a:p>
            <a:r>
              <a:rPr lang="uk-UA" sz="2800" b="1" dirty="0"/>
              <a:t>І зелені огірки.</a:t>
            </a:r>
            <a:endParaRPr lang="ru-RU" sz="2800" dirty="0"/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</a:extLst>
          </a:blip>
          <a:srcRect l="3517" r="9924"/>
          <a:stretch/>
        </p:blipFill>
        <p:spPr>
          <a:xfrm flipH="1">
            <a:off x="580290" y="1242454"/>
            <a:ext cx="2186260" cy="2182706"/>
          </a:xfrm>
          <a:prstGeom prst="rect">
            <a:avLst/>
          </a:prstGeom>
        </p:spPr>
      </p:pic>
      <p:pic>
        <p:nvPicPr>
          <p:cNvPr id="3074" name="Picture 2" descr="Картинки по запросу клипарт дыня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6550" y="1851184"/>
            <a:ext cx="2017047" cy="1358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Картинки по запросу клипарт буряк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7182" y="1417028"/>
            <a:ext cx="1896877" cy="1456801"/>
          </a:xfrm>
          <a:prstGeom prst="rect">
            <a:avLst/>
          </a:prstGeom>
          <a:noFill/>
          <a:ln w="381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727328"/>
            <a:ext cx="1088572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7</a:t>
            </a:r>
            <a:r>
              <a:rPr lang="en-US" sz="3200" b="1" dirty="0" smtClean="0">
                <a:solidFill>
                  <a:schemeClr val="bg1"/>
                </a:solidFill>
              </a:rPr>
              <a:t>9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2569029" y="1361768"/>
            <a:ext cx="2569028" cy="455654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rgbClr val="0070C0"/>
                </a:solidFill>
              </a:rPr>
              <a:t>Прочитай </a:t>
            </a:r>
            <a:r>
              <a:rPr lang="uk-UA" sz="2000" b="1" dirty="0">
                <a:solidFill>
                  <a:srgbClr val="0070C0"/>
                </a:solidFill>
              </a:rPr>
              <a:t>цей вірш.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764235" y="3331560"/>
            <a:ext cx="3530731" cy="2076353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000" b="1" dirty="0" err="1" smtClean="0">
                <a:solidFill>
                  <a:srgbClr val="0070C0"/>
                </a:solidFill>
              </a:rPr>
              <a:t>Випиши</a:t>
            </a:r>
            <a:r>
              <a:rPr lang="uk-UA" sz="2000" b="1" dirty="0" smtClean="0">
                <a:solidFill>
                  <a:srgbClr val="0070C0"/>
                </a:solidFill>
              </a:rPr>
              <a:t> </a:t>
            </a:r>
            <a:r>
              <a:rPr lang="uk-UA" sz="2000" b="1" dirty="0">
                <a:solidFill>
                  <a:srgbClr val="0070C0"/>
                </a:solidFill>
              </a:rPr>
              <a:t>з вірша прикметники й іменники, з якими вони зв'язані. Зміни ці сполучення слів так, щоб вони називали по одному овочу. </a:t>
            </a:r>
          </a:p>
          <a:p>
            <a:pPr algn="ctr"/>
            <a:r>
              <a:rPr lang="uk-UA" sz="2000" b="1" dirty="0">
                <a:solidFill>
                  <a:srgbClr val="0070C0"/>
                </a:solidFill>
              </a:rPr>
              <a:t>Запиши їх.</a:t>
            </a: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0" t="1193" r="56600" b="65225"/>
          <a:stretch/>
        </p:blipFill>
        <p:spPr>
          <a:xfrm>
            <a:off x="4389652" y="3355567"/>
            <a:ext cx="6407118" cy="3051223"/>
          </a:xfrm>
          <a:prstGeom prst="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785" r="47977" b="51437"/>
          <a:stretch/>
        </p:blipFill>
        <p:spPr>
          <a:xfrm>
            <a:off x="4368361" y="3331560"/>
            <a:ext cx="1958550" cy="946461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54" t="47769" r="46716" b="39703"/>
          <a:stretch/>
        </p:blipFill>
        <p:spPr>
          <a:xfrm>
            <a:off x="4632411" y="4068604"/>
            <a:ext cx="1676472" cy="666954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4" t="63960" r="53827" b="19709"/>
          <a:stretch/>
        </p:blipFill>
        <p:spPr>
          <a:xfrm>
            <a:off x="6382556" y="4068604"/>
            <a:ext cx="1484796" cy="869433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84" t="67293" r="14992" b="24165"/>
          <a:stretch/>
        </p:blipFill>
        <p:spPr>
          <a:xfrm>
            <a:off x="4584250" y="4953163"/>
            <a:ext cx="994823" cy="454750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8" t="79674" r="28872" b="8016"/>
          <a:stretch/>
        </p:blipFill>
        <p:spPr>
          <a:xfrm>
            <a:off x="5579073" y="4759194"/>
            <a:ext cx="2398965" cy="655333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65" r="14297" b="68413"/>
          <a:stretch/>
        </p:blipFill>
        <p:spPr>
          <a:xfrm>
            <a:off x="4294966" y="5705556"/>
            <a:ext cx="3226511" cy="650691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03" t="30785" r="15655" b="51437"/>
          <a:stretch/>
        </p:blipFill>
        <p:spPr>
          <a:xfrm>
            <a:off x="6498365" y="3330450"/>
            <a:ext cx="912658" cy="946461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59" t="86679" r="31404" b="9294"/>
          <a:stretch/>
        </p:blipFill>
        <p:spPr>
          <a:xfrm>
            <a:off x="7664011" y="3677838"/>
            <a:ext cx="406682" cy="214432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87" t="35466" r="50219" b="52780"/>
          <a:stretch/>
        </p:blipFill>
        <p:spPr>
          <a:xfrm>
            <a:off x="8466229" y="3531348"/>
            <a:ext cx="481681" cy="625800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53" t="35148" r="74007" b="53098"/>
          <a:stretch/>
        </p:blipFill>
        <p:spPr>
          <a:xfrm>
            <a:off x="9159332" y="3530153"/>
            <a:ext cx="600128" cy="625799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59" t="86679" r="31404" b="9294"/>
          <a:stretch/>
        </p:blipFill>
        <p:spPr>
          <a:xfrm>
            <a:off x="7952207" y="4394381"/>
            <a:ext cx="406682" cy="214432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87" t="35466" r="50219" b="52780"/>
          <a:stretch/>
        </p:blipFill>
        <p:spPr>
          <a:xfrm>
            <a:off x="8503262" y="4291396"/>
            <a:ext cx="481681" cy="625800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53" t="35148" r="74007" b="53098"/>
          <a:stretch/>
        </p:blipFill>
        <p:spPr>
          <a:xfrm>
            <a:off x="9257488" y="4255379"/>
            <a:ext cx="600128" cy="625799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87" t="35466" r="50219" b="52780"/>
          <a:stretch/>
        </p:blipFill>
        <p:spPr>
          <a:xfrm>
            <a:off x="8311272" y="5666864"/>
            <a:ext cx="481681" cy="625800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91" t="35148" r="32263" b="53098"/>
          <a:stretch/>
        </p:blipFill>
        <p:spPr>
          <a:xfrm>
            <a:off x="8960080" y="5666865"/>
            <a:ext cx="1191458" cy="625799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87" t="35466" r="50219" b="52780"/>
          <a:stretch/>
        </p:blipFill>
        <p:spPr>
          <a:xfrm>
            <a:off x="8529674" y="4976204"/>
            <a:ext cx="481681" cy="625800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53" t="35148" r="74007" b="53098"/>
          <a:stretch/>
        </p:blipFill>
        <p:spPr>
          <a:xfrm>
            <a:off x="9180006" y="4953163"/>
            <a:ext cx="600128" cy="625799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59" t="86679" r="31404" b="9294"/>
          <a:stretch/>
        </p:blipFill>
        <p:spPr>
          <a:xfrm>
            <a:off x="7664011" y="5816469"/>
            <a:ext cx="406682" cy="214432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59" t="86679" r="31404" b="9294"/>
          <a:stretch/>
        </p:blipFill>
        <p:spPr>
          <a:xfrm>
            <a:off x="8042232" y="5109607"/>
            <a:ext cx="406682" cy="214432"/>
          </a:xfrm>
          <a:prstGeom prst="rect">
            <a:avLst/>
          </a:prstGeom>
        </p:spPr>
      </p:pic>
      <p:pic>
        <p:nvPicPr>
          <p:cNvPr id="3086" name="Picture 14" descr="Похожее изображение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8184" y="4944481"/>
            <a:ext cx="1891879" cy="1420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Похожее изображение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3284" y="3284699"/>
            <a:ext cx="2041678" cy="1283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3487531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5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00"/>
                            </p:stCondLst>
                            <p:childTnLst>
                              <p:par>
                                <p:cTn id="6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500"/>
                            </p:stCondLst>
                            <p:childTnLst>
                              <p:par>
                                <p:cTn id="6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2000"/>
                            </p:stCondLst>
                            <p:childTnLst>
                              <p:par>
                                <p:cTn id="6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000"/>
                            </p:stCondLst>
                            <p:childTnLst>
                              <p:par>
                                <p:cTn id="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500"/>
                            </p:stCondLst>
                            <p:childTnLst>
                              <p:par>
                                <p:cTn id="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227362" y="494528"/>
            <a:ext cx="9840972" cy="72729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Фізкультхвилинка.</a:t>
            </a:r>
            <a:endParaRPr lang="ru-RU" sz="2000" b="1" dirty="0">
              <a:solidFill>
                <a:schemeClr val="bg1"/>
              </a:solidFill>
            </a:endParaRPr>
          </a:p>
        </p:txBody>
      </p:sp>
      <p:pic>
        <p:nvPicPr>
          <p:cNvPr id="2" name="Energizer Dance - Charlie Bear   Agado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27362" y="1221823"/>
            <a:ext cx="9840972" cy="5535547"/>
          </a:xfrm>
          <a:prstGeom prst="rect">
            <a:avLst/>
          </a:prstGeom>
          <a:ln w="38100">
            <a:solidFill>
              <a:schemeClr val="tx2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300791976"/>
      </p:ext>
    </p:extLst>
  </p:cSld>
  <p:clrMapOvr>
    <a:masterClrMapping/>
  </p:clrMapOvr>
  <p:transition spd="slow"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19065</TotalTime>
  <Words>665</Words>
  <Application>Microsoft Office PowerPoint</Application>
  <PresentationFormat>Произвольный</PresentationFormat>
  <Paragraphs>126</Paragraphs>
  <Slides>14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Тема Office</vt:lpstr>
      <vt:lpstr>Презентация PowerPoint</vt:lpstr>
      <vt:lpstr>Презентация PowerPoint</vt:lpstr>
      <vt:lpstr>Вправа «Закінчи речення»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Vasyl Tsupa</dc:creator>
  <cp:lastModifiedBy>Esmiralda Ivanova</cp:lastModifiedBy>
  <cp:revision>1254</cp:revision>
  <dcterms:created xsi:type="dcterms:W3CDTF">2018-01-05T16:38:53Z</dcterms:created>
  <dcterms:modified xsi:type="dcterms:W3CDTF">2025-01-12T14:30:48Z</dcterms:modified>
</cp:coreProperties>
</file>