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597" r:id="rId3"/>
    <p:sldId id="603" r:id="rId4"/>
    <p:sldId id="601" r:id="rId5"/>
    <p:sldId id="598" r:id="rId6"/>
    <p:sldId id="565" r:id="rId7"/>
    <p:sldId id="579" r:id="rId8"/>
    <p:sldId id="580" r:id="rId9"/>
    <p:sldId id="559" r:id="rId10"/>
    <p:sldId id="590" r:id="rId11"/>
    <p:sldId id="591" r:id="rId12"/>
    <p:sldId id="593" r:id="rId13"/>
    <p:sldId id="599" r:id="rId14"/>
    <p:sldId id="60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1694E9"/>
    <a:srgbClr val="FFFF00"/>
    <a:srgbClr val="295FFF"/>
    <a:srgbClr val="FF66FF"/>
    <a:srgbClr val="00B050"/>
    <a:srgbClr val="FF7C80"/>
    <a:srgbClr val="709E32"/>
    <a:srgbClr val="E3FE4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blinds dir="vert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38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microsoft.com/office/2007/relationships/hdphoto" Target="../media/hdphoto5.wdp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4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microsoft.com/office/2007/relationships/hdphoto" Target="../media/hdphoto3.wdp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15146" y="4087602"/>
            <a:ext cx="9318172" cy="173664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0070C0"/>
                </a:solidFill>
              </a:rPr>
              <a:t>Розпізнаю близькі за значенням </a:t>
            </a:r>
            <a:r>
              <a:rPr lang="uk-UA" sz="4800" b="1" dirty="0" smtClean="0">
                <a:solidFill>
                  <a:srgbClr val="0070C0"/>
                </a:solidFill>
              </a:rPr>
              <a:t>прикметники </a:t>
            </a:r>
            <a:endParaRPr lang="uk-UA" sz="4800" b="1" dirty="0">
              <a:solidFill>
                <a:srgbClr val="0070C0"/>
              </a:solidFill>
            </a:endParaRPr>
          </a:p>
        </p:txBody>
      </p:sp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0198" y="1133837"/>
            <a:ext cx="2645231" cy="2524307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95930" y="1133837"/>
            <a:ext cx="3137388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Розділ 4</a:t>
            </a:r>
            <a:r>
              <a:rPr lang="uk-UA" sz="2400" b="1" dirty="0" smtClean="0">
                <a:solidFill>
                  <a:srgbClr val="0070C0"/>
                </a:solidFill>
              </a:rPr>
              <a:t>. Досліджую прикметники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6</a:t>
            </a:r>
            <a:r>
              <a:rPr lang="uk-UA" sz="2400" b="1" dirty="0" smtClean="0">
                <a:solidFill>
                  <a:srgbClr val="0070C0"/>
                </a:solidFill>
              </a:rPr>
              <a:t>3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2991148" y="2370799"/>
            <a:ext cx="8177595" cy="4110750"/>
            <a:chOff x="2656115" y="1640583"/>
            <a:chExt cx="9218447" cy="5072743"/>
          </a:xfrm>
        </p:grpSpPr>
        <p:pic>
          <p:nvPicPr>
            <p:cNvPr id="17" name="Picture 2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2346" y="1818069"/>
              <a:ext cx="8717993" cy="3898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ÐÐ°ÑÑÐ¸Ð½ÐºÐ¸ Ð¿Ð¾ Ð·Ð°Ð¿ÑÐ¾ÑÑ ÐºÐ»Ð¸Ð¿Ð°ÑÑ ÑÐµÐ»Ð¸Ðº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6115" y="1640583"/>
              <a:ext cx="9218447" cy="5072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7656" t="13726" r="71900" b="34618"/>
          <a:stretch/>
        </p:blipFill>
        <p:spPr>
          <a:xfrm>
            <a:off x="1108530" y="2775085"/>
            <a:ext cx="1884107" cy="27101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54100" y="510245"/>
            <a:ext cx="10114643" cy="11289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Родзинка </a:t>
            </a:r>
            <a:r>
              <a:rPr lang="uk-UA" sz="3600" b="1" dirty="0">
                <a:solidFill>
                  <a:schemeClr val="bg1"/>
                </a:solidFill>
              </a:rPr>
              <a:t>знайшла близькі за значенням прикметники в </a:t>
            </a:r>
            <a:r>
              <a:rPr lang="uk-UA" sz="3600" b="1" dirty="0" smtClean="0">
                <a:solidFill>
                  <a:schemeClr val="bg1"/>
                </a:solidFill>
              </a:rPr>
              <a:t>інтернеті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4170" y="2877264"/>
            <a:ext cx="2716516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</a:rPr>
              <a:t>Маленький</a:t>
            </a:r>
            <a:endParaRPr lang="uk-UA" sz="3600" b="1" dirty="0">
              <a:solidFill>
                <a:srgbClr val="0070C0"/>
              </a:solidFill>
            </a:endParaRPr>
          </a:p>
          <a:p>
            <a:r>
              <a:rPr lang="uk-UA" sz="3600" b="1" dirty="0">
                <a:solidFill>
                  <a:srgbClr val="0070C0"/>
                </a:solidFill>
              </a:rPr>
              <a:t>акуратний</a:t>
            </a:r>
          </a:p>
          <a:p>
            <a:r>
              <a:rPr lang="uk-UA" sz="3600" b="1" dirty="0">
                <a:solidFill>
                  <a:srgbClr val="0070C0"/>
                </a:solidFill>
              </a:rPr>
              <a:t>великий</a:t>
            </a:r>
          </a:p>
          <a:p>
            <a:r>
              <a:rPr lang="uk-UA" sz="3600" b="1" dirty="0">
                <a:solidFill>
                  <a:srgbClr val="0070C0"/>
                </a:solidFill>
              </a:rPr>
              <a:t>запашний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79230" y="2780982"/>
            <a:ext cx="2884714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70C0"/>
                </a:solidFill>
              </a:rPr>
              <a:t>охайний</a:t>
            </a:r>
          </a:p>
          <a:p>
            <a:r>
              <a:rPr lang="uk-UA" sz="3600" b="1" dirty="0">
                <a:solidFill>
                  <a:srgbClr val="0070C0"/>
                </a:solidFill>
              </a:rPr>
              <a:t>пахучий</a:t>
            </a:r>
          </a:p>
          <a:p>
            <a:r>
              <a:rPr lang="uk-UA" sz="3600" b="1" dirty="0">
                <a:solidFill>
                  <a:srgbClr val="0070C0"/>
                </a:solidFill>
              </a:rPr>
              <a:t>мізерний</a:t>
            </a:r>
          </a:p>
          <a:p>
            <a:r>
              <a:rPr lang="uk-UA" sz="3600" b="1" dirty="0">
                <a:solidFill>
                  <a:srgbClr val="0070C0"/>
                </a:solidFill>
              </a:rPr>
              <a:t>здоровенний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6030686" y="3166069"/>
            <a:ext cx="1948544" cy="101133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5867809" y="3166069"/>
            <a:ext cx="2111421" cy="59814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867809" y="4277093"/>
            <a:ext cx="2111421" cy="57507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5802358" y="3780861"/>
            <a:ext cx="2176872" cy="124313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088573" y="1639175"/>
            <a:ext cx="10080170" cy="73162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Але </a:t>
            </a:r>
            <a:r>
              <a:rPr lang="uk-UA" sz="2400" b="1" dirty="0">
                <a:solidFill>
                  <a:srgbClr val="0070C0"/>
                </a:solidFill>
              </a:rPr>
              <a:t>вони переплутались. Допоможи Родзинці утворити пари близьких за значенням слів. </a:t>
            </a:r>
          </a:p>
        </p:txBody>
      </p:sp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81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3868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7656" t="13726" r="71900" b="34618"/>
          <a:stretch/>
        </p:blipFill>
        <p:spPr>
          <a:xfrm>
            <a:off x="1011773" y="1178101"/>
            <a:ext cx="2003570" cy="288195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11773" y="427696"/>
            <a:ext cx="10058998" cy="6406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пари близьких за значенням </a:t>
            </a:r>
            <a:r>
              <a:rPr lang="uk-UA" sz="3600" b="1" dirty="0" smtClean="0">
                <a:solidFill>
                  <a:schemeClr val="bg1"/>
                </a:solidFill>
              </a:rPr>
              <a:t>слів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197" r="57199" b="50215"/>
          <a:stretch/>
        </p:blipFill>
        <p:spPr>
          <a:xfrm>
            <a:off x="3235402" y="1133376"/>
            <a:ext cx="7715364" cy="4716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" t="31209" r="28997" b="56483"/>
          <a:stretch/>
        </p:blipFill>
        <p:spPr>
          <a:xfrm>
            <a:off x="3704129" y="1133376"/>
            <a:ext cx="2591525" cy="6999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8" t="31209" r="9086" b="56483"/>
          <a:stretch/>
        </p:blipFill>
        <p:spPr>
          <a:xfrm>
            <a:off x="6524766" y="1212841"/>
            <a:ext cx="366647" cy="6999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63884" r="27853" b="18897"/>
          <a:stretch/>
        </p:blipFill>
        <p:spPr>
          <a:xfrm>
            <a:off x="3396840" y="1899133"/>
            <a:ext cx="2645922" cy="9792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t="51575" r="37541" b="36117"/>
          <a:stretch/>
        </p:blipFill>
        <p:spPr>
          <a:xfrm>
            <a:off x="6935500" y="1356587"/>
            <a:ext cx="2122918" cy="6999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t="83665" r="42201" b="7099"/>
          <a:stretch/>
        </p:blipFill>
        <p:spPr>
          <a:xfrm>
            <a:off x="6958381" y="2120389"/>
            <a:ext cx="2077155" cy="5252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8" t="31209" r="9086" b="56483"/>
          <a:stretch/>
        </p:blipFill>
        <p:spPr>
          <a:xfrm>
            <a:off x="6516470" y="1945675"/>
            <a:ext cx="366647" cy="6999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 t="16410" r="47348" b="72894"/>
          <a:stretch/>
        </p:blipFill>
        <p:spPr>
          <a:xfrm>
            <a:off x="3704129" y="2711020"/>
            <a:ext cx="1741571" cy="6083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" t="32373" r="22353" b="52088"/>
          <a:stretch/>
        </p:blipFill>
        <p:spPr>
          <a:xfrm>
            <a:off x="6476552" y="2702404"/>
            <a:ext cx="2905105" cy="88375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8" t="31209" r="9086" b="56483"/>
          <a:stretch/>
        </p:blipFill>
        <p:spPr>
          <a:xfrm>
            <a:off x="6112330" y="2711020"/>
            <a:ext cx="366647" cy="6999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t="51860" r="35227" b="35521"/>
          <a:stretch/>
        </p:blipFill>
        <p:spPr>
          <a:xfrm>
            <a:off x="3396840" y="3642370"/>
            <a:ext cx="2404005" cy="71771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8" t="31209" r="9086" b="56483"/>
          <a:stretch/>
        </p:blipFill>
        <p:spPr>
          <a:xfrm>
            <a:off x="5929007" y="3457937"/>
            <a:ext cx="366647" cy="69996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67976" r="35849" b="19405"/>
          <a:stretch/>
        </p:blipFill>
        <p:spPr>
          <a:xfrm>
            <a:off x="6393139" y="3641712"/>
            <a:ext cx="2404005" cy="717710"/>
          </a:xfrm>
          <a:prstGeom prst="rect">
            <a:avLst/>
          </a:prstGeom>
        </p:spPr>
      </p:pic>
      <p:sp>
        <p:nvSpPr>
          <p:cNvPr id="2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81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4" t="63434" r="17413" b="23947"/>
          <a:stretch/>
        </p:blipFill>
        <p:spPr>
          <a:xfrm>
            <a:off x="3396840" y="4123392"/>
            <a:ext cx="654095" cy="72711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4" t="83799" r="38504" b="2835"/>
          <a:stretch/>
        </p:blipFill>
        <p:spPr>
          <a:xfrm>
            <a:off x="4162546" y="4400371"/>
            <a:ext cx="2133108" cy="77017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65" t="81748" r="7307" b="4886"/>
          <a:stretch/>
        </p:blipFill>
        <p:spPr>
          <a:xfrm>
            <a:off x="6478977" y="4270748"/>
            <a:ext cx="913856" cy="77017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7" t="19540" r="50024" b="67452"/>
          <a:stretch/>
        </p:blipFill>
        <p:spPr>
          <a:xfrm>
            <a:off x="7481406" y="4399188"/>
            <a:ext cx="1695721" cy="74948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" t="34987" r="51864" b="52005"/>
          <a:stretch/>
        </p:blipFill>
        <p:spPr>
          <a:xfrm>
            <a:off x="9255045" y="4351535"/>
            <a:ext cx="1695721" cy="74948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51572" r="37593" b="39314"/>
          <a:stretch/>
        </p:blipFill>
        <p:spPr>
          <a:xfrm>
            <a:off x="3318374" y="5137886"/>
            <a:ext cx="2155384" cy="52515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0" t="51409" r="8636" b="39477"/>
          <a:stretch/>
        </p:blipFill>
        <p:spPr>
          <a:xfrm>
            <a:off x="5690070" y="5137886"/>
            <a:ext cx="861912" cy="52515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t="67668" r="37094" b="19675"/>
          <a:stretch/>
        </p:blipFill>
        <p:spPr>
          <a:xfrm>
            <a:off x="6686023" y="5137886"/>
            <a:ext cx="2372395" cy="72931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t="79862" r="56284" b="7481"/>
          <a:stretch/>
        </p:blipFill>
        <p:spPr>
          <a:xfrm>
            <a:off x="9291988" y="4898618"/>
            <a:ext cx="1506230" cy="729319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609600" y="4151005"/>
            <a:ext cx="2471057" cy="124946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Склади </a:t>
            </a:r>
            <a:r>
              <a:rPr lang="uk-UA" sz="2400" b="1" dirty="0">
                <a:solidFill>
                  <a:srgbClr val="0070C0"/>
                </a:solidFill>
              </a:rPr>
              <a:t>речення з однією парою слів і </a:t>
            </a:r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37" name="Picture 4" descr="Картинки по запросу &quot;клипарт хлеб&quot;&quot;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260" y="2351570"/>
            <a:ext cx="1740545" cy="105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Картинки по запросу &quot;клипарт апельсин&quot;&quot;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657" y="3439763"/>
            <a:ext cx="1353738" cy="101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62314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1191" r="47944" b="80813"/>
          <a:stretch/>
        </p:blipFill>
        <p:spPr>
          <a:xfrm>
            <a:off x="3712029" y="1729799"/>
            <a:ext cx="7543799" cy="1656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881744" y="536554"/>
            <a:ext cx="10374084" cy="10097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Допоможи </a:t>
            </a:r>
            <a:r>
              <a:rPr lang="uk-UA" sz="3200" b="1" dirty="0">
                <a:solidFill>
                  <a:schemeClr val="bg1"/>
                </a:solidFill>
              </a:rPr>
              <a:t>Ґаджикові дібрати близькі за </a:t>
            </a:r>
            <a:r>
              <a:rPr lang="uk-UA" sz="3200" b="1" dirty="0" smtClean="0">
                <a:solidFill>
                  <a:schemeClr val="bg1"/>
                </a:solidFill>
              </a:rPr>
              <a:t>значенням </a:t>
            </a:r>
            <a:r>
              <a:rPr lang="uk-UA" sz="3200" b="1" dirty="0">
                <a:solidFill>
                  <a:schemeClr val="bg1"/>
                </a:solidFill>
              </a:rPr>
              <a:t>прикметники до кожного </a:t>
            </a:r>
            <a:r>
              <a:rPr lang="uk-UA" sz="3200" b="1" dirty="0" smtClean="0">
                <a:solidFill>
                  <a:schemeClr val="bg1"/>
                </a:solidFill>
              </a:rPr>
              <a:t>малюнка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882" l="0" r="100000">
                        <a14:foregroundMark x1="31634" y1="89059" x2="31634" y2="89059"/>
                        <a14:foregroundMark x1="69409" y1="86294" x2="69409" y2="86294"/>
                        <a14:foregroundMark x1="62804" y1="88765" x2="62804" y2="88765"/>
                        <a14:foregroundMark x1="21553" y1="88765" x2="21553" y2="88765"/>
                        <a14:foregroundMark x1="25724" y1="88471" x2="25724" y2="88471"/>
                        <a14:foregroundMark x1="17961" y1="90882" x2="17961" y2="90882"/>
                        <a14:foregroundMark x1="29316" y1="91471" x2="29316" y2="91471"/>
                        <a14:foregroundMark x1="10197" y1="89059" x2="10197" y2="89059"/>
                        <a14:foregroundMark x1="38239" y1="91765" x2="38239" y2="91765"/>
                        <a14:foregroundMark x1="23291" y1="92412" x2="23291" y2="92412"/>
                        <a14:foregroundMark x1="71727" y1="87824" x2="71727" y2="87824"/>
                        <a14:foregroundMark x1="54461" y1="90588" x2="54461" y2="90588"/>
                        <a14:foregroundMark x1="47856" y1="90588" x2="47856" y2="90588"/>
                        <a14:foregroundMark x1="42410" y1="91765" x2="42410" y2="91765"/>
                        <a14:foregroundMark x1="69988" y1="90294" x2="69988" y2="90294"/>
                        <a14:foregroundMark x1="59791" y1="91176" x2="59791" y2="91176"/>
                        <a14:foregroundMark x1="75319" y1="89647" x2="75319" y2="89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76"/>
          <a:stretch/>
        </p:blipFill>
        <p:spPr bwMode="auto">
          <a:xfrm flipH="1">
            <a:off x="3712033" y="3594658"/>
            <a:ext cx="1368371" cy="2556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Картинки по запросу веселая  девочка клипар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6931" y="2368486"/>
            <a:ext cx="2232823" cy="311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" t="80000" r="51900"/>
          <a:stretch/>
        </p:blipFill>
        <p:spPr>
          <a:xfrm>
            <a:off x="3822122" y="1751571"/>
            <a:ext cx="1381245" cy="10562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1" t="14218" r="43715" b="71885"/>
          <a:stretch/>
        </p:blipFill>
        <p:spPr>
          <a:xfrm>
            <a:off x="5203367" y="1697880"/>
            <a:ext cx="1755453" cy="7339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" t="35063" r="45574" b="51040"/>
          <a:stretch/>
        </p:blipFill>
        <p:spPr>
          <a:xfrm>
            <a:off x="6913554" y="1945393"/>
            <a:ext cx="1755453" cy="73391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t="52152" r="24360" b="35878"/>
          <a:stretch/>
        </p:blipFill>
        <p:spPr>
          <a:xfrm>
            <a:off x="8599043" y="1989966"/>
            <a:ext cx="2656785" cy="6321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63795" r="13609" b="24235"/>
          <a:stretch/>
        </p:blipFill>
        <p:spPr>
          <a:xfrm>
            <a:off x="3822122" y="2471589"/>
            <a:ext cx="2949208" cy="6321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79382" r="49028" b="8648"/>
          <a:stretch/>
        </p:blipFill>
        <p:spPr>
          <a:xfrm>
            <a:off x="6824983" y="2431798"/>
            <a:ext cx="1715679" cy="6321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t="18593" r="46942" b="68637"/>
          <a:stretch/>
        </p:blipFill>
        <p:spPr>
          <a:xfrm>
            <a:off x="8540662" y="2641523"/>
            <a:ext cx="1834795" cy="674411"/>
          </a:xfrm>
          <a:prstGeom prst="rect">
            <a:avLst/>
          </a:prstGeom>
        </p:spPr>
      </p:pic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81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1744" y="1729799"/>
            <a:ext cx="2743199" cy="57051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>
                <a:solidFill>
                  <a:srgbClr val="0070C0"/>
                </a:solidFill>
              </a:rPr>
              <a:t>їх у </a:t>
            </a:r>
            <a:r>
              <a:rPr lang="uk-UA" sz="2400" b="1" dirty="0" smtClean="0">
                <a:solidFill>
                  <a:srgbClr val="0070C0"/>
                </a:solidFill>
              </a:rPr>
              <a:t>зошит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70248" y="3594658"/>
            <a:ext cx="4505209" cy="116726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Поміркуй, для чого використовують близькі </a:t>
            </a:r>
            <a:r>
              <a:rPr lang="uk-UA" sz="2400" b="1" dirty="0">
                <a:solidFill>
                  <a:srgbClr val="0070C0"/>
                </a:solidFill>
              </a:rPr>
              <a:t>за значенням </a:t>
            </a:r>
            <a:r>
              <a:rPr lang="uk-UA" sz="2400" b="1" dirty="0" smtClean="0">
                <a:solidFill>
                  <a:srgbClr val="0070C0"/>
                </a:solidFill>
              </a:rPr>
              <a:t>прикметники?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870248" y="4872658"/>
            <a:ext cx="4505209" cy="116726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Для того, щоб точніше висловити думку, уникати повторів, одноманітності.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9308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t="14799" r="4456" b="1311"/>
          <a:stretch/>
        </p:blipFill>
        <p:spPr bwMode="auto">
          <a:xfrm>
            <a:off x="6794999" y="4223962"/>
            <a:ext cx="4667658" cy="210032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35227" r="29196" b="-514"/>
          <a:stretch/>
        </p:blipFill>
        <p:spPr bwMode="auto">
          <a:xfrm>
            <a:off x="7094984" y="3214876"/>
            <a:ext cx="4258161" cy="95441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t="23393" r="7793" b="1612"/>
          <a:stretch/>
        </p:blipFill>
        <p:spPr bwMode="auto">
          <a:xfrm>
            <a:off x="780973" y="2636248"/>
            <a:ext cx="5924627" cy="1912826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t="34211" r="11298" b="667"/>
          <a:stretch/>
        </p:blipFill>
        <p:spPr bwMode="auto">
          <a:xfrm>
            <a:off x="6105615" y="1122531"/>
            <a:ext cx="5218520" cy="1083966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856529" y="1801652"/>
            <a:ext cx="5243192" cy="7623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2. До виділених прикметників добери з довідки близькі за значенням і </a:t>
            </a:r>
            <a:r>
              <a:rPr lang="uk-UA" sz="2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000" b="1" dirty="0" smtClean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6057261"/>
            <a:ext cx="858342" cy="8007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400" b="1" dirty="0" err="1" smtClean="0">
                <a:solidFill>
                  <a:schemeClr val="bg1"/>
                </a:solidFill>
              </a:rPr>
              <a:t>Ст</a:t>
            </a:r>
            <a:r>
              <a:rPr lang="uk-UA" sz="2400" b="1" dirty="0" smtClean="0">
                <a:solidFill>
                  <a:schemeClr val="bg1"/>
                </a:solidFill>
              </a:rPr>
              <a:t> 42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6529" y="403089"/>
            <a:ext cx="10486386" cy="6166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6528" y="1122531"/>
            <a:ext cx="5243193" cy="6409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1. Покажи стрілочкою прикметник, близький за значенням до поданого в кружечку.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354666" y="2230258"/>
            <a:ext cx="4988249" cy="9564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3. Прочитай рядки близьких за значенням слів. Знайди «зайве» слово в кожному рядку. Закресли його.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50715" y="2564006"/>
            <a:ext cx="1697486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охайний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10469" y="2825616"/>
            <a:ext cx="1647090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мудрий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69858" y="3168864"/>
            <a:ext cx="2035541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безмежне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65310" y="3515607"/>
            <a:ext cx="1968690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бездонне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80973" y="4668645"/>
            <a:ext cx="5409439" cy="10582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4. Добери близькі за значенням прикметники до кожного малюнка. </a:t>
            </a:r>
            <a:r>
              <a:rPr lang="uk-UA" sz="2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000" b="1" dirty="0" smtClean="0">
                <a:solidFill>
                  <a:schemeClr val="bg1"/>
                </a:solidFill>
              </a:rPr>
              <a:t> їх у поданих реченнях.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90583" y="5535085"/>
            <a:ext cx="1433482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дружні</a:t>
            </a:r>
            <a:endParaRPr lang="uk-UA" sz="2800" b="1" dirty="0">
              <a:solidFill>
                <a:srgbClr val="0070C0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8115304" y="1710719"/>
            <a:ext cx="1366153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10141326" y="3434760"/>
            <a:ext cx="1159359" cy="1093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7271925" y="3747816"/>
            <a:ext cx="100788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8302442" y="4054966"/>
            <a:ext cx="1110055" cy="546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9236793" y="5478200"/>
            <a:ext cx="1965884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працьовиті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19706" y="5847007"/>
            <a:ext cx="1542732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охайний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739251" y="5801064"/>
            <a:ext cx="1810493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smtClean="0">
                <a:solidFill>
                  <a:srgbClr val="0070C0"/>
                </a:solidFill>
              </a:rPr>
              <a:t>чепурний</a:t>
            </a:r>
            <a:endParaRPr lang="uk-UA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0278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17" grpId="0"/>
      <p:bldP spid="19" grpId="0"/>
      <p:bldP spid="21" grpId="0"/>
      <p:bldP spid="27" grpId="0"/>
      <p:bldP spid="30" grpId="0" animBg="1"/>
      <p:bldP spid="31" grpId="0"/>
      <p:bldP spid="38" grpId="0"/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230698" y="603385"/>
            <a:ext cx="9818302" cy="7137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Підсумок. Рефлексія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76" y="2870290"/>
            <a:ext cx="1115156" cy="13801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7"/>
          <a:stretch/>
        </p:blipFill>
        <p:spPr>
          <a:xfrm>
            <a:off x="1003538" y="3913874"/>
            <a:ext cx="1292233" cy="13804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16" y="5202346"/>
            <a:ext cx="1178555" cy="11666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35071" y="3163687"/>
            <a:ext cx="6800069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Завдання сподобалось, було легким </a:t>
            </a:r>
            <a:r>
              <a:rPr lang="uk-UA" sz="2800" b="1" dirty="0">
                <a:solidFill>
                  <a:schemeClr val="bg1"/>
                </a:solidFill>
              </a:rPr>
              <a:t>та корисним.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7232" y="4234864"/>
            <a:ext cx="680007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Завдання не </a:t>
            </a:r>
            <a:r>
              <a:rPr lang="uk-UA" sz="2800" b="1" dirty="0"/>
              <a:t>сподобалось, </a:t>
            </a:r>
            <a:r>
              <a:rPr lang="uk-UA" sz="2800" b="1" dirty="0" smtClean="0"/>
              <a:t>було </a:t>
            </a:r>
            <a:r>
              <a:rPr lang="uk-UA" sz="2800" b="1" dirty="0"/>
              <a:t>важким, </a:t>
            </a:r>
            <a:r>
              <a:rPr lang="uk-UA" sz="2800" b="1" dirty="0" smtClean="0"/>
              <a:t>незрозумілим, </a:t>
            </a:r>
            <a:r>
              <a:rPr lang="uk-UA" sz="2800" b="1" dirty="0"/>
              <a:t>нудним.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74466" y="5359330"/>
            <a:ext cx="680006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Завдання </a:t>
            </a:r>
            <a:r>
              <a:rPr lang="uk-UA" sz="2800" b="1" dirty="0" smtClean="0">
                <a:solidFill>
                  <a:schemeClr val="bg1"/>
                </a:solidFill>
              </a:rPr>
              <a:t>здивувало, зацікавило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144001" y="3913874"/>
            <a:ext cx="2177142" cy="116726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Цікаво, яких знаків у тебе більше?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54905" y="1338942"/>
            <a:ext cx="6989096" cy="169277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563" indent="-182563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</a:rPr>
              <a:t>Що називають прикметники? На які питання відповідають?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</a:rPr>
              <a:t>З </a:t>
            </a:r>
            <a:r>
              <a:rPr lang="uk-UA" sz="2000" b="1" dirty="0">
                <a:solidFill>
                  <a:srgbClr val="0070C0"/>
                </a:solidFill>
              </a:rPr>
              <a:t>якими словами зв'язані </a:t>
            </a:r>
            <a:r>
              <a:rPr lang="uk-UA" sz="2000" b="1" dirty="0" smtClean="0">
                <a:solidFill>
                  <a:srgbClr val="0070C0"/>
                </a:solidFill>
              </a:rPr>
              <a:t>прикметники? Приведи приклад. </a:t>
            </a:r>
            <a:endParaRPr lang="uk-UA" sz="2000" b="1" dirty="0">
              <a:solidFill>
                <a:srgbClr val="0070C0"/>
              </a:solidFill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Яка </a:t>
            </a:r>
            <a:r>
              <a:rPr lang="uk-UA" sz="20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робота на </a:t>
            </a:r>
            <a:r>
              <a:rPr lang="uk-UA" sz="2000" b="1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уроці</a:t>
            </a:r>
            <a:r>
              <a:rPr lang="uk-UA" sz="20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була для тебе найцікавішою? </a:t>
            </a: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Чому?</a:t>
            </a:r>
            <a:endParaRPr lang="uk-UA" sz="2000" b="1" dirty="0">
              <a:solidFill>
                <a:srgbClr val="0070C0"/>
              </a:solidFill>
              <a:ea typeface="Times New Roman" pitchFamily="18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70C0"/>
                </a:solidFill>
              </a:rPr>
              <a:t>Як </a:t>
            </a:r>
            <a:r>
              <a:rPr lang="ru-RU" sz="2000" b="1" dirty="0" err="1" smtClean="0">
                <a:solidFill>
                  <a:srgbClr val="0070C0"/>
                </a:solidFill>
              </a:rPr>
              <a:t>ти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оцінюєш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свою </a:t>
            </a:r>
            <a:r>
              <a:rPr lang="ru-RU" sz="2000" b="1" dirty="0" smtClean="0">
                <a:solidFill>
                  <a:srgbClr val="0070C0"/>
                </a:solidFill>
              </a:rPr>
              <a:t>роботу </a:t>
            </a:r>
            <a:r>
              <a:rPr lang="ru-RU" sz="2000" b="1" dirty="0">
                <a:solidFill>
                  <a:srgbClr val="0070C0"/>
                </a:solidFill>
              </a:rPr>
              <a:t>на </a:t>
            </a:r>
            <a:r>
              <a:rPr lang="ru-RU" sz="2000" b="1" dirty="0" err="1">
                <a:solidFill>
                  <a:srgbClr val="0070C0"/>
                </a:solidFill>
              </a:rPr>
              <a:t>уроці</a:t>
            </a:r>
            <a:r>
              <a:rPr lang="ru-RU" sz="2000" b="1" dirty="0" smtClean="0">
                <a:solidFill>
                  <a:srgbClr val="0070C0"/>
                </a:solidFill>
              </a:rPr>
              <a:t>?</a:t>
            </a:r>
            <a:r>
              <a:rPr lang="uk-UA" sz="2000" b="1" dirty="0">
                <a:solidFill>
                  <a:srgbClr val="0070C0"/>
                </a:solidFill>
              </a:rPr>
              <a:t> Постав на сторінках зошита праворуч завдань знаки </a:t>
            </a:r>
            <a:r>
              <a:rPr lang="uk-UA" sz="2000" b="1" dirty="0" smtClean="0">
                <a:solidFill>
                  <a:srgbClr val="FF0000"/>
                </a:solidFill>
              </a:rPr>
              <a:t>«+», «-», «?»</a:t>
            </a:r>
            <a:endParaRPr lang="uk-U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0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5607" y="511630"/>
            <a:ext cx="10282693" cy="8055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2463398" y="1420310"/>
            <a:ext cx="6902097" cy="96059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rgbClr val="0070C0"/>
                </a:solidFill>
              </a:rPr>
              <a:t>Вибери напій, з яким хочеш провести урок. </a:t>
            </a:r>
          </a:p>
          <a:p>
            <a:pPr lvl="0"/>
            <a:r>
              <a:rPr lang="uk-UA" sz="2400" b="1" dirty="0" smtClean="0">
                <a:solidFill>
                  <a:srgbClr val="0070C0"/>
                </a:solidFill>
              </a:rPr>
              <a:t>А я скажу, що тебе очікує на </a:t>
            </a:r>
            <a:r>
              <a:rPr lang="uk-UA" sz="2400" b="1" dirty="0" err="1" smtClean="0">
                <a:solidFill>
                  <a:srgbClr val="0070C0"/>
                </a:solidFill>
              </a:rPr>
              <a:t>уроці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727030" y="4557438"/>
            <a:ext cx="1901144" cy="12769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bg1"/>
                </a:solidFill>
              </a:rPr>
              <a:t>Тебе очікує активна робота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4878438" y="4481621"/>
            <a:ext cx="2072015" cy="1322375"/>
          </a:xfrm>
          <a:prstGeom prst="roundRect">
            <a:avLst/>
          </a:prstGeom>
          <a:solidFill>
            <a:srgbClr val="C45A1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Виявиш творче мислення</a:t>
            </a:r>
            <a:endParaRPr lang="ru-RU" sz="2400" b="1" dirty="0"/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7233180" y="4509181"/>
            <a:ext cx="2274732" cy="1309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Твоя працьовитість радує.</a:t>
            </a:r>
            <a:endParaRPr lang="ru-RU" sz="2400" b="1" dirty="0"/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2794490" y="4486510"/>
            <a:ext cx="1814492" cy="15815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bg1"/>
                </a:solidFill>
              </a:rPr>
              <a:t>Легко розв’яжеш всі завдання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9648279" y="4481622"/>
            <a:ext cx="1778026" cy="1322375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Здивуєш своїми знаннями </a:t>
            </a:r>
            <a:endParaRPr lang="ru-RU" sz="2400" b="1" dirty="0"/>
          </a:p>
        </p:txBody>
      </p:sp>
      <p:pic>
        <p:nvPicPr>
          <p:cNvPr id="2050" name="Picture 2" descr="D:\Картинки до тестів\Напої\Чашка чаю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807" y="2508753"/>
            <a:ext cx="2115477" cy="181946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Картинки до тестів\Напої\Склянка води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4" r="26767"/>
          <a:stretch/>
        </p:blipFill>
        <p:spPr bwMode="auto">
          <a:xfrm>
            <a:off x="835890" y="2508753"/>
            <a:ext cx="1782857" cy="181946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Картинки до тестів\Напої\Чашка какао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8214" b="9450"/>
          <a:stretch/>
        </p:blipFill>
        <p:spPr bwMode="auto">
          <a:xfrm>
            <a:off x="4824000" y="2508758"/>
            <a:ext cx="2160000" cy="181946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Картинки до тестів\Напої\Сік персикови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416" y="2503308"/>
            <a:ext cx="1684638" cy="182239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Картинки до тестів\Напої\Склянка молока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3" r="6490"/>
          <a:stretch/>
        </p:blipFill>
        <p:spPr bwMode="auto">
          <a:xfrm>
            <a:off x="9648279" y="2503308"/>
            <a:ext cx="1693721" cy="182239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13912" y="1648049"/>
            <a:ext cx="4601067" cy="267765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</a:rPr>
              <a:t>Вже закінчилась перерва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І дзвенить для нас дзвінок.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Приготуйте без мороки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Все, що треба до уроку.</a:t>
            </a:r>
          </a:p>
          <a:p>
            <a:r>
              <a:rPr lang="uk-UA" sz="2800" b="1" dirty="0" smtClean="0">
                <a:solidFill>
                  <a:srgbClr val="0070C0"/>
                </a:solidFill>
              </a:rPr>
              <a:t>Ручку</a:t>
            </a:r>
            <a:r>
              <a:rPr lang="uk-UA" sz="2800" b="1" dirty="0">
                <a:solidFill>
                  <a:srgbClr val="0070C0"/>
                </a:solidFill>
              </a:rPr>
              <a:t>, зошит, олівці.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Приготувались? Молодці!</a:t>
            </a:r>
          </a:p>
        </p:txBody>
      </p:sp>
      <p:pic>
        <p:nvPicPr>
          <p:cNvPr id="16" name="Picture 2" descr="Картинки по запросу клипарт звонок школьни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010">
            <a:off x="9017811" y="1546744"/>
            <a:ext cx="1870791" cy="245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95547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436" y="498680"/>
            <a:ext cx="10334735" cy="69557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  <a:latin typeface="+mn-lt"/>
              </a:rPr>
              <a:t>Вправа «Закінчи речення»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888960" y="1268393"/>
            <a:ext cx="4564783" cy="54952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Прикметники називають …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CFDE915C-1257-4D14-A244-D3123A83C34B}"/>
              </a:ext>
            </a:extLst>
          </p:cNvPr>
          <p:cNvSpPr txBox="1">
            <a:spLocks/>
          </p:cNvSpPr>
          <p:nvPr/>
        </p:nvSpPr>
        <p:spPr bwMode="auto">
          <a:xfrm>
            <a:off x="888962" y="1839078"/>
            <a:ext cx="4564782" cy="57755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і 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відповідають на питання…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B252738-CD41-4C91-A12B-F3BF6D0D37A8}"/>
              </a:ext>
            </a:extLst>
          </p:cNvPr>
          <p:cNvSpPr txBox="1">
            <a:spLocks/>
          </p:cNvSpPr>
          <p:nvPr/>
        </p:nvSpPr>
        <p:spPr bwMode="auto">
          <a:xfrm>
            <a:off x="5540529" y="1268393"/>
            <a:ext cx="3243332" cy="54952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о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знаки предметів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5540528" y="1839078"/>
            <a:ext cx="3461957" cy="57755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Який? Яка? Яке? Які?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888963" y="2453296"/>
            <a:ext cx="6612504" cy="46903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У мовленні вони вживаються тільки з …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7583352" y="2416630"/>
            <a:ext cx="2224678" cy="50570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іменниками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010658" y="3823748"/>
            <a:ext cx="3093256" cy="151311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Мудрі бабусі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Цікаві завдання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Смачні кавуни – </a:t>
            </a:r>
            <a:endParaRPr kumimoji="0" lang="ru-RU" sz="2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03912" y="3823748"/>
            <a:ext cx="280851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мудра бабуся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03913" y="4824508"/>
            <a:ext cx="280851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смачний кавун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888963" y="3111430"/>
            <a:ext cx="6023464" cy="525686"/>
          </a:xfrm>
          <a:prstGeom prst="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dirty="0" smtClean="0">
                <a:solidFill>
                  <a:srgbClr val="0070C0"/>
                </a:solidFill>
              </a:rPr>
              <a:t>Зміни за числами словосполучення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093027" y="4297717"/>
            <a:ext cx="281940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цікаве завдання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Picture 2" descr="D:\Картинки до тестів\!!!!Эсмира_512х512\_free_2024-01-13-17-54-06_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333" y="3111430"/>
            <a:ext cx="3136970" cy="313697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17861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деревянная доска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25"/>
          <a:stretch/>
        </p:blipFill>
        <p:spPr bwMode="auto">
          <a:xfrm>
            <a:off x="1077687" y="1883229"/>
            <a:ext cx="9960428" cy="404948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5029" y="405925"/>
            <a:ext cx="9993085" cy="6499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Н</a:t>
            </a:r>
            <a:r>
              <a:rPr lang="uk-UA" sz="3600" b="1" dirty="0" smtClean="0">
                <a:solidFill>
                  <a:schemeClr val="bg1"/>
                </a:solidFill>
              </a:rPr>
              <a:t>азви п'ять страв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3429" y="4843778"/>
            <a:ext cx="162088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гречана</a:t>
            </a:r>
            <a:endParaRPr lang="ru-RU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428905" y="4821649"/>
            <a:ext cx="160572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житній</a:t>
            </a:r>
            <a:endParaRPr lang="ru-RU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7325321" y="4799888"/>
            <a:ext cx="138900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свіжі</a:t>
            </a:r>
            <a:endParaRPr lang="ru-RU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852540" y="4808543"/>
            <a:ext cx="206670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ароматний</a:t>
            </a:r>
            <a:endParaRPr lang="ru-RU" sz="2800" b="1" dirty="0"/>
          </a:p>
        </p:txBody>
      </p:sp>
      <p:pic>
        <p:nvPicPr>
          <p:cNvPr id="3078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70510" y="2400687"/>
            <a:ext cx="1630768" cy="117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клипарт красный борщ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7600" y1="29565" x2="47600" y2="29565"/>
                        <a14:foregroundMark x1="49200" y1="25797" x2="49200" y2="25797"/>
                        <a14:foregroundMark x1="44600" y1="24638" x2="44600" y2="24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192" y="2287082"/>
            <a:ext cx="1712463" cy="125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05" y="2612869"/>
            <a:ext cx="1681803" cy="88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Картинки по запросу клипарт огурец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321" y="2703725"/>
            <a:ext cx="1465849" cy="83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414192" y="4843778"/>
            <a:ext cx="171246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смачний</a:t>
            </a:r>
            <a:endParaRPr lang="ru-RU" sz="28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558216" y="4226469"/>
            <a:ext cx="124060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який?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58216" y="3691034"/>
            <a:ext cx="124060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борщ</a:t>
            </a:r>
            <a:endParaRPr lang="ru-RU" sz="28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9414344" y="4298429"/>
            <a:ext cx="118180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який?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414344" y="3716355"/>
            <a:ext cx="117587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чай</a:t>
            </a:r>
            <a:endParaRPr lang="ru-RU" sz="28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5546806" y="4226469"/>
            <a:ext cx="122304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який?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46806" y="3700342"/>
            <a:ext cx="122304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хліб</a:t>
            </a:r>
            <a:endParaRPr lang="ru-RU" sz="28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7325321" y="4217814"/>
            <a:ext cx="140957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які?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325321" y="3677946"/>
            <a:ext cx="140957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огірки</a:t>
            </a:r>
            <a:endParaRPr lang="ru-RU" sz="28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639950" y="4276668"/>
            <a:ext cx="130659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яка?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639950" y="3691034"/>
            <a:ext cx="130659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каша</a:t>
            </a:r>
            <a:endParaRPr lang="ru-RU" sz="28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2453149" y="1172067"/>
            <a:ext cx="6617361" cy="56964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Добери </a:t>
            </a:r>
            <a:r>
              <a:rPr lang="uk-UA" sz="2400" b="1" dirty="0">
                <a:solidFill>
                  <a:srgbClr val="0070C0"/>
                </a:solidFill>
              </a:rPr>
              <a:t>прикметники </a:t>
            </a:r>
            <a:r>
              <a:rPr lang="uk-UA" sz="2400" b="1" dirty="0" smtClean="0">
                <a:solidFill>
                  <a:srgbClr val="0070C0"/>
                </a:solidFill>
              </a:rPr>
              <a:t>до </a:t>
            </a:r>
            <a:r>
              <a:rPr lang="uk-UA" sz="2400" b="1" dirty="0">
                <a:solidFill>
                  <a:srgbClr val="0070C0"/>
                </a:solidFill>
              </a:rPr>
              <a:t>цих </a:t>
            </a:r>
            <a:r>
              <a:rPr lang="uk-UA" sz="2400" b="1" dirty="0" smtClean="0">
                <a:solidFill>
                  <a:srgbClr val="0070C0"/>
                </a:solidFill>
              </a:rPr>
              <a:t>слів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Гречана каша – Як варити гречку – найпростіший рецепт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0" b="-1261"/>
          <a:stretch/>
        </p:blipFill>
        <p:spPr bwMode="auto">
          <a:xfrm>
            <a:off x="3482805" y="2374745"/>
            <a:ext cx="1620885" cy="1224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02411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9" grpId="0" animBg="1"/>
      <p:bldP spid="21" grpId="0" animBg="1"/>
      <p:bldP spid="38" grpId="0" animBg="1"/>
      <p:bldP spid="42" grpId="0" animBg="1"/>
      <p:bldP spid="44" grpId="0" animBg="1"/>
      <p:bldP spid="45" grpId="0" animBg="1"/>
      <p:bldP spid="47" grpId="0" animBg="1"/>
      <p:bldP spid="48" grpId="0" animBg="1"/>
      <p:bldP spid="51" grpId="0" animBg="1"/>
      <p:bldP spid="53" grpId="0" animBg="1"/>
      <p:bldP spid="55" grpId="0" animBg="1"/>
      <p:bldP spid="56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20830" y="599721"/>
            <a:ext cx="9777799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638800" y="1593344"/>
            <a:ext cx="5159829" cy="337113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Сьогодні на уроці </a:t>
            </a:r>
            <a:r>
              <a:rPr lang="ru-RU" sz="3200" b="1" dirty="0" smtClean="0">
                <a:solidFill>
                  <a:srgbClr val="0070C0"/>
                </a:solidFill>
              </a:rPr>
              <a:t>української мови ми </a:t>
            </a:r>
            <a:r>
              <a:rPr lang="uk-UA" sz="3200" b="1" dirty="0" smtClean="0">
                <a:solidFill>
                  <a:srgbClr val="0070C0"/>
                </a:solidFill>
              </a:rPr>
              <a:t>будемо вчитися вживати </a:t>
            </a:r>
            <a:r>
              <a:rPr lang="uk-UA" sz="3200" b="1" dirty="0">
                <a:solidFill>
                  <a:srgbClr val="0070C0"/>
                </a:solidFill>
              </a:rPr>
              <a:t>прикметники у </a:t>
            </a:r>
            <a:r>
              <a:rPr lang="uk-UA" sz="3200" b="1" dirty="0" smtClean="0">
                <a:solidFill>
                  <a:srgbClr val="0070C0"/>
                </a:solidFill>
              </a:rPr>
              <a:t>мовленні, </a:t>
            </a:r>
            <a:r>
              <a:rPr lang="uk-UA" sz="3200" b="1" dirty="0">
                <a:solidFill>
                  <a:srgbClr val="0070C0"/>
                </a:solidFill>
              </a:rPr>
              <a:t>добирати близькі за значенням </a:t>
            </a:r>
            <a:r>
              <a:rPr lang="uk-UA" sz="3200" b="1" dirty="0" smtClean="0">
                <a:solidFill>
                  <a:srgbClr val="0070C0"/>
                </a:solidFill>
              </a:rPr>
              <a:t>прикметники.  </a:t>
            </a: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1020830" y="1557873"/>
            <a:ext cx="4102531" cy="39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97292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53581" y="493009"/>
            <a:ext cx="10243762" cy="6884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</a:t>
            </a:r>
            <a:r>
              <a:rPr lang="uk-UA" sz="4000" b="1" dirty="0">
                <a:solidFill>
                  <a:schemeClr val="bg1"/>
                </a:solidFill>
              </a:rPr>
              <a:t>, хто завітав до друзів.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37858" y="1287313"/>
            <a:ext cx="7859486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</a:rPr>
              <a:t>       До друзів завітали дві сестрички. Вони були дуже схожі між собою. І мали цікаву звичку. Коли одна про щось розповідала, інша – доповнювала її близькими за значенням словами.</a:t>
            </a:r>
          </a:p>
          <a:p>
            <a:pPr marL="174625" indent="-174625">
              <a:buFontTx/>
              <a:buChar char="-"/>
            </a:pPr>
            <a:r>
              <a:rPr lang="uk-UA" sz="2800" b="1" dirty="0">
                <a:solidFill>
                  <a:schemeClr val="bg1"/>
                </a:solidFill>
              </a:rPr>
              <a:t>Сьогодні гарна погода, - сказала одна сестра.</a:t>
            </a:r>
          </a:p>
          <a:p>
            <a:pPr marL="174625" indent="-174625">
              <a:buFontTx/>
              <a:buChar char="-"/>
            </a:pPr>
            <a:r>
              <a:rPr lang="uk-UA" sz="2800" b="1" dirty="0">
                <a:solidFill>
                  <a:schemeClr val="bg1"/>
                </a:solidFill>
              </a:rPr>
              <a:t>Просто чудова, - додала інша.</a:t>
            </a:r>
          </a:p>
          <a:p>
            <a:pPr marL="174625" indent="-174625">
              <a:buFontTx/>
              <a:buChar char="-"/>
            </a:pPr>
            <a:r>
              <a:rPr lang="uk-UA" sz="2800" b="1" dirty="0">
                <a:solidFill>
                  <a:schemeClr val="bg1"/>
                </a:solidFill>
              </a:rPr>
              <a:t>І вітер ласкавий.</a:t>
            </a:r>
          </a:p>
          <a:p>
            <a:pPr marL="174625" indent="-174625">
              <a:buFontTx/>
              <a:buChar char="-"/>
            </a:pPr>
            <a:r>
              <a:rPr lang="uk-UA" sz="2800" b="1" dirty="0">
                <a:solidFill>
                  <a:schemeClr val="bg1"/>
                </a:solidFill>
              </a:rPr>
              <a:t>Так, дуже лагідний.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13115" y="4881173"/>
            <a:ext cx="6052458" cy="1133184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Випиши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>
                <a:solidFill>
                  <a:srgbClr val="0070C0"/>
                </a:solidFill>
              </a:rPr>
              <a:t>з виділеної частини тексту прикметники, зв'язані з поданими іменниками.</a:t>
            </a:r>
          </a:p>
        </p:txBody>
      </p:sp>
      <p:pic>
        <p:nvPicPr>
          <p:cNvPr id="12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58" b="6822"/>
          <a:stretch/>
        </p:blipFill>
        <p:spPr bwMode="auto">
          <a:xfrm>
            <a:off x="1065536" y="1316450"/>
            <a:ext cx="2405765" cy="345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0250" y1="8500" x2="70250" y2="8500"/>
                        <a14:foregroundMark x1="59750" y1="20250" x2="59750" y2="20250"/>
                        <a14:foregroundMark x1="59750" y1="18750" x2="59750" y2="18750"/>
                        <a14:foregroundMark x1="57500" y1="58500" x2="57500" y2="58500"/>
                        <a14:foregroundMark x1="75250" y1="86250" x2="75250" y2="86250"/>
                        <a14:foregroundMark x1="72750" y1="83500" x2="72750" y2="83500"/>
                        <a14:foregroundMark x1="64750" y1="82750" x2="64750" y2="82750"/>
                        <a14:foregroundMark x1="59750" y1="90250" x2="59750" y2="90250"/>
                        <a14:foregroundMark x1="57000" y1="93250" x2="57000" y2="93250"/>
                        <a14:foregroundMark x1="63750" y1="94500" x2="63750" y2="94500"/>
                        <a14:foregroundMark x1="71000" y1="94750" x2="71750" y2="94750"/>
                        <a14:foregroundMark x1="77000" y1="93000" x2="77000" y2="93000"/>
                        <a14:foregroundMark x1="75000" y1="82500" x2="75000" y2="82500"/>
                        <a14:foregroundMark x1="64000" y1="86750" x2="64750" y2="86750"/>
                        <a14:foregroundMark x1="66250" y1="86500" x2="66250" y2="86500"/>
                        <a14:foregroundMark x1="72750" y1="86500" x2="72750" y2="86500"/>
                        <a14:foregroundMark x1="70250" y1="83500" x2="70250" y2="83500"/>
                        <a14:foregroundMark x1="70250" y1="80500" x2="70250" y2="80500"/>
                        <a14:foregroundMark x1="63750" y1="80750" x2="63750" y2="80750"/>
                        <a14:foregroundMark x1="63000" y1="84500" x2="63000" y2="84500"/>
                        <a14:foregroundMark x1="67000" y1="92500" x2="67000" y2="92500"/>
                        <a14:foregroundMark x1="57000" y1="89750" x2="57000" y2="89750"/>
                        <a14:foregroundMark x1="36000" y1="51000" x2="36000" y2="51000"/>
                        <a14:foregroundMark x1="34250" y1="13750" x2="34250" y2="13750"/>
                        <a14:foregroundMark x1="41250" y1="10000" x2="41250" y2="10000"/>
                        <a14:foregroundMark x1="28500" y1="50250" x2="28500" y2="50250"/>
                        <a14:foregroundMark x1="40250" y1="18250" x2="40250" y2="18250"/>
                        <a14:foregroundMark x1="22500" y1="47250" x2="22500" y2="47250"/>
                        <a14:foregroundMark x1="20000" y1="41500" x2="20000" y2="41500"/>
                        <a14:foregroundMark x1="22250" y1="33250" x2="22250" y2="33250"/>
                        <a14:foregroundMark x1="33750" y1="60000" x2="33750" y2="60000"/>
                        <a14:foregroundMark x1="23750" y1="56000" x2="23750" y2="56000"/>
                        <a14:foregroundMark x1="26000" y1="83000" x2="26000" y2="84250"/>
                        <a14:foregroundMark x1="25000" y1="89250" x2="25000" y2="89250"/>
                        <a14:foregroundMark x1="36000" y1="82250" x2="36000" y2="82250"/>
                        <a14:foregroundMark x1="32500" y1="87250" x2="32500" y2="87250"/>
                        <a14:foregroundMark x1="29500" y1="78500" x2="29500" y2="78500"/>
                        <a14:foregroundMark x1="31500" y1="84500" x2="31500" y2="84500"/>
                        <a14:foregroundMark x1="31250" y1="95000" x2="31250" y2="95000"/>
                        <a14:foregroundMark x1="24250" y1="92750" x2="24250" y2="92750"/>
                        <a14:foregroundMark x1="29750" y1="90750" x2="29750" y2="90750"/>
                        <a14:foregroundMark x1="38500" y1="88250" x2="38500" y2="88250"/>
                        <a14:foregroundMark x1="34750" y1="93750" x2="34750" y2="93750"/>
                        <a14:foregroundMark x1="33000" y1="96750" x2="33000" y2="96750"/>
                        <a14:foregroundMark x1="25000" y1="60250" x2="25000" y2="60250"/>
                        <a14:foregroundMark x1="23750" y1="38250" x2="23750" y2="38250"/>
                        <a14:foregroundMark x1="19000" y1="32250" x2="19000" y2="32250"/>
                        <a14:foregroundMark x1="36250" y1="86000" x2="36250" y2="86000"/>
                        <a14:foregroundMark x1="44000" y1="93000" x2="44000" y2="93000"/>
                        <a14:foregroundMark x1="39000" y1="92250" x2="39000" y2="92250"/>
                        <a14:foregroundMark x1="35500" y1="88250" x2="35500" y2="88250"/>
                        <a14:foregroundMark x1="27000" y1="85250" x2="27000" y2="85250"/>
                        <a14:foregroundMark x1="27750" y1="80750" x2="27750" y2="80750"/>
                        <a14:foregroundMark x1="31250" y1="81750" x2="31250" y2="81750"/>
                        <a14:foregroundMark x1="28250" y1="88750" x2="28250" y2="88750"/>
                        <a14:foregroundMark x1="27000" y1="42000" x2="27000" y2="42000"/>
                        <a14:foregroundMark x1="71500" y1="89000" x2="71500" y2="89000"/>
                        <a14:foregroundMark x1="66750" y1="83250" x2="66750" y2="83250"/>
                        <a14:foregroundMark x1="33750" y1="83000" x2="33750" y2="83000"/>
                        <a14:foregroundMark x1="29500" y1="84250" x2="29500" y2="84250"/>
                        <a14:foregroundMark x1="30500" y1="87250" x2="30500" y2="87250"/>
                        <a14:foregroundMark x1="32750" y1="92250" x2="32750" y2="92250"/>
                        <a14:foregroundMark x1="69250" y1="86250" x2="69250" y2="86250"/>
                        <a14:foregroundMark x1="60250" y1="93250" x2="60250" y2="93250"/>
                        <a14:foregroundMark x1="67000" y1="96250" x2="67000" y2="96250"/>
                        <a14:foregroundMark x1="64500" y1="90750" x2="64500" y2="90750"/>
                        <a14:foregroundMark x1="60750" y1="88750" x2="60750" y2="88750"/>
                        <a14:foregroundMark x1="29250" y1="9750" x2="29250" y2="9750"/>
                        <a14:foregroundMark x1="75750" y1="90250" x2="75750" y2="90250"/>
                        <a14:foregroundMark x1="73500" y1="90500" x2="73500" y2="90500"/>
                        <a14:foregroundMark x1="67500" y1="81750" x2="67500" y2="81750"/>
                        <a14:foregroundMark x1="69000" y1="91750" x2="69000" y2="91750"/>
                        <a14:foregroundMark x1="30500" y1="92750" x2="30500" y2="92750"/>
                        <a14:foregroundMark x1="35750" y1="84000" x2="35750" y2="84000"/>
                        <a14:foregroundMark x1="37000" y1="80250" x2="37000" y2="80250"/>
                        <a14:foregroundMark x1="37250" y1="84500" x2="37250" y2="84500"/>
                        <a14:foregroundMark x1="39750" y1="89500" x2="39750" y2="89500"/>
                        <a14:foregroundMark x1="42000" y1="89750" x2="42000" y2="89750"/>
                        <a14:foregroundMark x1="21500" y1="30500" x2="21500" y2="30500"/>
                        <a14:foregroundMark x1="19250" y1="35500" x2="19250" y2="35500"/>
                        <a14:foregroundMark x1="35750" y1="90500" x2="35750" y2="90500"/>
                        <a14:foregroundMark x1="31250" y1="31500" x2="31250" y2="3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6" r="6582"/>
          <a:stretch/>
        </p:blipFill>
        <p:spPr bwMode="auto">
          <a:xfrm>
            <a:off x="1065536" y="1820931"/>
            <a:ext cx="2394329" cy="273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717972" y="4843071"/>
            <a:ext cx="2973614" cy="1133184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Погода (яка?) ….</a:t>
            </a:r>
          </a:p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Вітер (який?) …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80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5679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58" b="6822"/>
          <a:stretch/>
        </p:blipFill>
        <p:spPr bwMode="auto">
          <a:xfrm>
            <a:off x="1164771" y="1299610"/>
            <a:ext cx="2601904" cy="373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64771" y="405925"/>
            <a:ext cx="9767578" cy="7731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Проведи </a:t>
            </a:r>
            <a:r>
              <a:rPr lang="uk-UA" sz="4000" b="1" dirty="0" smtClean="0">
                <a:solidFill>
                  <a:schemeClr val="bg1"/>
                </a:solidFill>
              </a:rPr>
              <a:t>дослідження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1191" r="47944" b="80813"/>
          <a:stretch/>
        </p:blipFill>
        <p:spPr>
          <a:xfrm>
            <a:off x="3883264" y="1362847"/>
            <a:ext cx="7416000" cy="1656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6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0250" y1="8500" x2="70250" y2="8500"/>
                        <a14:foregroundMark x1="59750" y1="20250" x2="59750" y2="20250"/>
                        <a14:foregroundMark x1="59750" y1="18750" x2="59750" y2="18750"/>
                        <a14:foregroundMark x1="57500" y1="58500" x2="57500" y2="58500"/>
                        <a14:foregroundMark x1="75250" y1="86250" x2="75250" y2="86250"/>
                        <a14:foregroundMark x1="72750" y1="83500" x2="72750" y2="83500"/>
                        <a14:foregroundMark x1="64750" y1="82750" x2="64750" y2="82750"/>
                        <a14:foregroundMark x1="59750" y1="90250" x2="59750" y2="90250"/>
                        <a14:foregroundMark x1="57000" y1="93250" x2="57000" y2="93250"/>
                        <a14:foregroundMark x1="63750" y1="94500" x2="63750" y2="94500"/>
                        <a14:foregroundMark x1="71000" y1="94750" x2="71750" y2="94750"/>
                        <a14:foregroundMark x1="77000" y1="93000" x2="77000" y2="93000"/>
                        <a14:foregroundMark x1="75000" y1="82500" x2="75000" y2="82500"/>
                        <a14:foregroundMark x1="64000" y1="86750" x2="64750" y2="86750"/>
                        <a14:foregroundMark x1="66250" y1="86500" x2="66250" y2="86500"/>
                        <a14:foregroundMark x1="72750" y1="86500" x2="72750" y2="86500"/>
                        <a14:foregroundMark x1="70250" y1="83500" x2="70250" y2="83500"/>
                        <a14:foregroundMark x1="70250" y1="80500" x2="70250" y2="80500"/>
                        <a14:foregroundMark x1="63750" y1="80750" x2="63750" y2="80750"/>
                        <a14:foregroundMark x1="63000" y1="84500" x2="63000" y2="84500"/>
                        <a14:foregroundMark x1="67000" y1="92500" x2="67000" y2="92500"/>
                        <a14:foregroundMark x1="57000" y1="89750" x2="57000" y2="89750"/>
                        <a14:foregroundMark x1="36000" y1="51000" x2="36000" y2="51000"/>
                        <a14:foregroundMark x1="34250" y1="13750" x2="34250" y2="13750"/>
                        <a14:foregroundMark x1="41250" y1="10000" x2="41250" y2="10000"/>
                        <a14:foregroundMark x1="28500" y1="50250" x2="28500" y2="50250"/>
                        <a14:foregroundMark x1="40250" y1="18250" x2="40250" y2="18250"/>
                        <a14:foregroundMark x1="22500" y1="47250" x2="22500" y2="47250"/>
                        <a14:foregroundMark x1="20000" y1="41500" x2="20000" y2="41500"/>
                        <a14:foregroundMark x1="22250" y1="33250" x2="22250" y2="33250"/>
                        <a14:foregroundMark x1="33750" y1="60000" x2="33750" y2="60000"/>
                        <a14:foregroundMark x1="23750" y1="56000" x2="23750" y2="56000"/>
                        <a14:foregroundMark x1="26000" y1="83000" x2="26000" y2="84250"/>
                        <a14:foregroundMark x1="25000" y1="89250" x2="25000" y2="89250"/>
                        <a14:foregroundMark x1="36000" y1="82250" x2="36000" y2="82250"/>
                        <a14:foregroundMark x1="32500" y1="87250" x2="32500" y2="87250"/>
                        <a14:foregroundMark x1="29500" y1="78500" x2="29500" y2="78500"/>
                        <a14:foregroundMark x1="31500" y1="84500" x2="31500" y2="84500"/>
                        <a14:foregroundMark x1="31250" y1="95000" x2="31250" y2="95000"/>
                        <a14:foregroundMark x1="24250" y1="92750" x2="24250" y2="92750"/>
                        <a14:foregroundMark x1="29750" y1="90750" x2="29750" y2="90750"/>
                        <a14:foregroundMark x1="38500" y1="88250" x2="38500" y2="88250"/>
                        <a14:foregroundMark x1="34750" y1="93750" x2="34750" y2="93750"/>
                        <a14:foregroundMark x1="33000" y1="96750" x2="33000" y2="96750"/>
                        <a14:foregroundMark x1="25000" y1="60250" x2="25000" y2="60250"/>
                        <a14:foregroundMark x1="23750" y1="38250" x2="23750" y2="38250"/>
                        <a14:foregroundMark x1="19000" y1="32250" x2="19000" y2="32250"/>
                        <a14:foregroundMark x1="36250" y1="86000" x2="36250" y2="86000"/>
                        <a14:foregroundMark x1="44000" y1="93000" x2="44000" y2="93000"/>
                        <a14:foregroundMark x1="39000" y1="92250" x2="39000" y2="92250"/>
                        <a14:foregroundMark x1="35500" y1="88250" x2="35500" y2="88250"/>
                        <a14:foregroundMark x1="27000" y1="85250" x2="27000" y2="85250"/>
                        <a14:foregroundMark x1="27750" y1="80750" x2="27750" y2="80750"/>
                        <a14:foregroundMark x1="31250" y1="81750" x2="31250" y2="81750"/>
                        <a14:foregroundMark x1="28250" y1="88750" x2="28250" y2="88750"/>
                        <a14:foregroundMark x1="27000" y1="42000" x2="27000" y2="42000"/>
                        <a14:foregroundMark x1="71500" y1="89000" x2="71500" y2="89000"/>
                        <a14:foregroundMark x1="66750" y1="83250" x2="66750" y2="83250"/>
                        <a14:foregroundMark x1="33750" y1="83000" x2="33750" y2="83000"/>
                        <a14:foregroundMark x1="29500" y1="84250" x2="29500" y2="84250"/>
                        <a14:foregroundMark x1="30500" y1="87250" x2="30500" y2="87250"/>
                        <a14:foregroundMark x1="32750" y1="92250" x2="32750" y2="92250"/>
                        <a14:foregroundMark x1="69250" y1="86250" x2="69250" y2="86250"/>
                        <a14:foregroundMark x1="60250" y1="93250" x2="60250" y2="93250"/>
                        <a14:foregroundMark x1="67000" y1="96250" x2="67000" y2="96250"/>
                        <a14:foregroundMark x1="64500" y1="90750" x2="64500" y2="90750"/>
                        <a14:foregroundMark x1="60750" y1="88750" x2="60750" y2="88750"/>
                        <a14:foregroundMark x1="29250" y1="9750" x2="29250" y2="9750"/>
                        <a14:foregroundMark x1="75750" y1="90250" x2="75750" y2="90250"/>
                        <a14:foregroundMark x1="73500" y1="90500" x2="73500" y2="90500"/>
                        <a14:foregroundMark x1="67500" y1="81750" x2="67500" y2="81750"/>
                        <a14:foregroundMark x1="69000" y1="91750" x2="69000" y2="91750"/>
                        <a14:foregroundMark x1="30500" y1="92750" x2="30500" y2="92750"/>
                        <a14:foregroundMark x1="35750" y1="84000" x2="35750" y2="84000"/>
                        <a14:foregroundMark x1="37000" y1="80250" x2="37000" y2="80250"/>
                        <a14:foregroundMark x1="37250" y1="84500" x2="37250" y2="84500"/>
                        <a14:foregroundMark x1="39750" y1="89500" x2="39750" y2="89500"/>
                        <a14:foregroundMark x1="42000" y1="89750" x2="42000" y2="89750"/>
                        <a14:foregroundMark x1="21500" y1="30500" x2="21500" y2="30500"/>
                        <a14:foregroundMark x1="19250" y1="35500" x2="19250" y2="35500"/>
                        <a14:foregroundMark x1="35750" y1="90500" x2="35750" y2="90500"/>
                        <a14:foregroundMark x1="31250" y1="31500" x2="31250" y2="3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6" r="6582"/>
          <a:stretch/>
        </p:blipFill>
        <p:spPr bwMode="auto">
          <a:xfrm>
            <a:off x="1164771" y="2019460"/>
            <a:ext cx="2394329" cy="273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t="14116" r="47481" b="68780"/>
          <a:stretch/>
        </p:blipFill>
        <p:spPr>
          <a:xfrm>
            <a:off x="4006634" y="1302234"/>
            <a:ext cx="1742943" cy="9223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t="31355" r="48433" b="55986"/>
          <a:stretch/>
        </p:blipFill>
        <p:spPr>
          <a:xfrm>
            <a:off x="5586425" y="1362847"/>
            <a:ext cx="1742943" cy="6826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5" t="64755" r="51472" b="20306"/>
          <a:stretch/>
        </p:blipFill>
        <p:spPr>
          <a:xfrm>
            <a:off x="8947457" y="1418978"/>
            <a:ext cx="1518118" cy="8055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" t="52634" r="54814" b="35121"/>
          <a:stretch/>
        </p:blipFill>
        <p:spPr>
          <a:xfrm>
            <a:off x="7176306" y="1648865"/>
            <a:ext cx="1492394" cy="6603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t="79972" r="52234" b="2805"/>
          <a:stretch/>
        </p:blipFill>
        <p:spPr>
          <a:xfrm>
            <a:off x="4068307" y="2079733"/>
            <a:ext cx="1518118" cy="9286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15060" r="45354" b="71472"/>
          <a:stretch/>
        </p:blipFill>
        <p:spPr>
          <a:xfrm>
            <a:off x="5749577" y="2079733"/>
            <a:ext cx="1692107" cy="7262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9" t="50615" r="41828" b="35917"/>
          <a:stretch/>
        </p:blipFill>
        <p:spPr>
          <a:xfrm>
            <a:off x="9443690" y="2282185"/>
            <a:ext cx="1855574" cy="7262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31760" r="34823" b="54772"/>
          <a:stretch/>
        </p:blipFill>
        <p:spPr>
          <a:xfrm>
            <a:off x="7329368" y="2133733"/>
            <a:ext cx="2158999" cy="72622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47187" y="3225907"/>
            <a:ext cx="7582813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uk-UA" sz="2800" b="1" dirty="0" smtClean="0">
                <a:solidFill>
                  <a:schemeClr val="bg1"/>
                </a:solidFill>
              </a:rPr>
              <a:t>Порівняй </a:t>
            </a:r>
            <a:r>
              <a:rPr lang="uk-UA" sz="2800" b="1" dirty="0">
                <a:solidFill>
                  <a:schemeClr val="bg1"/>
                </a:solidFill>
              </a:rPr>
              <a:t>значення прикметників, записаних у кожному реченні.</a:t>
            </a:r>
          </a:p>
          <a:p>
            <a:pPr marL="514350" indent="-514350">
              <a:buAutoNum type="arabicPeriod"/>
            </a:pPr>
            <a:r>
              <a:rPr lang="uk-UA" sz="2800" b="1" dirty="0">
                <a:solidFill>
                  <a:schemeClr val="bg1"/>
                </a:solidFill>
              </a:rPr>
              <a:t>Зроби висновок, які ці прикметники за значенням – близькі чи протилежні.</a:t>
            </a: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81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34566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 t="1920" r="59504" b="75587"/>
          <a:stretch/>
        </p:blipFill>
        <p:spPr>
          <a:xfrm>
            <a:off x="2057400" y="3866165"/>
            <a:ext cx="6064554" cy="2304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924981" y="547438"/>
            <a:ext cx="10232876" cy="11316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Щебетунчик </a:t>
            </a:r>
            <a:r>
              <a:rPr lang="uk-UA" sz="3200" b="1" dirty="0">
                <a:solidFill>
                  <a:schemeClr val="bg1"/>
                </a:solidFill>
              </a:rPr>
              <a:t>і Читалочка вирішили й собі говорити,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як </a:t>
            </a:r>
            <a:r>
              <a:rPr lang="uk-UA" sz="3200" b="1" dirty="0">
                <a:solidFill>
                  <a:schemeClr val="bg1"/>
                </a:solidFill>
              </a:rPr>
              <a:t>дівчатка. 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3517" r="9924"/>
          <a:stretch/>
        </p:blipFill>
        <p:spPr>
          <a:xfrm flipH="1">
            <a:off x="760426" y="1679050"/>
            <a:ext cx="2233327" cy="22296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62895" y="1736536"/>
            <a:ext cx="4494962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/>
              <a:t>хоробрий – </a:t>
            </a:r>
            <a:r>
              <a:rPr lang="uk-UA" sz="2800" b="1" dirty="0" smtClean="0"/>
              <a:t>сміливий</a:t>
            </a:r>
          </a:p>
          <a:p>
            <a:r>
              <a:rPr lang="uk-UA" sz="2800" b="1" dirty="0" smtClean="0"/>
              <a:t>гарний </a:t>
            </a:r>
            <a:r>
              <a:rPr lang="uk-UA" sz="2800" b="1" dirty="0"/>
              <a:t>– </a:t>
            </a:r>
            <a:r>
              <a:rPr lang="uk-UA" sz="2800" b="1" dirty="0" smtClean="0"/>
              <a:t>поганий</a:t>
            </a:r>
          </a:p>
          <a:p>
            <a:r>
              <a:rPr lang="uk-UA" sz="2800" b="1" dirty="0"/>
              <a:t>жовтогарячий – </a:t>
            </a:r>
            <a:r>
              <a:rPr lang="uk-UA" sz="2800" b="1" dirty="0" smtClean="0"/>
              <a:t>пекучий</a:t>
            </a:r>
          </a:p>
          <a:p>
            <a:r>
              <a:rPr lang="uk-UA" sz="2800" b="1" dirty="0"/>
              <a:t>блакитний – </a:t>
            </a:r>
            <a:r>
              <a:rPr lang="uk-UA" sz="2800" b="1" dirty="0" smtClean="0"/>
              <a:t>зелений</a:t>
            </a:r>
          </a:p>
          <a:p>
            <a:r>
              <a:rPr lang="uk-UA" sz="2800" b="1" dirty="0"/>
              <a:t>замурзаний – брудний</a:t>
            </a:r>
          </a:p>
          <a:p>
            <a:r>
              <a:rPr lang="uk-UA" sz="2800" b="1" dirty="0"/>
              <a:t>жадібний - </a:t>
            </a:r>
            <a:r>
              <a:rPr lang="uk-UA" sz="2800" b="1" dirty="0" smtClean="0"/>
              <a:t>скупий</a:t>
            </a:r>
            <a:endParaRPr lang="uk-UA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157256" y="2152155"/>
            <a:ext cx="1822243" cy="52322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чудовий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60222" y="2547200"/>
            <a:ext cx="1979450" cy="52322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оранжевий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23443" y="3016214"/>
            <a:ext cx="1693671" cy="52322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небесний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725043" y="1711419"/>
            <a:ext cx="3649067" cy="114773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Перевір</a:t>
            </a:r>
            <a:r>
              <a:rPr lang="uk-UA" sz="2400" b="1" dirty="0">
                <a:solidFill>
                  <a:srgbClr val="0070C0"/>
                </a:solidFill>
              </a:rPr>
              <a:t>, чи правильно вони дібрали близькі за значенням прикметники. 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81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" t="19653" r="51764" b="68040"/>
          <a:stretch/>
        </p:blipFill>
        <p:spPr>
          <a:xfrm>
            <a:off x="2314108" y="4065131"/>
            <a:ext cx="1628148" cy="6838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" t="32546" r="45542" b="51938"/>
          <a:stretch/>
        </p:blipFill>
        <p:spPr>
          <a:xfrm>
            <a:off x="4272948" y="3897719"/>
            <a:ext cx="1807473" cy="8621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8" t="16430" r="33879" b="71263"/>
          <a:stretch/>
        </p:blipFill>
        <p:spPr>
          <a:xfrm>
            <a:off x="3843532" y="3883118"/>
            <a:ext cx="492370" cy="8440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4" t="47930" r="8267" b="35675"/>
          <a:stretch/>
        </p:blipFill>
        <p:spPr>
          <a:xfrm>
            <a:off x="2088166" y="4664676"/>
            <a:ext cx="3148330" cy="90144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" t="80022" r="28451" b="3722"/>
          <a:stretch/>
        </p:blipFill>
        <p:spPr>
          <a:xfrm>
            <a:off x="5428535" y="4653739"/>
            <a:ext cx="2430951" cy="87426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8" t="16430" r="33879" b="71263"/>
          <a:stretch/>
        </p:blipFill>
        <p:spPr>
          <a:xfrm>
            <a:off x="4990311" y="4689128"/>
            <a:ext cx="492370" cy="8440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3" t="15406" r="31263" b="72726"/>
          <a:stretch/>
        </p:blipFill>
        <p:spPr>
          <a:xfrm>
            <a:off x="2198788" y="5421221"/>
            <a:ext cx="2520803" cy="68518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t="31670" r="41929" b="56462"/>
          <a:stretch/>
        </p:blipFill>
        <p:spPr>
          <a:xfrm>
            <a:off x="5076526" y="5415535"/>
            <a:ext cx="2051523" cy="6851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8" t="16430" r="33879" b="71263"/>
          <a:stretch/>
        </p:blipFill>
        <p:spPr>
          <a:xfrm>
            <a:off x="4668491" y="5579105"/>
            <a:ext cx="414495" cy="710562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2725042" y="2950674"/>
            <a:ext cx="3649067" cy="75312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пари виправлених </a:t>
            </a:r>
            <a:r>
              <a:rPr lang="uk-UA" sz="2400" b="1" dirty="0">
                <a:solidFill>
                  <a:srgbClr val="0070C0"/>
                </a:solidFill>
              </a:rPr>
              <a:t>слів.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80" b="81113" l="69291" r="91894"/>
                    </a14:imgEffect>
                  </a14:imgLayer>
                </a14:imgProps>
              </a:ext>
            </a:extLst>
          </a:blip>
          <a:srcRect l="70226" t="19536" r="7191" b="18520"/>
          <a:stretch/>
        </p:blipFill>
        <p:spPr>
          <a:xfrm flipH="1">
            <a:off x="9573886" y="3897719"/>
            <a:ext cx="2236914" cy="24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4570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7362" y="494528"/>
            <a:ext cx="9840972" cy="7272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Energizer Dance - Charlie Bear   Agado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484" y="1395996"/>
            <a:ext cx="8750614" cy="49222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0079197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19385</TotalTime>
  <Words>612</Words>
  <Application>Microsoft Office PowerPoint</Application>
  <PresentationFormat>Произвольный</PresentationFormat>
  <Paragraphs>136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Вправа «Закінчи речення»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1261</cp:revision>
  <dcterms:created xsi:type="dcterms:W3CDTF">2018-01-05T16:38:53Z</dcterms:created>
  <dcterms:modified xsi:type="dcterms:W3CDTF">2025-01-12T16:39:04Z</dcterms:modified>
</cp:coreProperties>
</file>