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388" r:id="rId3"/>
    <p:sldId id="377" r:id="rId4"/>
    <p:sldId id="385" r:id="rId5"/>
    <p:sldId id="380" r:id="rId6"/>
    <p:sldId id="391" r:id="rId7"/>
    <p:sldId id="381" r:id="rId8"/>
    <p:sldId id="382" r:id="rId9"/>
    <p:sldId id="386" r:id="rId10"/>
    <p:sldId id="387" r:id="rId11"/>
    <p:sldId id="383" r:id="rId12"/>
    <p:sldId id="392" r:id="rId13"/>
    <p:sldId id="384" r:id="rId14"/>
    <p:sldId id="38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242"/>
    <a:srgbClr val="709E32"/>
    <a:srgbClr val="295FFF"/>
    <a:srgbClr val="FFFF00"/>
    <a:srgbClr val="1694E9"/>
    <a:srgbClr val="FFB441"/>
    <a:srgbClr val="00B050"/>
    <a:srgbClr val="000000"/>
    <a:srgbClr val="002060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501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8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slow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slow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slow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slow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slow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22.01.2025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22.01.2025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slow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22.01.2025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slow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blinds dir="vert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20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9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1.jpe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4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20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02229" y="4358680"/>
            <a:ext cx="9187542" cy="160043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chemeClr val="accent2">
                    <a:lumMod val="75000"/>
                  </a:schemeClr>
                </a:solidFill>
              </a:rPr>
              <a:t>Робота </a:t>
            </a:r>
            <a:r>
              <a:rPr lang="uk-UA" sz="4400" b="1" dirty="0">
                <a:solidFill>
                  <a:schemeClr val="accent2">
                    <a:lumMod val="75000"/>
                  </a:schemeClr>
                </a:solidFill>
              </a:rPr>
              <a:t>з дитячою книжкою</a:t>
            </a:r>
            <a:r>
              <a:rPr lang="uk-UA" sz="4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algn="ctr"/>
            <a:r>
              <a:rPr lang="uk-UA" sz="4400" b="1" dirty="0">
                <a:solidFill>
                  <a:schemeClr val="accent2">
                    <a:lumMod val="75000"/>
                  </a:schemeClr>
                </a:solidFill>
              </a:rPr>
              <a:t>Галина </a:t>
            </a:r>
            <a:r>
              <a:rPr lang="uk-UA" sz="4400" b="1" dirty="0" smtClean="0">
                <a:solidFill>
                  <a:schemeClr val="accent2">
                    <a:lumMod val="75000"/>
                  </a:schemeClr>
                </a:solidFill>
              </a:rPr>
              <a:t>Малик. Королівство </a:t>
            </a:r>
            <a:r>
              <a:rPr lang="uk-UA" sz="4400" b="1" dirty="0">
                <a:solidFill>
                  <a:schemeClr val="accent2">
                    <a:lumMod val="75000"/>
                  </a:schemeClr>
                </a:solidFill>
              </a:rPr>
              <a:t>Ану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AutoShape 2" descr="ÐÐ°ÑÑÐ¸Ð½ÐºÐ¸ Ð¿Ð¾ Ð·Ð°Ð¿ÑÐ¾ÑÑ ÐºÐ»Ð¸Ð¿Ð°ÑÑ Ð´ÐµÑÐ¸ ÑÐ°Ð·Ð¾Ð¼ Ñ Ð´Ð¾Ð±ÑÑ Ð¿ÑÑ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2" descr="D:\Картинки до тестів\Підручники зошити\2 клас\2024-06-02_2223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229" y="630197"/>
            <a:ext cx="2514245" cy="353254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414644" y="994411"/>
            <a:ext cx="3275127" cy="2553891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2 </a:t>
            </a:r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клас Розділ 6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Світ дитинства у творах українських письменників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Урок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63</a:t>
            </a: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925286" y="522514"/>
            <a:ext cx="10367040" cy="8164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altLang="ru-RU" sz="4000" b="1" dirty="0" smtClean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algn="ctr"/>
            <a:endParaRPr lang="ru-RU" altLang="ru-RU" sz="4000" b="1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algn="ctr"/>
            <a:endParaRPr lang="ru-RU" altLang="ru-RU" sz="4000" b="1" dirty="0" smtClean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algn="ctr"/>
            <a:r>
              <a:rPr lang="ru-RU" altLang="ru-RU" sz="4000" b="1" dirty="0" smtClean="0">
                <a:solidFill>
                  <a:schemeClr val="bg1"/>
                </a:solidFill>
                <a:cs typeface="Calibri" panose="020F0502020204030204" pitchFamily="34" charset="0"/>
              </a:rPr>
              <a:t>Галина Малик. </a:t>
            </a:r>
            <a:r>
              <a:rPr lang="uk-UA" altLang="ru-RU" sz="4000" b="1" dirty="0" smtClean="0">
                <a:solidFill>
                  <a:schemeClr val="bg1"/>
                </a:solidFill>
                <a:cs typeface="Calibri" panose="020F0502020204030204" pitchFamily="34" charset="0"/>
              </a:rPr>
              <a:t>Королівство Ану</a:t>
            </a:r>
            <a:endParaRPr lang="ru-RU" altLang="ru-RU" sz="4000" b="1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" y="5938092"/>
            <a:ext cx="1099457" cy="91990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83 - 84</a:t>
            </a:r>
          </a:p>
        </p:txBody>
      </p:sp>
      <p:sp>
        <p:nvSpPr>
          <p:cNvPr id="6" name="Подзаголовок 2">
            <a:extLst>
              <a:ext uri="{FF2B5EF4-FFF2-40B4-BE49-F238E27FC236}">
                <a16:creationId xmlns="" xmlns:a16="http://schemas.microsoft.com/office/drawing/2014/main" id="{C148B35D-0EE5-40B2-9770-3124392B9742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099456" y="4493773"/>
            <a:ext cx="7173687" cy="1636573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Прочитай</a:t>
            </a: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2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які</a:t>
            </a: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лиця</a:t>
            </a: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з'явилися</a:t>
            </a: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на </a:t>
            </a:r>
            <a:r>
              <a:rPr lang="ru-RU" altLang="ru-RU" sz="2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вулицях</a:t>
            </a: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столиці</a:t>
            </a: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Прочитай </a:t>
            </a:r>
            <a:r>
              <a:rPr lang="ru-RU" altLang="ru-RU" sz="2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епізоди</a:t>
            </a: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2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які</a:t>
            </a: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обурювали</a:t>
            </a: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людей </a:t>
            </a:r>
            <a:r>
              <a:rPr lang="ru-RU" altLang="ru-RU" sz="2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цього</a:t>
            </a: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королівства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Чим </a:t>
            </a:r>
            <a:r>
              <a:rPr lang="ru-RU" altLang="ru-RU" sz="2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відрізняються</a:t>
            </a: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мешканці</a:t>
            </a: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королівств</a:t>
            </a: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Будьласка</a:t>
            </a: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та </a:t>
            </a:r>
            <a:r>
              <a:rPr lang="ru-RU" altLang="ru-RU" sz="2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Ану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altLang="ru-RU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В якому з цих королівств ти хочеш жити?</a:t>
            </a:r>
            <a:endParaRPr lang="ru-RU" altLang="ru-RU" sz="2000" b="1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altLang="ru-RU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Чого навчає казка Г. Малик?</a:t>
            </a:r>
            <a:endParaRPr lang="ru-RU" altLang="ru-RU" sz="20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11531" y="1381469"/>
            <a:ext cx="5189471" cy="3046988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dirty="0"/>
              <a:t>На цьому й скінчилася б казка, </a:t>
            </a:r>
            <a:endParaRPr lang="uk-UA" sz="2400" dirty="0" smtClean="0"/>
          </a:p>
          <a:p>
            <a:r>
              <a:rPr lang="uk-UA" sz="2400" dirty="0" smtClean="0"/>
              <a:t>Та </a:t>
            </a:r>
            <a:r>
              <a:rPr lang="uk-UA" sz="2400" dirty="0"/>
              <a:t>вчора я стріла особу одну.</a:t>
            </a:r>
            <a:endParaRPr lang="ru-RU" sz="2400" dirty="0"/>
          </a:p>
          <a:p>
            <a:r>
              <a:rPr lang="uk-UA" sz="2400" dirty="0"/>
              <a:t>Вона продавцеві сказала:</a:t>
            </a:r>
            <a:endParaRPr lang="ru-RU" sz="2400" dirty="0"/>
          </a:p>
          <a:p>
            <a:r>
              <a:rPr lang="uk-UA" sz="2400" dirty="0"/>
              <a:t>— Ану</a:t>
            </a:r>
            <a:r>
              <a:rPr lang="uk-UA" sz="2400" dirty="0" smtClean="0"/>
              <a:t>...</a:t>
            </a:r>
            <a:endParaRPr lang="ru-RU" sz="2400" dirty="0"/>
          </a:p>
          <a:p>
            <a:r>
              <a:rPr lang="uk-UA" sz="2400" dirty="0"/>
              <a:t>Одразу мені пригадалася казка</a:t>
            </a:r>
            <a:endParaRPr lang="ru-RU" sz="2400" dirty="0"/>
          </a:p>
          <a:p>
            <a:r>
              <a:rPr lang="uk-UA" sz="2400" dirty="0"/>
              <a:t>Про два королівства: Ану і </a:t>
            </a:r>
            <a:r>
              <a:rPr lang="uk-UA" sz="2400" dirty="0" err="1"/>
              <a:t>Будьласка</a:t>
            </a:r>
            <a:r>
              <a:rPr lang="uk-UA" sz="2400" dirty="0" smtClean="0"/>
              <a:t>.</a:t>
            </a:r>
            <a:endParaRPr lang="ru-RU" sz="2400" dirty="0"/>
          </a:p>
          <a:p>
            <a:r>
              <a:rPr lang="uk-UA" sz="2400" dirty="0"/>
              <a:t>Подумала </a:t>
            </a:r>
            <a:r>
              <a:rPr lang="uk-UA" sz="2400" dirty="0" smtClean="0"/>
              <a:t>я:</a:t>
            </a:r>
            <a:r>
              <a:rPr lang="ru-RU" sz="2400" dirty="0"/>
              <a:t> </a:t>
            </a:r>
            <a:r>
              <a:rPr lang="uk-UA" sz="2400" dirty="0" smtClean="0"/>
              <a:t>А </a:t>
            </a:r>
            <a:r>
              <a:rPr lang="uk-UA" sz="2400" dirty="0"/>
              <a:t>можливо, цей раз</a:t>
            </a:r>
            <a:endParaRPr lang="ru-RU" sz="2400" dirty="0"/>
          </a:p>
          <a:p>
            <a:r>
              <a:rPr lang="uk-UA" sz="2400" dirty="0"/>
              <a:t>Війною пішло королівство на нас?!</a:t>
            </a:r>
            <a:endParaRPr lang="ru-RU" sz="2400" dirty="0"/>
          </a:p>
        </p:txBody>
      </p:sp>
      <p:pic>
        <p:nvPicPr>
          <p:cNvPr id="2050" name="Picture 2" descr="D:\2 клас\2 Читання\1 Савченко\06 Світ дитинства\№063 - Роб з дит книжкою  Г Малик Королівство Ану\2025-01-20_1540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457" y="1446785"/>
            <a:ext cx="2940869" cy="416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56629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F9204C2-0B7D-4126-B8E7-CDCF400F7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295" y="510074"/>
            <a:ext cx="5341505" cy="1144556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4000" b="1" dirty="0" smtClean="0"/>
              <a:t>Г. Малик. Чому </a:t>
            </a:r>
            <a:r>
              <a:rPr lang="uk-UA" sz="4000" b="1" dirty="0"/>
              <a:t>папуга не навчився </a:t>
            </a:r>
            <a:r>
              <a:rPr lang="uk-UA" sz="4000" b="1" dirty="0" smtClean="0"/>
              <a:t>розмовляти</a:t>
            </a:r>
            <a:endParaRPr lang="uk-UA" sz="4000" b="1" dirty="0"/>
          </a:p>
        </p:txBody>
      </p:sp>
      <p:pic>
        <p:nvPicPr>
          <p:cNvPr id="4" name="Picture 2" descr="https://mala.storinka.org/uploaded/images/Articles/portrety/galyna_malyk/kazky/Chomu_papuga_ne_navchyvsia_govoryty_Galyna_Maly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647" y="1702026"/>
            <a:ext cx="3409496" cy="231994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" y="6117771"/>
            <a:ext cx="1099457" cy="7402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85</a:t>
            </a:r>
          </a:p>
        </p:txBody>
      </p:sp>
      <p:pic>
        <p:nvPicPr>
          <p:cNvPr id="3074" name="Picture 2" descr="D:\2 клас\2 Читання\1 Савченко\06 Світ дитинства\№063 - Роб з дит книжкою  Г Малик Королівство Ану\2025-01-19_2048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579" y="246726"/>
            <a:ext cx="5110164" cy="615132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>
            <a:extLst>
              <a:ext uri="{FF2B5EF4-FFF2-40B4-BE49-F238E27FC236}">
                <a16:creationId xmlns="" xmlns:a16="http://schemas.microsoft.com/office/drawing/2014/main" id="{C148B35D-0EE5-40B2-9770-3124392B9742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77634" y="4127347"/>
            <a:ext cx="5666017" cy="1914224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uk-UA" altLang="ru-RU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 що мріяв папуга?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altLang="ru-RU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У яких тварин він вирішив вчитися розмовляти?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altLang="ru-RU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Прочитай, що горлав папуга, коли вирішив, що навчився розмовляти.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altLang="ru-RU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Прочитай кінцівку казки-притчі. Чого вона вчить? </a:t>
            </a:r>
            <a:endParaRPr lang="ru-RU" altLang="ru-RU" sz="20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26685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8943" y="494529"/>
            <a:ext cx="9318171" cy="5831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Підсумок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8942" y="1103181"/>
            <a:ext cx="9318171" cy="1015663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58775" indent="-358775">
              <a:buFont typeface="Wingdings" panose="05000000000000000000" pitchFamily="2" charset="2"/>
              <a:buChar char="v"/>
            </a:pP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Які почуття, настрій у тебе після читання казок Галини Малик?</a:t>
            </a:r>
          </a:p>
          <a:p>
            <a:pPr marL="358775" indent="-358775">
              <a:buFont typeface="Wingdings" panose="05000000000000000000" pitchFamily="2" charset="2"/>
              <a:buChar char="v"/>
            </a:pP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Що авторка хотіла повідомити цими творами? Чого навчають ці історії?</a:t>
            </a:r>
          </a:p>
          <a:p>
            <a:pPr marL="358775" indent="-358775">
              <a:buFont typeface="Wingdings" panose="05000000000000000000" pitchFamily="2" charset="2"/>
              <a:buChar char="v"/>
            </a:pP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Що нового взяв/взяла для себе з уроку?</a:t>
            </a:r>
            <a:endParaRPr lang="uk-UA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8942" y="2195246"/>
            <a:ext cx="3897087" cy="40011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Розкажи казки за ілюстраціями</a:t>
            </a:r>
            <a:endParaRPr lang="uk-UA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 descr="D:\2 клас\2 Читання\1 Савченко\06 Світ дитинства\№063 - Роб з дит книжкою  Г Малик Королівство Ану\2025-01-20_1525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257" y="4569356"/>
            <a:ext cx="2027486" cy="189337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2 клас\2 Читання\1 Савченко\06 Світ дитинства\№063 - Роб з дит книжкою  Г Малик Королівство Ану\2025-01-20_1527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999" y="2675984"/>
            <a:ext cx="2750744" cy="189337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2 клас\2 Читання\1 Савченко\06 Світ дитинства\№063 - Роб з дит книжкою  Г Малик Королівство Ану\2025-01-20_1530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743" y="2675984"/>
            <a:ext cx="2161600" cy="189337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2 клас\2 Читання\1 Савченко\06 Світ дитинства\№063 - Роб з дит книжкою  Г Малик Королівство Ану\2025-01-20_1535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952" y="2172380"/>
            <a:ext cx="2412882" cy="232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2 клас\2 Читання\1 Савченко\06 Світ дитинства\№063 - Роб з дит книжкою  Г Малик Королівство Ану\2025-01-20_15370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393" y="4495341"/>
            <a:ext cx="2104817" cy="197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D:\2 клас\2 Читання\1 Савченко\06 Світ дитинства\№063 - Роб з дит книжкою  Г Малик Королівство Ану\2025-01-20_15383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685" y="4374651"/>
            <a:ext cx="2172708" cy="209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39433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F9204C2-0B7D-4126-B8E7-CDCF400F7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9" y="589150"/>
            <a:ext cx="10167257" cy="6627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4000" b="1" dirty="0" smtClean="0"/>
              <a:t>Домашнє завдання</a:t>
            </a:r>
            <a:endParaRPr lang="uk-UA" sz="40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30899" y="1723840"/>
            <a:ext cx="6421109" cy="3439239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Прочитай або послухай за посиланням казки-притчі </a:t>
            </a:r>
            <a:r>
              <a:rPr lang="uk-UA" sz="2800" b="1" dirty="0">
                <a:solidFill>
                  <a:srgbClr val="0070C0"/>
                </a:solidFill>
              </a:rPr>
              <a:t>Г. </a:t>
            </a:r>
            <a:r>
              <a:rPr lang="uk-UA" sz="2800" b="1" dirty="0" smtClean="0">
                <a:solidFill>
                  <a:srgbClr val="0070C0"/>
                </a:solidFill>
              </a:rPr>
              <a:t>Малик</a:t>
            </a:r>
          </a:p>
          <a:p>
            <a:pPr marL="271463" indent="-271463">
              <a:buFont typeface="Wingdings" panose="05000000000000000000" pitchFamily="2" charset="2"/>
              <a:buChar char="§"/>
            </a:pP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Королівство Ану. Ст. 83-84</a:t>
            </a:r>
          </a:p>
          <a:p>
            <a:pPr marL="271463" indent="-271463">
              <a:buFont typeface="Wingdings" panose="05000000000000000000" pitchFamily="2" charset="2"/>
              <a:buChar char="§"/>
            </a:pP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Чому папуга не навчився розмовляти. Ст. 85</a:t>
            </a:r>
          </a:p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Розкажи </a:t>
            </a:r>
            <a:r>
              <a:rPr lang="uk-UA" sz="2800" b="1" dirty="0" smtClean="0">
                <a:solidFill>
                  <a:srgbClr val="0070C0"/>
                </a:solidFill>
              </a:rPr>
              <a:t>ці казки за малюнками своїм </a:t>
            </a:r>
            <a:r>
              <a:rPr lang="uk-UA" sz="2800" b="1" dirty="0">
                <a:solidFill>
                  <a:srgbClr val="0070C0"/>
                </a:solidFill>
              </a:rPr>
              <a:t>рідним</a:t>
            </a:r>
            <a:r>
              <a:rPr lang="uk-UA" sz="2800" b="1" dirty="0" smtClean="0">
                <a:solidFill>
                  <a:srgbClr val="0070C0"/>
                </a:solidFill>
              </a:rPr>
              <a:t>.</a:t>
            </a:r>
            <a:endParaRPr lang="uk-UA" sz="2800" b="1" dirty="0">
              <a:solidFill>
                <a:srgbClr val="0070C0"/>
              </a:solidFill>
            </a:endParaRPr>
          </a:p>
        </p:txBody>
      </p:sp>
      <p:pic>
        <p:nvPicPr>
          <p:cNvPr id="5" name="Picture 2" descr="D:\Картинки до тестів\Підручники зошити\2 клас\2024-06-02_2223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42" y="1378598"/>
            <a:ext cx="3309257" cy="464954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40915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316946" y="1328181"/>
            <a:ext cx="5890519" cy="57682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Проаналізуй свою роботу на </a:t>
            </a:r>
            <a:r>
              <a:rPr lang="uk-UA" sz="2400" b="1" dirty="0" err="1" smtClean="0">
                <a:solidFill>
                  <a:schemeClr val="accent2">
                    <a:lumMod val="75000"/>
                  </a:schemeClr>
                </a:solidFill>
              </a:rPr>
              <a:t>уроці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884109" y="463851"/>
            <a:ext cx="8756193" cy="75534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smtClean="0">
                <a:solidFill>
                  <a:schemeClr val="bg1"/>
                </a:solidFill>
              </a:rPr>
              <a:t>Рефлексія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9" name="Picture 3" descr="D:\Картинки до тестів\Емоції Книга\images 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1" t="2414" r="13578" b="4941"/>
          <a:stretch/>
        </p:blipFill>
        <p:spPr bwMode="auto">
          <a:xfrm>
            <a:off x="6995742" y="2041281"/>
            <a:ext cx="2211723" cy="2786771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Картинки до тестів\Емоції Книга\images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74" y="2103367"/>
            <a:ext cx="2644690" cy="2644689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Картинки до тестів\Емоції Книга\images (1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045" y="2101301"/>
            <a:ext cx="2666731" cy="2666730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229" y="1996147"/>
            <a:ext cx="1771777" cy="2751909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095278" y="4890137"/>
            <a:ext cx="2448360" cy="945148"/>
          </a:xfrm>
          <a:prstGeom prst="roundRect">
            <a:avLst>
              <a:gd name="adj" fmla="val 1288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Мені все вдалося!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099231" y="4890137"/>
            <a:ext cx="2448360" cy="945148"/>
          </a:xfrm>
          <a:prstGeom prst="roundRect">
            <a:avLst>
              <a:gd name="adj" fmla="val 12887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Було цікаво!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995741" y="4889866"/>
            <a:ext cx="2211723" cy="945148"/>
          </a:xfrm>
          <a:prstGeom prst="roundRect">
            <a:avLst>
              <a:gd name="adj" fmla="val 12887"/>
            </a:avLst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Треба ще подумати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503229" y="4890137"/>
            <a:ext cx="1771777" cy="945148"/>
          </a:xfrm>
          <a:prstGeom prst="roundRect">
            <a:avLst>
              <a:gd name="adj" fmla="val 12887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Було важко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3159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43499" y="1440425"/>
            <a:ext cx="5920740" cy="2062103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Дзвоник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всім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нам дав наказ — </a:t>
            </a:r>
            <a:endParaRPr lang="ru-RU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До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роботи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швидше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клас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ru-RU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Попрацюєм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всі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старанно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endParaRPr lang="ru-RU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Щоб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пройшов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урок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немарно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D:\Картинки до тестів\!!!!! Грамотність\Фото00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887" y="1440424"/>
            <a:ext cx="3844623" cy="384462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65625" y="530586"/>
            <a:ext cx="9949351" cy="6805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1838" y="4585001"/>
            <a:ext cx="1712008" cy="11918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Буде цікаво!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2566" y="4571337"/>
            <a:ext cx="1736997" cy="11918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Буде легко!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00879" y="4571337"/>
            <a:ext cx="1802821" cy="1191816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Відчую успіх!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44626" y="4571337"/>
            <a:ext cx="1619613" cy="11918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Буде важко</a:t>
            </a:r>
            <a:r>
              <a:rPr lang="uk-UA" sz="3200" b="1" dirty="0">
                <a:solidFill>
                  <a:schemeClr val="bg1"/>
                </a:solidFill>
              </a:rPr>
              <a:t>!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1" name="Picture 3" descr="D:\Картинки до тестів\Емоції Книга\images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1" t="2414" r="13578" b="4941"/>
          <a:stretch/>
        </p:blipFill>
        <p:spPr bwMode="auto">
          <a:xfrm>
            <a:off x="6796429" y="1685053"/>
            <a:ext cx="2211723" cy="2786771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D:\Картинки до тестів\Емоції Книга\images (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888" y="1745073"/>
            <a:ext cx="2496320" cy="2666730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Картинки до тестів\Емоції Книга\images (1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887" y="1745070"/>
            <a:ext cx="2666731" cy="2666730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462" y="1659891"/>
            <a:ext cx="1771777" cy="2751909"/>
          </a:xfrm>
          <a:prstGeom prst="roundRect">
            <a:avLst/>
          </a:prstGeom>
          <a:noFill/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965624" y="530586"/>
            <a:ext cx="9949351" cy="6805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Очікування від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15109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8" grpId="0" animBg="1"/>
      <p:bldP spid="9" grpId="0" animBg="1"/>
      <p:bldP spid="10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="" xmlns:a16="http://schemas.microsoft.com/office/drawing/2014/main" id="{4FAFFDA4-EBA9-4F16-BC54-5687C327F8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7943" y="1872342"/>
            <a:ext cx="6749143" cy="264522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80000"/>
              </a:lnSpc>
              <a:buNone/>
            </a:pPr>
            <a:r>
              <a:rPr lang="uk-UA" altLang="uk-UA" sz="4000" b="1" dirty="0" smtClean="0">
                <a:solidFill>
                  <a:schemeClr val="accent2">
                    <a:lumMod val="75000"/>
                  </a:schemeClr>
                </a:solidFill>
              </a:rPr>
              <a:t>Щоб       </a:t>
            </a:r>
            <a:r>
              <a:rPr lang="uk-UA" altLang="uk-UA" sz="4000" b="1" dirty="0">
                <a:solidFill>
                  <a:schemeClr val="accent2">
                    <a:lumMod val="75000"/>
                  </a:schemeClr>
                </a:solidFill>
              </a:rPr>
              <a:t>треба       працювати.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altLang="uk-UA" sz="4000" b="1" dirty="0">
                <a:solidFill>
                  <a:schemeClr val="accent2">
                    <a:lumMod val="75000"/>
                  </a:schemeClr>
                </a:solidFill>
              </a:rPr>
              <a:t>     </a:t>
            </a:r>
          </a:p>
          <a:p>
            <a:pPr>
              <a:lnSpc>
                <a:spcPct val="80000"/>
              </a:lnSpc>
              <a:buFontTx/>
              <a:buNone/>
            </a:pPr>
            <a:endParaRPr lang="uk-UA" altLang="uk-UA" sz="40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uk-UA" altLang="uk-UA" sz="4000" b="1" dirty="0">
                <a:solidFill>
                  <a:schemeClr val="accent2">
                    <a:lumMod val="75000"/>
                  </a:schemeClr>
                </a:solidFill>
              </a:rPr>
              <a:t>мати,         успіх        добре</a:t>
            </a:r>
            <a:endParaRPr lang="ru-RU" altLang="uk-UA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171" name="Line 5">
            <a:extLst>
              <a:ext uri="{FF2B5EF4-FFF2-40B4-BE49-F238E27FC236}">
                <a16:creationId xmlns="" xmlns:a16="http://schemas.microsoft.com/office/drawing/2014/main" id="{FC9ACCE0-7837-4891-A152-97ECDD0061CD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9202" y="2385287"/>
            <a:ext cx="1959541" cy="1300185"/>
          </a:xfrm>
          <a:prstGeom prst="line">
            <a:avLst/>
          </a:prstGeom>
          <a:noFill/>
          <a:ln w="5715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7172" name="Line 6">
            <a:extLst>
              <a:ext uri="{FF2B5EF4-FFF2-40B4-BE49-F238E27FC236}">
                <a16:creationId xmlns="" xmlns:a16="http://schemas.microsoft.com/office/drawing/2014/main" id="{B9287DE4-592F-4104-94E4-940A90F18B2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306184" y="3974624"/>
            <a:ext cx="917120" cy="0"/>
          </a:xfrm>
          <a:prstGeom prst="line">
            <a:avLst/>
          </a:prstGeom>
          <a:noFill/>
          <a:ln w="5715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7173" name="Line 7">
            <a:extLst>
              <a:ext uri="{FF2B5EF4-FFF2-40B4-BE49-F238E27FC236}">
                <a16:creationId xmlns="" xmlns:a16="http://schemas.microsoft.com/office/drawing/2014/main" id="{C917F2B0-5B90-4FD8-9C1C-A76977BF238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98170" y="2385287"/>
            <a:ext cx="1611087" cy="1300185"/>
          </a:xfrm>
          <a:prstGeom prst="line">
            <a:avLst/>
          </a:prstGeom>
          <a:noFill/>
          <a:ln w="5715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7174" name="Line 8">
            <a:extLst>
              <a:ext uri="{FF2B5EF4-FFF2-40B4-BE49-F238E27FC236}">
                <a16:creationId xmlns="" xmlns:a16="http://schemas.microsoft.com/office/drawing/2014/main" id="{DF283813-6570-4E8D-8E65-BAA26BC7C29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48743" y="2385287"/>
            <a:ext cx="2329543" cy="1300185"/>
          </a:xfrm>
          <a:prstGeom prst="line">
            <a:avLst/>
          </a:prstGeom>
          <a:noFill/>
          <a:ln w="5715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7175" name="Line 9">
            <a:extLst>
              <a:ext uri="{FF2B5EF4-FFF2-40B4-BE49-F238E27FC236}">
                <a16:creationId xmlns="" xmlns:a16="http://schemas.microsoft.com/office/drawing/2014/main" id="{F76B4226-0A94-4F8E-9DF8-7D7E2C47283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02553" y="2385287"/>
            <a:ext cx="0" cy="1300185"/>
          </a:xfrm>
          <a:prstGeom prst="line">
            <a:avLst/>
          </a:prstGeom>
          <a:noFill/>
          <a:ln w="5715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8" name="Заголовок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24593" y="660064"/>
            <a:ext cx="10363200" cy="7512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4000" b="1" dirty="0" smtClean="0">
                <a:solidFill>
                  <a:schemeClr val="bg1"/>
                </a:solidFill>
              </a:rPr>
              <a:t>Прочитай </a:t>
            </a:r>
            <a:r>
              <a:rPr lang="ru-RU" altLang="ru-RU" sz="4000" b="1" dirty="0" err="1" smtClean="0">
                <a:solidFill>
                  <a:schemeClr val="bg1"/>
                </a:solidFill>
              </a:rPr>
              <a:t>пораду</a:t>
            </a:r>
            <a:endParaRPr lang="ru-RU" altLang="ru-RU" sz="4000" b="1" dirty="0" smtClean="0">
              <a:solidFill>
                <a:schemeClr val="bg1"/>
              </a:solidFill>
            </a:endParaRPr>
          </a:p>
        </p:txBody>
      </p:sp>
      <p:pic>
        <p:nvPicPr>
          <p:cNvPr id="2050" name="Picture 2" descr="D:\Картинки до тестів\!!!!!!Эсмира\_free_2023-10-04-22-47-4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171" y="1497995"/>
            <a:ext cx="3393622" cy="339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>
            <a:extLst>
              <a:ext uri="{FF2B5EF4-FFF2-40B4-BE49-F238E27FC236}">
                <a16:creationId xmlns="" xmlns:a16="http://schemas.microsoft.com/office/drawing/2014/main" id="{4FAFFDA4-EBA9-4F16-BC54-5687C327F8A2}"/>
              </a:ext>
            </a:extLst>
          </p:cNvPr>
          <p:cNvSpPr txBox="1">
            <a:spLocks noChangeArrowheads="1"/>
          </p:cNvSpPr>
          <p:nvPr/>
        </p:nvSpPr>
        <p:spPr>
          <a:xfrm>
            <a:off x="936171" y="4636316"/>
            <a:ext cx="6760029" cy="11766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None/>
            </a:pPr>
            <a:r>
              <a:rPr lang="uk-UA" altLang="uk-UA" sz="4000" b="1" dirty="0" smtClean="0">
                <a:solidFill>
                  <a:schemeClr val="bg1"/>
                </a:solidFill>
              </a:rPr>
              <a:t>Щоб </a:t>
            </a:r>
            <a:r>
              <a:rPr lang="uk-UA" altLang="uk-UA" sz="4000" b="1" dirty="0">
                <a:solidFill>
                  <a:schemeClr val="bg1"/>
                </a:solidFill>
              </a:rPr>
              <a:t>успіх</a:t>
            </a:r>
            <a:r>
              <a:rPr lang="uk-UA" altLang="uk-UA" sz="4000" b="1" dirty="0" smtClean="0">
                <a:solidFill>
                  <a:schemeClr val="bg1"/>
                </a:solidFill>
              </a:rPr>
              <a:t> </a:t>
            </a:r>
            <a:r>
              <a:rPr lang="uk-UA" altLang="uk-UA" sz="4000" b="1" dirty="0">
                <a:solidFill>
                  <a:schemeClr val="bg1"/>
                </a:solidFill>
              </a:rPr>
              <a:t>мати,</a:t>
            </a:r>
            <a:r>
              <a:rPr lang="uk-UA" altLang="uk-UA" sz="4000" b="1" dirty="0" smtClean="0">
                <a:solidFill>
                  <a:schemeClr val="bg1"/>
                </a:solidFill>
              </a:rPr>
              <a:t> </a:t>
            </a:r>
          </a:p>
          <a:p>
            <a:pPr algn="ctr">
              <a:lnSpc>
                <a:spcPct val="80000"/>
              </a:lnSpc>
              <a:buNone/>
            </a:pPr>
            <a:r>
              <a:rPr lang="uk-UA" altLang="uk-UA" sz="4000" b="1" dirty="0" smtClean="0">
                <a:solidFill>
                  <a:schemeClr val="bg1"/>
                </a:solidFill>
              </a:rPr>
              <a:t>треба добре</a:t>
            </a:r>
            <a:r>
              <a:rPr lang="ru-RU" altLang="uk-UA" sz="4000" b="1" dirty="0" smtClean="0">
                <a:solidFill>
                  <a:schemeClr val="bg1"/>
                </a:solidFill>
              </a:rPr>
              <a:t> </a:t>
            </a:r>
            <a:r>
              <a:rPr lang="uk-UA" altLang="uk-UA" sz="4000" b="1" dirty="0" smtClean="0">
                <a:solidFill>
                  <a:schemeClr val="bg1"/>
                </a:solidFill>
              </a:rPr>
              <a:t>працювати.</a:t>
            </a:r>
          </a:p>
          <a:p>
            <a:pPr>
              <a:lnSpc>
                <a:spcPct val="80000"/>
              </a:lnSpc>
              <a:buFontTx/>
              <a:buNone/>
            </a:pPr>
            <a:endParaRPr lang="uk-UA" altLang="uk-UA" sz="4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55294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41722" y="582906"/>
            <a:ext cx="10035801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22" y="1576814"/>
            <a:ext cx="3948339" cy="394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66657" y="1576815"/>
            <a:ext cx="5710866" cy="29625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uk-UA" sz="2800" b="1" dirty="0">
                <a:solidFill>
                  <a:schemeClr val="bg1"/>
                </a:solidFill>
              </a:rPr>
              <a:t>Сьогодні на </a:t>
            </a:r>
            <a:r>
              <a:rPr lang="uk-UA" sz="2800" b="1" dirty="0" err="1">
                <a:solidFill>
                  <a:schemeClr val="bg1"/>
                </a:solidFill>
              </a:rPr>
              <a:t>уроці</a:t>
            </a:r>
            <a:r>
              <a:rPr lang="uk-UA" sz="2800" b="1" dirty="0">
                <a:solidFill>
                  <a:schemeClr val="bg1"/>
                </a:solidFill>
              </a:rPr>
              <a:t> читання ми </a:t>
            </a:r>
            <a:r>
              <a:rPr lang="ru-RU" sz="2800" b="1" dirty="0" err="1"/>
              <a:t>познайомимося</a:t>
            </a:r>
            <a:r>
              <a:rPr lang="ru-RU" sz="2800" b="1" dirty="0"/>
              <a:t> </a:t>
            </a:r>
            <a:r>
              <a:rPr lang="ru-RU" sz="2800" b="1" dirty="0" err="1"/>
              <a:t>із</a:t>
            </a:r>
            <a:r>
              <a:rPr lang="ru-RU" sz="2800" b="1" dirty="0"/>
              <a:t> </a:t>
            </a:r>
            <a:r>
              <a:rPr lang="ru-RU" sz="2800" b="1" dirty="0" err="1" smtClean="0"/>
              <a:t>сучасною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авторкою</a:t>
            </a:r>
            <a:r>
              <a:rPr lang="ru-RU" sz="2800" b="1" dirty="0" smtClean="0"/>
              <a:t> Галиною Малик, </a:t>
            </a:r>
            <a:r>
              <a:rPr lang="ru-RU" sz="2800" b="1" dirty="0" err="1"/>
              <a:t>прочитаємо</a:t>
            </a:r>
            <a:r>
              <a:rPr lang="ru-RU" sz="2800" b="1" dirty="0"/>
              <a:t> </a:t>
            </a:r>
            <a:r>
              <a:rPr lang="ru-RU" sz="2800" b="1" dirty="0" err="1" smtClean="0"/>
              <a:t>її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казки-притчі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chemeClr val="bg1"/>
                </a:solidFill>
                <a:ea typeface="Georgia"/>
                <a:cs typeface="Georgia"/>
                <a:sym typeface="Georgia"/>
              </a:rPr>
              <a:t>«</a:t>
            </a:r>
            <a:r>
              <a:rPr lang="ru-RU" sz="2800" b="1" dirty="0" err="1" smtClean="0">
                <a:solidFill>
                  <a:schemeClr val="bg1"/>
                </a:solidFill>
                <a:ea typeface="Georgia"/>
                <a:cs typeface="Georgia"/>
                <a:sym typeface="Georgia"/>
              </a:rPr>
              <a:t>Королівство</a:t>
            </a:r>
            <a:r>
              <a:rPr lang="ru-RU" sz="2800" b="1" dirty="0" smtClean="0">
                <a:solidFill>
                  <a:schemeClr val="bg1"/>
                </a:solidFill>
                <a:ea typeface="Georgia"/>
                <a:cs typeface="Georgia"/>
                <a:sym typeface="Georgia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a typeface="Georgia"/>
                <a:cs typeface="Georgia"/>
                <a:sym typeface="Georgia"/>
              </a:rPr>
              <a:t>Ану</a:t>
            </a:r>
            <a:r>
              <a:rPr lang="ru-RU" sz="2800" b="1" dirty="0" smtClean="0">
                <a:solidFill>
                  <a:schemeClr val="bg1"/>
                </a:solidFill>
                <a:ea typeface="Georgia"/>
                <a:cs typeface="Georgia"/>
                <a:sym typeface="Georgia"/>
              </a:rPr>
              <a:t>», «</a:t>
            </a:r>
            <a:r>
              <a:rPr lang="ru-RU" sz="2800" b="1" dirty="0" err="1" smtClean="0">
                <a:solidFill>
                  <a:schemeClr val="bg1"/>
                </a:solidFill>
                <a:ea typeface="Georgia"/>
                <a:cs typeface="Georgia"/>
                <a:sym typeface="Georgia"/>
              </a:rPr>
              <a:t>Чому</a:t>
            </a:r>
            <a:r>
              <a:rPr lang="ru-RU" sz="2800" b="1" dirty="0" smtClean="0">
                <a:solidFill>
                  <a:schemeClr val="bg1"/>
                </a:solidFill>
                <a:ea typeface="Georgia"/>
                <a:cs typeface="Georgia"/>
                <a:sym typeface="Georgia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a typeface="Georgia"/>
                <a:cs typeface="Georgia"/>
                <a:sym typeface="Georgia"/>
              </a:rPr>
              <a:t>папуга</a:t>
            </a:r>
            <a:r>
              <a:rPr lang="ru-RU" sz="2800" b="1" dirty="0" smtClean="0">
                <a:solidFill>
                  <a:schemeClr val="bg1"/>
                </a:solidFill>
                <a:ea typeface="Georgia"/>
                <a:cs typeface="Georgia"/>
                <a:sym typeface="Georgia"/>
              </a:rPr>
              <a:t> не </a:t>
            </a:r>
            <a:r>
              <a:rPr lang="ru-RU" sz="2800" b="1" dirty="0" err="1" smtClean="0">
                <a:solidFill>
                  <a:schemeClr val="bg1"/>
                </a:solidFill>
                <a:ea typeface="Georgia"/>
                <a:cs typeface="Georgia"/>
                <a:sym typeface="Georgia"/>
              </a:rPr>
              <a:t>навчився</a:t>
            </a:r>
            <a:r>
              <a:rPr lang="ru-RU" sz="2800" b="1" dirty="0" smtClean="0">
                <a:solidFill>
                  <a:schemeClr val="bg1"/>
                </a:solidFill>
                <a:ea typeface="Georgia"/>
                <a:cs typeface="Georgia"/>
                <a:sym typeface="Georgia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ea typeface="Georgia"/>
                <a:cs typeface="Georgia"/>
                <a:sym typeface="Georgia"/>
              </a:rPr>
              <a:t>розмовляти</a:t>
            </a:r>
            <a:r>
              <a:rPr lang="ru-RU" sz="2800" b="1" dirty="0" smtClean="0">
                <a:solidFill>
                  <a:schemeClr val="bg1"/>
                </a:solidFill>
                <a:ea typeface="Georgia"/>
                <a:cs typeface="Georgia"/>
                <a:sym typeface="Georgia"/>
              </a:rPr>
              <a:t>»</a:t>
            </a:r>
            <a:r>
              <a:rPr lang="uk-UA" sz="2800" b="1" dirty="0">
                <a:solidFill>
                  <a:schemeClr val="bg1"/>
                </a:solidFill>
                <a:ea typeface="Georgia"/>
                <a:cs typeface="Georgia"/>
                <a:sym typeface="Georgia"/>
              </a:rPr>
              <a:t>.</a:t>
            </a:r>
            <a:endParaRPr lang="ru-RU" sz="2800" b="1" dirty="0" smtClean="0">
              <a:solidFill>
                <a:schemeClr val="bg1"/>
              </a:solidFill>
              <a:ea typeface="Georgia"/>
              <a:cs typeface="Georgia"/>
              <a:sym typeface="Georg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49020" y="4721129"/>
            <a:ext cx="5728503" cy="10556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uk-UA" sz="2800" b="1" dirty="0" smtClean="0">
                <a:solidFill>
                  <a:srgbClr val="0070C0"/>
                </a:solidFill>
              </a:rPr>
              <a:t>Притча – це коротка розповідь з повчальним змістом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12849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2290" y="499944"/>
            <a:ext cx="10163796" cy="65394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3600" b="1" dirty="0" smtClean="0"/>
              <a:t>Галина Миколаївна Малик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2290" y="1237451"/>
            <a:ext cx="10120254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</a:rPr>
              <a:t>Народилася</a:t>
            </a:r>
            <a:r>
              <a:rPr lang="ru-RU" sz="2000" b="1" dirty="0">
                <a:solidFill>
                  <a:schemeClr val="bg1"/>
                </a:solidFill>
              </a:rPr>
              <a:t> 12 </a:t>
            </a:r>
            <a:r>
              <a:rPr lang="ru-RU" sz="2000" b="1" dirty="0" err="1">
                <a:solidFill>
                  <a:schemeClr val="bg1"/>
                </a:solidFill>
              </a:rPr>
              <a:t>серпня</a:t>
            </a:r>
            <a:r>
              <a:rPr lang="ru-RU" sz="2000" b="1" dirty="0">
                <a:solidFill>
                  <a:schemeClr val="bg1"/>
                </a:solidFill>
              </a:rPr>
              <a:t> 1951 року </a:t>
            </a:r>
            <a:r>
              <a:rPr lang="ru-RU" sz="2000" b="1" dirty="0" smtClean="0">
                <a:solidFill>
                  <a:schemeClr val="bg1"/>
                </a:solidFill>
              </a:rPr>
              <a:t>у </a:t>
            </a:r>
            <a:r>
              <a:rPr lang="ru-RU" sz="2000" b="1" dirty="0" err="1" smtClean="0">
                <a:solidFill>
                  <a:schemeClr val="bg1"/>
                </a:solidFill>
              </a:rPr>
              <a:t>місті</a:t>
            </a:r>
            <a:r>
              <a:rPr lang="ru-RU" sz="2000" b="1" dirty="0">
                <a:solidFill>
                  <a:schemeClr val="bg1"/>
                </a:solidFill>
              </a:rPr>
              <a:t> 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Бердянськ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Запорізької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області</a:t>
            </a:r>
            <a:r>
              <a:rPr lang="ru-RU" sz="2000" b="1" dirty="0" smtClean="0">
                <a:solidFill>
                  <a:schemeClr val="bg1"/>
                </a:solidFill>
              </a:rPr>
              <a:t>. </a:t>
            </a:r>
            <a:r>
              <a:rPr lang="ru-RU" sz="2000" b="1" dirty="0" err="1" smtClean="0">
                <a:solidFill>
                  <a:schemeClr val="bg1"/>
                </a:solidFill>
              </a:rPr>
              <a:t>Батько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був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ученим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агрономом, </a:t>
            </a:r>
            <a:r>
              <a:rPr lang="ru-RU" sz="2000" b="1" dirty="0" err="1" smtClean="0">
                <a:solidFill>
                  <a:schemeClr val="bg1"/>
                </a:solidFill>
              </a:rPr>
              <a:t>мати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– </a:t>
            </a:r>
            <a:r>
              <a:rPr lang="ru-RU" sz="2000" b="1" dirty="0">
                <a:solidFill>
                  <a:schemeClr val="bg1"/>
                </a:solidFill>
              </a:rPr>
              <a:t>педагогом. На початку 1964 року Галина Малик разом з батьками </a:t>
            </a:r>
            <a:r>
              <a:rPr lang="ru-RU" sz="2000" b="1" dirty="0" err="1">
                <a:solidFill>
                  <a:schemeClr val="bg1"/>
                </a:solidFill>
              </a:rPr>
              <a:t>переїхала</a:t>
            </a:r>
            <a:r>
              <a:rPr lang="ru-RU" sz="2000" b="1" dirty="0">
                <a:solidFill>
                  <a:schemeClr val="bg1"/>
                </a:solidFill>
              </a:rPr>
              <a:t> в селище </a:t>
            </a:r>
            <a:r>
              <a:rPr lang="ru-RU" sz="2000" b="1" dirty="0" err="1">
                <a:solidFill>
                  <a:schemeClr val="bg1"/>
                </a:solidFill>
              </a:rPr>
              <a:t>Середнє</a:t>
            </a:r>
            <a:r>
              <a:rPr lang="ru-RU" sz="2000" b="1" dirty="0">
                <a:solidFill>
                  <a:schemeClr val="bg1"/>
                </a:solidFill>
              </a:rPr>
              <a:t> на </a:t>
            </a:r>
            <a:r>
              <a:rPr lang="ru-RU" sz="2000" b="1" dirty="0" err="1" smtClean="0">
                <a:solidFill>
                  <a:schemeClr val="bg1"/>
                </a:solidFill>
              </a:rPr>
              <a:t>Закарпатті</a:t>
            </a:r>
            <a:r>
              <a:rPr lang="ru-RU" sz="2000" b="1" dirty="0" smtClean="0">
                <a:solidFill>
                  <a:schemeClr val="bg1"/>
                </a:solidFill>
              </a:rPr>
              <a:t>.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Галина </a:t>
            </a:r>
            <a:r>
              <a:rPr lang="ru-RU" sz="2000" b="1" dirty="0">
                <a:solidFill>
                  <a:schemeClr val="bg1"/>
                </a:solidFill>
              </a:rPr>
              <a:t>Малик </a:t>
            </a:r>
            <a:r>
              <a:rPr lang="ru-RU" sz="2000" b="1" dirty="0" err="1">
                <a:solidFill>
                  <a:schemeClr val="bg1"/>
                </a:solidFill>
              </a:rPr>
              <a:t>пише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казкові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повісті</a:t>
            </a:r>
            <a:r>
              <a:rPr lang="ru-RU" sz="2000" b="1" dirty="0">
                <a:solidFill>
                  <a:schemeClr val="bg1"/>
                </a:solidFill>
              </a:rPr>
              <a:t> для </a:t>
            </a:r>
            <a:r>
              <a:rPr lang="ru-RU" sz="2000" b="1" dirty="0" err="1">
                <a:solidFill>
                  <a:schemeClr val="bg1"/>
                </a:solidFill>
              </a:rPr>
              <a:t>дітей</a:t>
            </a:r>
            <a:r>
              <a:rPr lang="ru-RU" sz="2000" b="1" dirty="0">
                <a:solidFill>
                  <a:schemeClr val="bg1"/>
                </a:solidFill>
              </a:rPr>
              <a:t>, </a:t>
            </a:r>
            <a:r>
              <a:rPr lang="ru-RU" sz="2000" b="1" dirty="0" err="1">
                <a:solidFill>
                  <a:schemeClr val="bg1"/>
                </a:solidFill>
              </a:rPr>
              <a:t>головні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герої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яких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діти</a:t>
            </a:r>
            <a:r>
              <a:rPr lang="ru-RU" sz="2000" b="1" dirty="0">
                <a:solidFill>
                  <a:schemeClr val="bg1"/>
                </a:solidFill>
              </a:rPr>
              <a:t> та </a:t>
            </a:r>
            <a:r>
              <a:rPr lang="ru-RU" sz="2000" b="1" dirty="0" err="1">
                <a:solidFill>
                  <a:schemeClr val="bg1"/>
                </a:solidFill>
              </a:rPr>
              <a:t>підлітки</a:t>
            </a:r>
            <a:r>
              <a:rPr lang="ru-RU" sz="2000" b="1" dirty="0">
                <a:solidFill>
                  <a:schemeClr val="bg1"/>
                </a:solidFill>
              </a:rPr>
              <a:t>. З персонажами </a:t>
            </a:r>
            <a:r>
              <a:rPr lang="ru-RU" sz="2000" b="1" dirty="0" err="1">
                <a:solidFill>
                  <a:schemeClr val="bg1"/>
                </a:solidFill>
              </a:rPr>
              <a:t>цих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повістей</a:t>
            </a:r>
            <a:r>
              <a:rPr lang="ru-RU" sz="2000" b="1" dirty="0">
                <a:solidFill>
                  <a:schemeClr val="bg1"/>
                </a:solidFill>
              </a:rPr>
              <a:t> весь час </a:t>
            </a:r>
            <a:r>
              <a:rPr lang="ru-RU" sz="2000" b="1" dirty="0" err="1">
                <a:solidFill>
                  <a:schemeClr val="bg1"/>
                </a:solidFill>
              </a:rPr>
              <a:t>трапляються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якісь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пригоди</a:t>
            </a:r>
            <a:r>
              <a:rPr lang="ru-RU" sz="2000" b="1" dirty="0">
                <a:solidFill>
                  <a:schemeClr val="bg1"/>
                </a:solidFill>
              </a:rPr>
              <a:t>, то </a:t>
            </a:r>
            <a:r>
              <a:rPr lang="ru-RU" sz="2000" b="1" dirty="0" err="1">
                <a:solidFill>
                  <a:schemeClr val="bg1"/>
                </a:solidFill>
              </a:rPr>
              <a:t>діти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потрапляють</a:t>
            </a:r>
            <a:r>
              <a:rPr lang="ru-RU" sz="2000" b="1" dirty="0">
                <a:solidFill>
                  <a:schemeClr val="bg1"/>
                </a:solidFill>
              </a:rPr>
              <a:t> у </a:t>
            </a:r>
            <a:r>
              <a:rPr lang="ru-RU" sz="2000" b="1" dirty="0" err="1">
                <a:solidFill>
                  <a:schemeClr val="bg1"/>
                </a:solidFill>
              </a:rPr>
              <a:t>казкову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країну</a:t>
            </a:r>
            <a:r>
              <a:rPr lang="ru-RU" sz="2000" b="1" dirty="0">
                <a:solidFill>
                  <a:schemeClr val="bg1"/>
                </a:solidFill>
              </a:rPr>
              <a:t>, а то </a:t>
            </a:r>
            <a:r>
              <a:rPr lang="ru-RU" sz="2000" b="1" dirty="0" err="1">
                <a:solidFill>
                  <a:schemeClr val="bg1"/>
                </a:solidFill>
              </a:rPr>
              <a:t>мешканці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казкових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країн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потрапляють</a:t>
            </a:r>
            <a:r>
              <a:rPr lang="ru-RU" sz="2000" b="1" dirty="0">
                <a:solidFill>
                  <a:schemeClr val="bg1"/>
                </a:solidFill>
              </a:rPr>
              <a:t> у </a:t>
            </a:r>
            <a:r>
              <a:rPr lang="ru-RU" sz="2000" b="1" dirty="0" err="1">
                <a:solidFill>
                  <a:schemeClr val="bg1"/>
                </a:solidFill>
              </a:rPr>
              <a:t>реальне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життя</a:t>
            </a:r>
            <a:r>
              <a:rPr lang="ru-RU" sz="2000" b="1" dirty="0" smtClean="0">
                <a:solidFill>
                  <a:schemeClr val="bg1"/>
                </a:solidFill>
              </a:rPr>
              <a:t>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8194" name="Picture 2" descr="https://mala.storinka.org/uploaded/images/Articles/portrety/galyna_malyk/Galyna_Malyk_ava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066" y="3176443"/>
            <a:ext cx="3295478" cy="305503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2289" y="3706500"/>
            <a:ext cx="6713025" cy="255454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Навчилась я читати у п’ять років. І читала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скрізь.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Навіть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у найменш підходящих для читання місцях… У першому класі — під партою, поклавши книжку на коліна. Моя перша вчителька Раїса Іванівна жалілася мамі: «Читають діти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буквар,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а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Галя читає під партою книжку. Я ж це чудово бачу. Зненацька кажу їй: — Малик,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продовжуй!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І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вона в ту ж мить продовжує!» Ще б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пак!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Я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той буквар до семи років уже знала напам’ять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2291" y="3208226"/>
            <a:ext cx="6713024" cy="498274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Послухай, що розповіла письменниця про себе читачам: </a:t>
            </a:r>
            <a:endParaRPr lang="uk-UA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89445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06285" y="642257"/>
            <a:ext cx="9557658" cy="6858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chemeClr val="bg1"/>
                </a:solidFill>
              </a:rPr>
              <a:t>Виставка</a:t>
            </a:r>
            <a:r>
              <a:rPr lang="ru-RU" sz="4000" b="1" dirty="0" smtClean="0">
                <a:solidFill>
                  <a:schemeClr val="bg1"/>
                </a:solidFill>
              </a:rPr>
              <a:t> книг </a:t>
            </a:r>
            <a:r>
              <a:rPr lang="uk-UA" sz="4000" b="1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Галини Малик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92978" y="1423143"/>
            <a:ext cx="5454277" cy="76488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Розглянь обкладинки деяких книжок авторки. Як ти думаєш, про кого вони?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AutoShape 15" descr="Зоряна Живка “Добре вдома” (Уривок з Хрестоматії 1-2 класів) - Зоряна Живка  (Зоя Жук) » 1-ша Бібліотека Аудіокниг Українською Мовою Безкоштов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Наталка Малетич – купити книги автора, біографія та рецензії, купити книжку  автора «Наталка Малетич» на YAKABO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7489">
            <a:off x="1120118" y="1471631"/>
            <a:ext cx="1923370" cy="24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251" y="2277634"/>
            <a:ext cx="1643006" cy="2572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481" y="2277634"/>
            <a:ext cx="1704921" cy="2466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295" y="3435291"/>
            <a:ext cx="1525367" cy="216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4370">
            <a:off x="9048796" y="1389253"/>
            <a:ext cx="2114549" cy="2679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873" y="3435291"/>
            <a:ext cx="1494765" cy="202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28" y="4124693"/>
            <a:ext cx="1518926" cy="217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785" y="4055662"/>
            <a:ext cx="1600696" cy="2182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721" y="4116267"/>
            <a:ext cx="1552785" cy="218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28682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109633" y="522514"/>
            <a:ext cx="9819624" cy="8164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altLang="ru-RU" sz="4000" b="1" dirty="0" smtClean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algn="ctr"/>
            <a:endParaRPr lang="ru-RU" altLang="ru-RU" sz="4000" b="1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algn="ctr"/>
            <a:endParaRPr lang="ru-RU" altLang="ru-RU" sz="4000" b="1" dirty="0" smtClean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algn="ctr"/>
            <a:r>
              <a:rPr lang="uk-UA" altLang="ru-RU" sz="4000" b="1" dirty="0" smtClean="0">
                <a:solidFill>
                  <a:schemeClr val="bg1"/>
                </a:solidFill>
                <a:cs typeface="Calibri" panose="020F0502020204030204" pitchFamily="34" charset="0"/>
              </a:rPr>
              <a:t>Передбачення</a:t>
            </a:r>
            <a:endParaRPr lang="ru-RU" altLang="ru-RU" sz="4000" b="1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pic>
        <p:nvPicPr>
          <p:cNvPr id="3074" name="Picture 2" descr="https://sites.google.com/site/molocnanskafilia/_/rsrc/1589409000593/2-klas/ads/Word%20Art%20%281%29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" t="2691" r="1327" b="3345"/>
          <a:stretch/>
        </p:blipFill>
        <p:spPr bwMode="auto">
          <a:xfrm>
            <a:off x="7641770" y="1426029"/>
            <a:ext cx="3494257" cy="447900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fs01.vseosvita.ua/0100gos0-0049-221x273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" t="1563" r="3114" b="1184"/>
          <a:stretch/>
        </p:blipFill>
        <p:spPr bwMode="auto">
          <a:xfrm>
            <a:off x="1116000" y="1476000"/>
            <a:ext cx="3492000" cy="43560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C148B35D-0EE5-40B2-9770-3124392B9742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916623" y="1492612"/>
            <a:ext cx="2532216" cy="140552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r>
              <a:rPr lang="ru-RU" altLang="ru-RU" sz="28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Як </a:t>
            </a:r>
            <a:r>
              <a:rPr lang="ru-RU" alt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ти</a:t>
            </a:r>
            <a:r>
              <a:rPr lang="ru-RU" altLang="ru-RU" sz="28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пов'яжеш</a:t>
            </a:r>
            <a:r>
              <a:rPr lang="ru-RU" altLang="ru-RU" sz="28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ці</a:t>
            </a:r>
            <a:r>
              <a:rPr lang="ru-RU" altLang="ru-RU" sz="28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два </a:t>
            </a:r>
            <a:r>
              <a:rPr lang="ru-RU" alt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малюнки</a:t>
            </a:r>
            <a:r>
              <a:rPr lang="ru-RU" altLang="ru-RU" sz="28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ru-RU" altLang="ru-RU" sz="28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="" xmlns:a16="http://schemas.microsoft.com/office/drawing/2014/main" id="{C148B35D-0EE5-40B2-9770-3124392B9742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916623" y="3665530"/>
            <a:ext cx="2532216" cy="85147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r>
              <a:rPr lang="uk-UA" altLang="ru-RU" sz="2400" b="1" dirty="0" smtClean="0">
                <a:solidFill>
                  <a:schemeClr val="accent2">
                    <a:lumMod val="75000"/>
                  </a:schemeClr>
                </a:solidFill>
                <a:cs typeface="Calibri" panose="020F0502020204030204" pitchFamily="34" charset="0"/>
              </a:rPr>
              <a:t>Порівняй написання слів:</a:t>
            </a:r>
            <a:endParaRPr lang="ru-RU" altLang="ru-RU" sz="2400" b="1" dirty="0">
              <a:solidFill>
                <a:schemeClr val="accent2">
                  <a:lumMod val="7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C148B35D-0EE5-40B2-9770-3124392B9742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916623" y="4554238"/>
            <a:ext cx="2532216" cy="12102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r>
              <a:rPr lang="ru-RU" altLang="ru-RU" sz="2800" b="1" dirty="0" smtClean="0">
                <a:solidFill>
                  <a:schemeClr val="bg1"/>
                </a:solidFill>
                <a:cs typeface="Calibri" panose="020F0502020204030204" pitchFamily="34" charset="0"/>
              </a:rPr>
              <a:t>Будь ласка</a:t>
            </a:r>
          </a:p>
          <a:p>
            <a:pPr algn="ctr" fontAlgn="auto"/>
            <a:r>
              <a:rPr lang="uk-UA" altLang="ru-RU" sz="2800" b="1" dirty="0" err="1" smtClean="0">
                <a:solidFill>
                  <a:schemeClr val="bg1"/>
                </a:solidFill>
                <a:cs typeface="Calibri" panose="020F0502020204030204" pitchFamily="34" charset="0"/>
              </a:rPr>
              <a:t>Будьласка</a:t>
            </a:r>
            <a:endParaRPr lang="ru-RU" altLang="ru-RU" sz="2800" b="1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88984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F9204C2-0B7D-4126-B8E7-CDCF400F7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252" y="644259"/>
            <a:ext cx="10496667" cy="813931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/>
            <a:r>
              <a:rPr lang="ru-RU" altLang="ru-RU" sz="4000" b="1" dirty="0" err="1">
                <a:solidFill>
                  <a:schemeClr val="bg1"/>
                </a:solidFill>
                <a:cs typeface="Calibri" panose="020F0502020204030204" pitchFamily="34" charset="0"/>
              </a:rPr>
              <a:t>Словникова</a:t>
            </a:r>
            <a:r>
              <a:rPr lang="ru-RU" altLang="ru-RU" sz="4000" b="1" dirty="0">
                <a:solidFill>
                  <a:schemeClr val="bg1"/>
                </a:solidFill>
                <a:cs typeface="Calibri" panose="020F0502020204030204" pitchFamily="34" charset="0"/>
              </a:rPr>
              <a:t> робота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="" xmlns:a16="http://schemas.microsoft.com/office/drawing/2014/main" id="{C148B35D-0EE5-40B2-9770-3124392B9742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05544" y="1635960"/>
            <a:ext cx="8950262" cy="65415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r>
              <a:rPr lang="ru-RU" altLang="ru-RU" sz="2800" b="1" dirty="0" smtClean="0">
                <a:solidFill>
                  <a:schemeClr val="bg1"/>
                </a:solidFill>
                <a:cs typeface="Calibri" panose="020F0502020204030204" pitchFamily="34" charset="0"/>
              </a:rPr>
              <a:t>Король, королева, королевич, </a:t>
            </a:r>
            <a:r>
              <a:rPr lang="ru-RU" altLang="ru-RU" sz="2800" b="1" dirty="0" err="1" smtClean="0">
                <a:solidFill>
                  <a:schemeClr val="bg1"/>
                </a:solidFill>
                <a:cs typeface="Calibri" panose="020F0502020204030204" pitchFamily="34" charset="0"/>
              </a:rPr>
              <a:t>королівна</a:t>
            </a:r>
            <a:r>
              <a:rPr lang="ru-RU" altLang="ru-RU" sz="2800" b="1" dirty="0" smtClean="0">
                <a:solidFill>
                  <a:schemeClr val="bg1"/>
                </a:solidFill>
                <a:cs typeface="Calibri" panose="020F0502020204030204" pitchFamily="34" charset="0"/>
              </a:rPr>
              <a:t>, </a:t>
            </a:r>
            <a:r>
              <a:rPr lang="ru-RU" altLang="ru-RU" sz="2800" b="1" dirty="0" err="1" smtClean="0">
                <a:solidFill>
                  <a:schemeClr val="bg1"/>
                </a:solidFill>
                <a:cs typeface="Calibri" panose="020F0502020204030204" pitchFamily="34" charset="0"/>
              </a:rPr>
              <a:t>королівство</a:t>
            </a:r>
            <a:endParaRPr lang="ru-RU" altLang="ru-RU" sz="2800" b="1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C148B35D-0EE5-40B2-9770-3124392B9742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805544" y="2395550"/>
            <a:ext cx="8950262" cy="9354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altLang="ru-RU" sz="2800" b="1" dirty="0" err="1" smtClean="0">
                <a:solidFill>
                  <a:schemeClr val="bg1"/>
                </a:solidFill>
                <a:cs typeface="Calibri" panose="020F0502020204030204" pitchFamily="34" charset="0"/>
              </a:rPr>
              <a:t>З'явились</a:t>
            </a:r>
            <a:r>
              <a:rPr lang="ru-RU" altLang="ru-RU" sz="2800" b="1" dirty="0" smtClean="0">
                <a:solidFill>
                  <a:schemeClr val="bg1"/>
                </a:solidFill>
                <a:cs typeface="Calibri" panose="020F0502020204030204" pitchFamily="34" charset="0"/>
              </a:rPr>
              <a:t>, </a:t>
            </a:r>
            <a:r>
              <a:rPr lang="ru-RU" altLang="ru-RU" sz="2800" b="1" dirty="0" err="1" smtClean="0">
                <a:solidFill>
                  <a:schemeClr val="bg1"/>
                </a:solidFill>
                <a:cs typeface="Calibri" panose="020F0502020204030204" pitchFamily="34" charset="0"/>
              </a:rPr>
              <a:t>починається</a:t>
            </a:r>
            <a:r>
              <a:rPr lang="ru-RU" altLang="ru-RU" sz="2800" b="1" dirty="0" smtClean="0">
                <a:solidFill>
                  <a:schemeClr val="bg1"/>
                </a:solidFill>
                <a:cs typeface="Calibri" panose="020F0502020204030204" pitchFamily="34" charset="0"/>
              </a:rPr>
              <a:t>, </a:t>
            </a:r>
            <a:r>
              <a:rPr lang="ru-RU" altLang="ru-RU" sz="2800" b="1" dirty="0" err="1" smtClean="0">
                <a:solidFill>
                  <a:schemeClr val="bg1"/>
                </a:solidFill>
                <a:cs typeface="Calibri" panose="020F0502020204030204" pitchFamily="34" charset="0"/>
              </a:rPr>
              <a:t>схопився</a:t>
            </a:r>
            <a:r>
              <a:rPr lang="ru-RU" altLang="ru-RU" sz="2800" b="1" dirty="0" smtClean="0">
                <a:solidFill>
                  <a:schemeClr val="bg1"/>
                </a:solidFill>
                <a:cs typeface="Calibri" panose="020F0502020204030204" pitchFamily="34" charset="0"/>
              </a:rPr>
              <a:t>, </a:t>
            </a:r>
            <a:r>
              <a:rPr lang="ru-RU" altLang="ru-RU" sz="2800" b="1" dirty="0" err="1" smtClean="0">
                <a:solidFill>
                  <a:schemeClr val="bg1"/>
                </a:solidFill>
                <a:cs typeface="Calibri" panose="020F0502020204030204" pitchFamily="34" charset="0"/>
              </a:rPr>
              <a:t>зблід</a:t>
            </a:r>
            <a:r>
              <a:rPr lang="ru-RU" altLang="ru-RU" sz="2800" b="1" dirty="0" smtClean="0">
                <a:solidFill>
                  <a:schemeClr val="bg1"/>
                </a:solidFill>
                <a:cs typeface="Calibri" panose="020F0502020204030204" pitchFamily="34" charset="0"/>
              </a:rPr>
              <a:t>, гаркнув,  </a:t>
            </a:r>
            <a:r>
              <a:rPr lang="ru-RU" altLang="ru-RU" sz="2800" b="1" dirty="0" err="1" smtClean="0">
                <a:solidFill>
                  <a:schemeClr val="bg1"/>
                </a:solidFill>
                <a:cs typeface="Calibri" panose="020F0502020204030204" pitchFamily="34" charset="0"/>
              </a:rPr>
              <a:t>відступися</a:t>
            </a:r>
            <a:r>
              <a:rPr lang="ru-RU" altLang="ru-RU" sz="2800" b="1" dirty="0" smtClean="0">
                <a:solidFill>
                  <a:schemeClr val="bg1"/>
                </a:solidFill>
                <a:cs typeface="Calibri" panose="020F0502020204030204" pitchFamily="34" charset="0"/>
              </a:rPr>
              <a:t>, </a:t>
            </a:r>
            <a:r>
              <a:rPr lang="ru-RU" altLang="ru-RU" sz="2800" b="1" dirty="0" err="1" smtClean="0">
                <a:solidFill>
                  <a:schemeClr val="bg1"/>
                </a:solidFill>
                <a:cs typeface="Calibri" panose="020F0502020204030204" pitchFamily="34" charset="0"/>
              </a:rPr>
              <a:t>скінчилася</a:t>
            </a:r>
            <a:r>
              <a:rPr lang="ru-RU" altLang="ru-RU" sz="2800" b="1" dirty="0">
                <a:solidFill>
                  <a:schemeClr val="bg1"/>
                </a:solidFill>
                <a:cs typeface="Calibri" panose="020F0502020204030204" pitchFamily="34" charset="0"/>
              </a:rPr>
              <a:t>, </a:t>
            </a:r>
            <a:r>
              <a:rPr lang="ru-RU" altLang="ru-RU" sz="2800" b="1" dirty="0" err="1" smtClean="0">
                <a:solidFill>
                  <a:schemeClr val="bg1"/>
                </a:solidFill>
                <a:cs typeface="Calibri" panose="020F0502020204030204" pitchFamily="34" charset="0"/>
              </a:rPr>
              <a:t>мовиться</a:t>
            </a:r>
            <a:r>
              <a:rPr lang="ru-RU" altLang="ru-RU" sz="2800" b="1" dirty="0" smtClean="0">
                <a:solidFill>
                  <a:schemeClr val="bg1"/>
                </a:solidFill>
                <a:cs typeface="Calibri" panose="020F0502020204030204" pitchFamily="34" charset="0"/>
              </a:rPr>
              <a:t>, </a:t>
            </a:r>
            <a:r>
              <a:rPr lang="ru-RU" altLang="ru-RU" sz="2800" b="1" dirty="0" err="1" smtClean="0">
                <a:solidFill>
                  <a:schemeClr val="bg1"/>
                </a:solidFill>
                <a:cs typeface="Calibri" panose="020F0502020204030204" pitchFamily="34" charset="0"/>
              </a:rPr>
              <a:t>пригадалася</a:t>
            </a:r>
            <a:r>
              <a:rPr lang="ru-RU" altLang="ru-RU" sz="2800" b="1" dirty="0" smtClean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endParaRPr lang="ru-RU" altLang="ru-RU" sz="2800" b="1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="" xmlns:a16="http://schemas.microsoft.com/office/drawing/2014/main" id="{02ECB96A-E1C0-4133-B8E5-83AECA46912C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805544" y="3371604"/>
            <a:ext cx="6379028" cy="68876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r>
              <a:rPr lang="ru-RU" altLang="ru-RU" sz="2800" b="1" dirty="0" err="1" smtClean="0">
                <a:solidFill>
                  <a:schemeClr val="bg1"/>
                </a:solidFill>
                <a:cs typeface="Calibri" panose="020F0502020204030204" pitchFamily="34" charset="0"/>
              </a:rPr>
              <a:t>Розвалюхо</a:t>
            </a:r>
            <a:r>
              <a:rPr lang="ru-RU" altLang="ru-RU" sz="2800" b="1" dirty="0" smtClean="0">
                <a:solidFill>
                  <a:schemeClr val="bg1"/>
                </a:solidFill>
                <a:cs typeface="Calibri" panose="020F0502020204030204" pitchFamily="34" charset="0"/>
              </a:rPr>
              <a:t>, </a:t>
            </a:r>
            <a:r>
              <a:rPr lang="ru-RU" altLang="ru-RU" sz="2800" b="1" dirty="0" err="1" smtClean="0">
                <a:solidFill>
                  <a:schemeClr val="bg1"/>
                </a:solidFill>
                <a:cs typeface="Calibri" panose="020F0502020204030204" pitchFamily="34" charset="0"/>
              </a:rPr>
              <a:t>продавцеві</a:t>
            </a:r>
            <a:r>
              <a:rPr lang="ru-RU" altLang="ru-RU" sz="2800" b="1" dirty="0" smtClean="0">
                <a:solidFill>
                  <a:schemeClr val="bg1"/>
                </a:solidFill>
                <a:cs typeface="Calibri" panose="020F0502020204030204" pitchFamily="34" charset="0"/>
              </a:rPr>
              <a:t>, </a:t>
            </a:r>
            <a:r>
              <a:rPr lang="ru-RU" altLang="ru-RU" sz="2800" b="1" dirty="0" err="1" smtClean="0">
                <a:solidFill>
                  <a:schemeClr val="bg1"/>
                </a:solidFill>
                <a:cs typeface="Calibri" panose="020F0502020204030204" pitchFamily="34" charset="0"/>
              </a:rPr>
              <a:t>буфетник</a:t>
            </a:r>
            <a:r>
              <a:rPr lang="ru-RU" altLang="ru-RU" sz="2800" b="1" dirty="0" smtClean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endParaRPr lang="ru-RU" altLang="ru-RU" sz="2800" b="1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02ECB96A-E1C0-4133-B8E5-83AECA46912C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805542" y="4190928"/>
            <a:ext cx="6379029" cy="57701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r>
              <a:rPr lang="ru-RU" altLang="ru-RU" sz="28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Підступна</a:t>
            </a:r>
            <a:r>
              <a:rPr lang="ru-RU" altLang="ru-RU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28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насуплені</a:t>
            </a:r>
            <a:r>
              <a:rPr lang="ru-RU" altLang="ru-RU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altLang="ru-RU" sz="28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невідомі</a:t>
            </a:r>
            <a:r>
              <a:rPr lang="ru-RU" altLang="ru-RU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altLang="ru-RU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 descr="D:\2 клас\2 Читання\1 Савченко\06 Світ дитинства\№063 - Роб з дит книжкою  Г Малик Королівство Ану\2025-01-20_15370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761" y="3485061"/>
            <a:ext cx="2739429" cy="256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51493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109633" y="522514"/>
            <a:ext cx="9819624" cy="8164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altLang="ru-RU" sz="4000" b="1" dirty="0" smtClean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algn="ctr"/>
            <a:endParaRPr lang="ru-RU" altLang="ru-RU" sz="4000" b="1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algn="ctr"/>
            <a:endParaRPr lang="ru-RU" altLang="ru-RU" sz="4000" b="1" dirty="0" smtClean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algn="ctr"/>
            <a:r>
              <a:rPr lang="ru-RU" altLang="ru-RU" sz="4000" b="1" dirty="0" smtClean="0">
                <a:solidFill>
                  <a:schemeClr val="bg1"/>
                </a:solidFill>
                <a:cs typeface="Calibri" panose="020F0502020204030204" pitchFamily="34" charset="0"/>
              </a:rPr>
              <a:t>Галина Малик. </a:t>
            </a:r>
            <a:r>
              <a:rPr lang="uk-UA" altLang="ru-RU" sz="4000" b="1" dirty="0" smtClean="0">
                <a:solidFill>
                  <a:schemeClr val="bg1"/>
                </a:solidFill>
                <a:cs typeface="Calibri" panose="020F0502020204030204" pitchFamily="34" charset="0"/>
              </a:rPr>
              <a:t>Королівство Ану</a:t>
            </a:r>
            <a:endParaRPr lang="ru-RU" altLang="ru-RU" sz="4000" b="1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848" y="1426026"/>
            <a:ext cx="4457606" cy="476794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543" y="1426027"/>
            <a:ext cx="4211063" cy="315103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4" descr="https://fs01.vseosvita.ua/0100gos0-0049-221x273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" t="1563" r="3114" b="1184"/>
          <a:stretch/>
        </p:blipFill>
        <p:spPr bwMode="auto">
          <a:xfrm>
            <a:off x="620218" y="1426027"/>
            <a:ext cx="2242729" cy="279763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" t="888" r="477" b="4842"/>
          <a:stretch/>
        </p:blipFill>
        <p:spPr bwMode="auto">
          <a:xfrm>
            <a:off x="7282543" y="4577064"/>
            <a:ext cx="4211063" cy="161690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" y="5938092"/>
            <a:ext cx="1099457" cy="91990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83 - 84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="" xmlns:a16="http://schemas.microsoft.com/office/drawing/2014/main" id="{C148B35D-0EE5-40B2-9770-3124392B9742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664286" y="4278742"/>
            <a:ext cx="2135660" cy="16703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alt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Які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королівства</a:t>
            </a: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були</a:t>
            </a: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сусідами</a:t>
            </a: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alt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Що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сталося</a:t>
            </a: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lang="ru-RU" alt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королівстві</a:t>
            </a: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0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Будьласка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ru-RU" altLang="ru-RU" sz="20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27910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85134324SlideId25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24123535SlideId25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24123537SlideId25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24123535SlideId25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24123537SlideId25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24123537SlideId25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24123535SlideId2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24123537SlideId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24123537SlideId25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24123537SlideId25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24123537SlideId25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24123537SlideId25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24123537SlideId25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24123537SlideId25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3453</TotalTime>
  <Words>561</Words>
  <Application>Microsoft Office PowerPoint</Application>
  <PresentationFormat>Произвольный</PresentationFormat>
  <Paragraphs>96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Галина Миколаївна Малик</vt:lpstr>
      <vt:lpstr>Презентация PowerPoint</vt:lpstr>
      <vt:lpstr>Презентация PowerPoint</vt:lpstr>
      <vt:lpstr>Словникова робота</vt:lpstr>
      <vt:lpstr>Презентация PowerPoint</vt:lpstr>
      <vt:lpstr>Презентация PowerPoint</vt:lpstr>
      <vt:lpstr>Г. Малик. Чому папуга не навчився розмовляти</vt:lpstr>
      <vt:lpstr>Презентация PowerPoint</vt:lpstr>
      <vt:lpstr>Домашнє завдання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319</cp:revision>
  <dcterms:created xsi:type="dcterms:W3CDTF">2018-01-05T16:38:53Z</dcterms:created>
  <dcterms:modified xsi:type="dcterms:W3CDTF">2025-01-22T17:10:57Z</dcterms:modified>
</cp:coreProperties>
</file>