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79" r:id="rId3"/>
    <p:sldId id="361" r:id="rId4"/>
    <p:sldId id="362" r:id="rId5"/>
    <p:sldId id="371" r:id="rId6"/>
    <p:sldId id="377" r:id="rId7"/>
    <p:sldId id="373" r:id="rId8"/>
    <p:sldId id="364" r:id="rId9"/>
    <p:sldId id="342" r:id="rId10"/>
    <p:sldId id="343" r:id="rId11"/>
    <p:sldId id="332" r:id="rId12"/>
    <p:sldId id="353" r:id="rId13"/>
    <p:sldId id="378" r:id="rId14"/>
    <p:sldId id="3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47F"/>
    <a:srgbClr val="2F3242"/>
    <a:srgbClr val="FFFF00"/>
    <a:srgbClr val="1694E9"/>
    <a:srgbClr val="295FFF"/>
    <a:srgbClr val="709E32"/>
    <a:srgbClr val="FFB441"/>
    <a:srgbClr val="00B050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2425" y="4503420"/>
            <a:ext cx="9411476" cy="85129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Анатолій Качан. Хвилювалось море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25" y="1142996"/>
            <a:ext cx="2902567" cy="290256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48774" y="1142996"/>
            <a:ext cx="3275127" cy="255389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Розділ 6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Світ дитинства у творах українських письменників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25384" y="3796603"/>
            <a:ext cx="44196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Платан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– високе </a:t>
            </a:r>
            <a:r>
              <a:rPr lang="uk-UA" sz="2400" b="1" dirty="0">
                <a:solidFill>
                  <a:schemeClr val="bg1"/>
                </a:solidFill>
              </a:rPr>
              <a:t>швидкоросле  листяне дерево з зеленувато-сірим стовбуром і широкою кроною та лапатим листям.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Картинки по запросу плат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1419717"/>
            <a:ext cx="2939416" cy="223395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34143" y="494529"/>
            <a:ext cx="9993086" cy="7739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1514" y="3981269"/>
            <a:ext cx="335472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Скелі </a:t>
            </a:r>
            <a:r>
              <a:rPr lang="uk-UA" sz="2400" b="1" dirty="0" smtClean="0">
                <a:solidFill>
                  <a:srgbClr val="FFFF00"/>
                </a:solidFill>
              </a:rPr>
              <a:t>– </a:t>
            </a:r>
            <a:r>
              <a:rPr lang="uk-UA" sz="2400" b="1" dirty="0" smtClean="0"/>
              <a:t>гори </a:t>
            </a:r>
            <a:r>
              <a:rPr lang="uk-UA" sz="2400" b="1" dirty="0"/>
              <a:t>зі стрімкими схилами та гострими виступами. </a:t>
            </a:r>
            <a:endParaRPr lang="ru-RU" sz="2400" b="1" dirty="0"/>
          </a:p>
        </p:txBody>
      </p:sp>
      <p:pic>
        <p:nvPicPr>
          <p:cNvPr id="13" name="Picture 2" descr="Картинки по запросу скала гор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/>
          <a:stretch/>
        </p:blipFill>
        <p:spPr bwMode="auto">
          <a:xfrm>
            <a:off x="8087813" y="1399570"/>
            <a:ext cx="2939416" cy="23970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01937" y="1419717"/>
            <a:ext cx="3657498" cy="19389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Якір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-  пристрій для утримання на місці суден у вигляді металевого стержня з лампами, які чіпляються за ґрунт.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7064" r="18202" b="7362"/>
          <a:stretch/>
        </p:blipFill>
        <p:spPr bwMode="auto">
          <a:xfrm>
            <a:off x="5810818" y="3458078"/>
            <a:ext cx="1540331" cy="205377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12706"/>
          <a:stretch/>
        </p:blipFill>
        <p:spPr bwMode="auto">
          <a:xfrm>
            <a:off x="707572" y="1186541"/>
            <a:ext cx="3489522" cy="26311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5286" y="499970"/>
            <a:ext cx="10541879" cy="686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Анатолій Качан </a:t>
            </a:r>
            <a:r>
              <a:rPr lang="uk-UA" sz="3600" b="1" dirty="0">
                <a:solidFill>
                  <a:schemeClr val="bg1"/>
                </a:solidFill>
              </a:rPr>
              <a:t>«Хвилювалось море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8533" y="1206979"/>
            <a:ext cx="3331030" cy="5262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Хвилювалось море,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лащилось до скель,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бо на рейді якір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кинув корабель.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Ось зійшли на берег 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браві моряки – 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вітрах засмаглі,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горді та стрункі.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 моряків ще грає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море у очах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синіють смужки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неба на плечах.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6828" y="1179768"/>
            <a:ext cx="3640337" cy="5262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Шелестить до мене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юний ще платан,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 голові зеленій –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море запитань: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Звідки повернулись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ці морські орли?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Сині смужки неба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де вони взяли?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Мабуть, морякам тим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плавать довелось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там, де синє море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 небом обнялось.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5914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571" y="3638610"/>
            <a:ext cx="3559629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Чому хвилювалось море?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Хто зійшов на берег?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Який вигляд мали моряки? </a:t>
            </a:r>
            <a:r>
              <a:rPr lang="uk-UA" sz="2000" b="1" dirty="0" smtClean="0">
                <a:solidFill>
                  <a:srgbClr val="FFFF00"/>
                </a:solidFill>
              </a:rPr>
              <a:t>Прочитай.</a:t>
            </a:r>
            <a:endParaRPr lang="uk-UA" sz="2000" b="1" dirty="0">
              <a:solidFill>
                <a:srgbClr val="FFFF00"/>
              </a:solidFill>
            </a:endParaRP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FFFF00"/>
                </a:solidFill>
              </a:rPr>
              <a:t>Як автор  називає моряків?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Що </a:t>
            </a:r>
            <a:r>
              <a:rPr lang="uk-UA" sz="2000" b="1" dirty="0">
                <a:solidFill>
                  <a:srgbClr val="FFFF00"/>
                </a:solidFill>
              </a:rPr>
              <a:t>цікавило платан? </a:t>
            </a:r>
            <a:r>
              <a:rPr lang="uk-UA" sz="2000" b="1" dirty="0" smtClean="0">
                <a:solidFill>
                  <a:srgbClr val="FFFF00"/>
                </a:solidFill>
              </a:rPr>
              <a:t>Прочитай </a:t>
            </a:r>
            <a:r>
              <a:rPr lang="uk-UA" sz="2000" b="1" dirty="0">
                <a:solidFill>
                  <a:srgbClr val="FFFF00"/>
                </a:solidFill>
              </a:rPr>
              <a:t>ці питання</a:t>
            </a:r>
            <a:r>
              <a:rPr lang="uk-UA" sz="2000" b="1" dirty="0" smtClean="0">
                <a:solidFill>
                  <a:srgbClr val="FFFF00"/>
                </a:solidFill>
              </a:rPr>
              <a:t>.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Знайди образні засоби у вірші</a:t>
            </a:r>
            <a:endParaRPr lang="uk-UA" sz="2000" b="1" dirty="0">
              <a:solidFill>
                <a:srgbClr val="FFFF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484914" y="1643743"/>
            <a:ext cx="3069772" cy="1088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484914" y="2079172"/>
            <a:ext cx="15022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84914" y="2906487"/>
            <a:ext cx="24601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781800" y="5069771"/>
            <a:ext cx="6096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84914" y="5486401"/>
            <a:ext cx="187234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693996" y="5943600"/>
            <a:ext cx="239260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430485" y="6348600"/>
            <a:ext cx="251460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968342" y="2079172"/>
            <a:ext cx="251460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144767" y="2502093"/>
            <a:ext cx="226197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826828" y="2906487"/>
            <a:ext cx="24928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8322127" y="3756827"/>
            <a:ext cx="2160816" cy="638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225642" y="5900056"/>
            <a:ext cx="15022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900306" y="6348600"/>
            <a:ext cx="282756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331" y="1305026"/>
            <a:ext cx="2279869" cy="470857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029" y="1312973"/>
            <a:ext cx="1889788" cy="479121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545334"/>
            <a:ext cx="10210800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Робота із заголовком та ілюстрацією до вірша Анатолія </a:t>
            </a:r>
            <a:r>
              <a:rPr lang="uk-UA" sz="2800" b="1" dirty="0" smtClean="0">
                <a:solidFill>
                  <a:schemeClr val="bg1"/>
                </a:solidFill>
              </a:rPr>
              <a:t>Качана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2429" y="1305026"/>
            <a:ext cx="5562600" cy="452431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малюнки до вірша.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Кого ми бачимо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них?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заголовок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вірша: </a:t>
            </a:r>
            <a:r>
              <a:rPr lang="uk-UA" sz="2400" b="1" dirty="0">
                <a:solidFill>
                  <a:srgbClr val="0070C0"/>
                </a:solidFill>
              </a:rPr>
              <a:t>«Хвилювалось море»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 ти розумієш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цей вислів? Коли ми говоримо, що море хвилюється?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Яке ще значення у слова хвилюватися?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Чому,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твою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думку, може хвилюватись море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Який настрій передає автор вірша?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Знайди римовані слова у вірші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5914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9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8608" y="494529"/>
            <a:ext cx="9332935" cy="822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8608" y="1466603"/>
            <a:ext cx="4313322" cy="304698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Навчися виразно читати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вірш А. Качана «Хвилювалось море».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бажанням намалюй море, свій відпочинок на морі.</a:t>
            </a: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5853499" y="1466603"/>
            <a:ext cx="4858044" cy="379744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0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428697" y="4634431"/>
            <a:ext cx="2623458" cy="149422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Ці </a:t>
            </a:r>
            <a:r>
              <a:rPr lang="uk-UA" sz="2800" b="1" dirty="0" smtClean="0"/>
              <a:t>знання непотрібні, незрозумілі</a:t>
            </a:r>
            <a:endParaRPr lang="ru-RU" sz="2800" b="1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28854" y="4655332"/>
            <a:ext cx="2592291" cy="11358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Доопрацюю</a:t>
            </a:r>
          </a:p>
          <a:p>
            <a:r>
              <a:rPr lang="uk-UA" sz="2800" b="1" dirty="0" smtClean="0"/>
              <a:t>після уроку</a:t>
            </a:r>
            <a:endParaRPr lang="ru-RU" sz="2800" b="1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110343" y="4734068"/>
            <a:ext cx="2554835" cy="1057131"/>
          </a:xfrm>
          <a:prstGeom prst="roundRect">
            <a:avLst/>
          </a:prstGeom>
          <a:solidFill>
            <a:srgbClr val="E014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Все було зрозуміло</a:t>
            </a:r>
            <a:endParaRPr lang="ru-RU" sz="2800" b="1" dirty="0"/>
          </a:p>
        </p:txBody>
      </p:sp>
      <p:pic>
        <p:nvPicPr>
          <p:cNvPr id="9" name="Рисунок 8" descr="C:\Users\podol\Desktop\рефлексія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7" y="2156901"/>
            <a:ext cx="1977118" cy="2306242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 descr="C:\Users\podol\Desktop\рефлексія\рюкза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75" y="2050388"/>
            <a:ext cx="2358303" cy="251926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Рисунок 13" descr="C:\Users\podol\Desktop\рефлексія\мясорубка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7180"/>
          <a:stretch/>
        </p:blipFill>
        <p:spPr bwMode="auto">
          <a:xfrm>
            <a:off x="8175172" y="1995467"/>
            <a:ext cx="2699657" cy="246767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110343" y="666987"/>
            <a:ext cx="9764486" cy="11620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bg1"/>
                </a:solidFill>
              </a:rPr>
              <a:t>Рефлексія</a:t>
            </a:r>
            <a:r>
              <a:rPr lang="uk-UA" sz="3200" b="1" dirty="0" smtClean="0"/>
              <a:t> </a:t>
            </a:r>
          </a:p>
          <a:p>
            <a:r>
              <a:rPr lang="uk-UA" sz="3200" b="1" dirty="0" smtClean="0"/>
              <a:t>Вправа «Рюкзак</a:t>
            </a:r>
            <a:r>
              <a:rPr lang="uk-UA" sz="3200" b="1" dirty="0"/>
              <a:t>, м’ясорубка, корзина</a:t>
            </a:r>
            <a:r>
              <a:rPr lang="uk-UA" sz="3200" b="1" dirty="0" smtClean="0"/>
              <a:t>»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5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39097" y="1413804"/>
            <a:ext cx="5184575" cy="20635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В школі справу хоч яку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Починаєм по дзвінку.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Тож хвилини не втрачаєм,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Все нове запам’ятаєм.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439097" y="1413804"/>
            <a:ext cx="5371862" cy="17400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 err="1" smtClean="0"/>
              <a:t>Вибер</a:t>
            </a:r>
            <a:r>
              <a:rPr lang="uk-UA" sz="2800" b="1" dirty="0"/>
              <a:t>и</a:t>
            </a:r>
            <a:r>
              <a:rPr lang="ru-RU" sz="2800" b="1" dirty="0" smtClean="0"/>
              <a:t> </a:t>
            </a:r>
            <a:r>
              <a:rPr lang="ru-RU" sz="2800" b="1" dirty="0"/>
              <a:t>вагончик, </a:t>
            </a:r>
            <a:r>
              <a:rPr lang="ru-RU" sz="2800" b="1" dirty="0" smtClean="0"/>
              <a:t>у </a:t>
            </a:r>
            <a:r>
              <a:rPr lang="ru-RU" sz="2800" b="1" dirty="0" err="1"/>
              <a:t>якому</a:t>
            </a:r>
            <a:r>
              <a:rPr lang="ru-RU" sz="2800" b="1" dirty="0"/>
              <a:t> </a:t>
            </a:r>
            <a:r>
              <a:rPr lang="ru-RU" sz="2800" b="1" dirty="0" smtClean="0"/>
              <a:t>б </a:t>
            </a:r>
            <a:r>
              <a:rPr lang="ru-RU" sz="2800" b="1" dirty="0" err="1" smtClean="0"/>
              <a:t>хотіла</a:t>
            </a:r>
            <a:r>
              <a:rPr lang="ru-RU" sz="2800" b="1" dirty="0"/>
              <a:t>(</a:t>
            </a:r>
            <a:r>
              <a:rPr lang="ru-RU" sz="2800" b="1" dirty="0" smtClean="0"/>
              <a:t>в) </a:t>
            </a:r>
            <a:r>
              <a:rPr lang="ru-RU" sz="2800" b="1" dirty="0" err="1"/>
              <a:t>мандрувати</a:t>
            </a:r>
            <a:r>
              <a:rPr lang="ru-RU" sz="2800" b="1" dirty="0"/>
              <a:t> </a:t>
            </a:r>
            <a:r>
              <a:rPr lang="ru-RU" sz="2800" b="1" dirty="0" err="1"/>
              <a:t>цим</a:t>
            </a:r>
            <a:r>
              <a:rPr lang="ru-RU" sz="2800" b="1" dirty="0"/>
              <a:t> уроком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kartinkof.club/uploads/posts/2022-05/1653673499_24-kartinkof-club-p-parovoz-kartinka-veselii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29967"/>
          <a:stretch/>
        </p:blipFill>
        <p:spPr bwMode="auto">
          <a:xfrm>
            <a:off x="1160133" y="3756895"/>
            <a:ext cx="9887330" cy="2125797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17750" y="3628721"/>
            <a:ext cx="2427268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Працьовитість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76320" y="3621249"/>
            <a:ext cx="1739964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Уважність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58754" y="3655718"/>
            <a:ext cx="18501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Активність</a:t>
            </a:r>
            <a:endParaRPr lang="ru-RU" sz="2800" b="1" dirty="0"/>
          </a:p>
        </p:txBody>
      </p:sp>
      <p:pic>
        <p:nvPicPr>
          <p:cNvPr id="10" name="Picture 2" descr="Картинки по запросу клипарт звонок школь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859">
            <a:off x="8962182" y="1433514"/>
            <a:ext cx="1544267" cy="20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60133" y="525668"/>
            <a:ext cx="9887330" cy="80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4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cursos gráficos de textura de agua azul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71" y="1330497"/>
            <a:ext cx="4637699" cy="34745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5657" y="494528"/>
            <a:ext cx="9834434" cy="702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2492" y="2529173"/>
            <a:ext cx="504008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Морж у морі днями кисне,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Море для моржа корисне.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5657" y="1330499"/>
            <a:ext cx="4960382" cy="87101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скоромовку повільно, усвідомлено.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927" y1="90517" x2="32927" y2="90517"/>
                        <a14:foregroundMark x1="18171" y1="85345" x2="18171" y2="85345"/>
                        <a14:foregroundMark x1="5732" y1="73966" x2="5732" y2="73966"/>
                        <a14:foregroundMark x1="8780" y1="75000" x2="8780" y2="75000"/>
                        <a14:foregroundMark x1="3415" y1="75000" x2="3415" y2="75000"/>
                        <a14:foregroundMark x1="56707" y1="87241" x2="56707" y2="87241"/>
                        <a14:foregroundMark x1="57683" y1="85862" x2="57683" y2="85862"/>
                        <a14:foregroundMark x1="67073" y1="91552" x2="67073" y2="91552"/>
                        <a14:foregroundMark x1="76098" y1="87241" x2="76098" y2="87241"/>
                        <a14:foregroundMark x1="81463" y1="85862" x2="81463" y2="85862"/>
                        <a14:foregroundMark x1="82805" y1="81034" x2="82805" y2="81034"/>
                        <a14:foregroundMark x1="94878" y1="68793" x2="94878" y2="68793"/>
                        <a14:foregroundMark x1="91951" y1="73103" x2="91951" y2="73103"/>
                        <a14:foregroundMark x1="39634" y1="82931" x2="39634" y2="82931"/>
                        <a14:foregroundMark x1="29512" y1="82586" x2="29512" y2="82586"/>
                        <a14:foregroundMark x1="46951" y1="83448" x2="46951" y2="83448"/>
                        <a14:foregroundMark x1="74512" y1="90517" x2="74512" y2="90517"/>
                        <a14:foregroundMark x1="59756" y1="81552" x2="59756" y2="81552"/>
                        <a14:foregroundMark x1="60732" y1="89138" x2="60732" y2="89138"/>
                        <a14:foregroundMark x1="59024" y1="96724" x2="59024" y2="96724"/>
                        <a14:foregroundMark x1="54390" y1="97241" x2="54390" y2="97241"/>
                        <a14:foregroundMark x1="78171" y1="81034" x2="78171" y2="81034"/>
                        <a14:foregroundMark x1="35610" y1="94310" x2="35610" y2="9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02" y="1801669"/>
            <a:ext cx="3176563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2492" y="4048506"/>
            <a:ext cx="4960382" cy="16345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скоромовку, наче гойдаєшся на морських хвилях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Прочитай скоромовку, наче 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рятуєшся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 хижої акули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6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6510" y="659335"/>
            <a:ext cx="9997605" cy="6792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«Що зайве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6510" y="2066897"/>
            <a:ext cx="873206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Білка: горішки, шишка, </a:t>
            </a:r>
            <a:r>
              <a:rPr lang="uk-UA" sz="3200" b="1" dirty="0" smtClean="0">
                <a:solidFill>
                  <a:schemeClr val="bg1"/>
                </a:solidFill>
              </a:rPr>
              <a:t>корабель, </a:t>
            </a:r>
            <a:r>
              <a:rPr lang="uk-UA" sz="3200" b="1" dirty="0">
                <a:solidFill>
                  <a:schemeClr val="bg1"/>
                </a:solidFill>
              </a:rPr>
              <a:t>дупло, гриби.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Школа: парта, дзвінок, крейда, </a:t>
            </a:r>
            <a:r>
              <a:rPr lang="uk-UA" sz="3200" b="1" dirty="0" smtClean="0">
                <a:solidFill>
                  <a:schemeClr val="bg1"/>
                </a:solidFill>
              </a:rPr>
              <a:t>чайка, </a:t>
            </a:r>
            <a:r>
              <a:rPr lang="uk-UA" sz="3200" b="1" dirty="0">
                <a:solidFill>
                  <a:schemeClr val="bg1"/>
                </a:solidFill>
              </a:rPr>
              <a:t>урок.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Кішка: мишка, молоко, сметана, </a:t>
            </a:r>
            <a:r>
              <a:rPr lang="uk-UA" sz="3200" b="1" dirty="0" smtClean="0">
                <a:solidFill>
                  <a:schemeClr val="bg1"/>
                </a:solidFill>
              </a:rPr>
              <a:t>моряк, </a:t>
            </a:r>
            <a:r>
              <a:rPr lang="uk-UA" sz="3200" b="1" dirty="0">
                <a:solidFill>
                  <a:schemeClr val="bg1"/>
                </a:solidFill>
              </a:rPr>
              <a:t>риба.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Ведмідь: барліг, ягоди, мед, ліс, </a:t>
            </a:r>
            <a:r>
              <a:rPr lang="uk-UA" sz="3200" b="1" dirty="0" smtClean="0">
                <a:solidFill>
                  <a:schemeClr val="bg1"/>
                </a:solidFill>
              </a:rPr>
              <a:t>море.</a:t>
            </a:r>
            <a:endParaRPr lang="uk-UA" sz="3200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215472" y="2552030"/>
            <a:ext cx="17608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657410" y="3088503"/>
            <a:ext cx="12456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895958" y="3528394"/>
            <a:ext cx="1191466" cy="163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95958" y="3988517"/>
            <a:ext cx="1092759" cy="62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639279" y="1448042"/>
            <a:ext cx="8732066" cy="52227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Знайди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помилково потрапили до рядка.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28539"/>
          <a:stretch/>
        </p:blipFill>
        <p:spPr bwMode="auto">
          <a:xfrm>
            <a:off x="1006509" y="4182833"/>
            <a:ext cx="2912347" cy="207606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Море чайки корабль» — картинка создана в Шедеврум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"/>
          <a:stretch/>
        </p:blipFill>
        <p:spPr bwMode="auto">
          <a:xfrm>
            <a:off x="5483576" y="4182833"/>
            <a:ext cx="2143125" cy="208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036" y="2595862"/>
            <a:ext cx="2032443" cy="370658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52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5658" y="625157"/>
            <a:ext cx="9601199" cy="7464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8941" y="1515507"/>
            <a:ext cx="345791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Поле синє,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вівці </a:t>
            </a:r>
            <a:r>
              <a:rPr lang="uk-UA" sz="2800" b="1" dirty="0">
                <a:solidFill>
                  <a:schemeClr val="bg1"/>
                </a:solidFill>
              </a:rPr>
              <a:t>білі.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 полі пасуться,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До берега несуться.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1970" y="3461129"/>
            <a:ext cx="15348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Море</a:t>
            </a:r>
            <a:endParaRPr lang="uk-UA" sz="28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5050" y="4382751"/>
            <a:ext cx="8949550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>
              <a:buFontTx/>
              <a:buChar char="-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допомогло відгадати цю загадку?</a:t>
            </a:r>
          </a:p>
          <a:p>
            <a:pPr marL="271463" indent="-271463">
              <a:buFontTx/>
              <a:buChar char="-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Чи був (була) ти біля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моря?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Що можеш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 нього розказати?</a:t>
            </a:r>
          </a:p>
          <a:p>
            <a:pPr marL="271463" indent="-271463">
              <a:buFontTx/>
              <a:buChar char="-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 подобається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море?</a:t>
            </a:r>
          </a:p>
          <a:p>
            <a:pPr marL="271463" indent="-271463">
              <a:buFontTx/>
              <a:buChar char="-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Море, мабуть, нікого не може залишити спокійним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Картинки природи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07" y="1515507"/>
            <a:ext cx="4713514" cy="26513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5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42998" y="582906"/>
            <a:ext cx="9677402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1640415"/>
            <a:ext cx="3853545" cy="38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5143" y="1640415"/>
            <a:ext cx="5519056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</a:t>
            </a:r>
            <a:r>
              <a:rPr lang="uk-UA" sz="2800" b="1" dirty="0">
                <a:solidFill>
                  <a:schemeClr val="bg1"/>
                </a:solidFill>
              </a:rPr>
              <a:t>починаємо знайомство </a:t>
            </a:r>
            <a:r>
              <a:rPr lang="uk-UA" sz="2800" b="1" dirty="0" smtClean="0">
                <a:solidFill>
                  <a:schemeClr val="bg1"/>
                </a:solidFill>
              </a:rPr>
              <a:t>з поетом Анатолієм Леонтійовичем Качаном </a:t>
            </a:r>
            <a:r>
              <a:rPr lang="uk-UA" sz="2800" b="1" dirty="0">
                <a:solidFill>
                  <a:schemeClr val="bg1"/>
                </a:solidFill>
              </a:rPr>
              <a:t>– </a:t>
            </a:r>
            <a:r>
              <a:rPr lang="uk-UA" sz="2800" b="1" dirty="0" smtClean="0">
                <a:solidFill>
                  <a:schemeClr val="bg1"/>
                </a:solidFill>
              </a:rPr>
              <a:t>українським дитячим письменником, культурним діячем, </a:t>
            </a:r>
            <a:r>
              <a:rPr lang="uk-UA" sz="2800" b="1" dirty="0">
                <a:solidFill>
                  <a:schemeClr val="bg1"/>
                </a:solidFill>
              </a:rPr>
              <a:t>якого називають співцем моря.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0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06" y="353015"/>
            <a:ext cx="10158883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Перегляд </a:t>
            </a:r>
            <a:r>
              <a:rPr lang="uk-UA" sz="3600" b="1" dirty="0" err="1" smtClean="0">
                <a:solidFill>
                  <a:schemeClr val="bg1"/>
                </a:solidFill>
              </a:rPr>
              <a:t>відеозвернення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поета до юних </a:t>
            </a:r>
            <a:r>
              <a:rPr lang="uk-UA" sz="3600" b="1" dirty="0" smtClean="0">
                <a:solidFill>
                  <a:schemeClr val="bg1"/>
                </a:solidFill>
              </a:rPr>
              <a:t>читачів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Літературне читання. Анатолій Кача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563" y="1138918"/>
            <a:ext cx="9102968" cy="51204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9853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64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артинки по запросу анатолій кача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84" y="1244534"/>
            <a:ext cx="2865307" cy="36866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4850" y="625157"/>
            <a:ext cx="9940945" cy="6193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Знайомство з </a:t>
            </a:r>
            <a:r>
              <a:rPr lang="uk-UA" sz="3600" b="1" dirty="0" smtClean="0">
                <a:solidFill>
                  <a:schemeClr val="bg1"/>
                </a:solidFill>
              </a:rPr>
              <a:t>письменником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198" y="1387904"/>
            <a:ext cx="6417597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solidFill>
                  <a:srgbClr val="FFFF00"/>
                </a:solidFill>
              </a:rPr>
              <a:t>      Анатолій Леонтійович Качан – </a:t>
            </a:r>
            <a:r>
              <a:rPr lang="uk-UA" sz="2400" b="1" dirty="0">
                <a:solidFill>
                  <a:schemeClr val="bg1"/>
                </a:solidFill>
              </a:rPr>
              <a:t>народився у 1942 році у селі Гур</a:t>
            </a:r>
            <a:r>
              <a:rPr lang="en-US" sz="2400" b="1" dirty="0">
                <a:solidFill>
                  <a:schemeClr val="bg1"/>
                </a:solidFill>
              </a:rPr>
              <a:t>’</a:t>
            </a:r>
            <a:r>
              <a:rPr lang="uk-UA" sz="2400" b="1" dirty="0" err="1">
                <a:solidFill>
                  <a:schemeClr val="bg1"/>
                </a:solidFill>
              </a:rPr>
              <a:t>ївка</a:t>
            </a:r>
            <a:r>
              <a:rPr lang="uk-UA" sz="2400" b="1" dirty="0">
                <a:solidFill>
                  <a:schemeClr val="bg1"/>
                </a:solidFill>
              </a:rPr>
              <a:t> на Миколаївщині. Його дитинство пройшло серед південного степу. Пізніше, коли почав учителювати на Одещині, у його поезії зазвучали і степ, і Дунай, і Чорне море. У віршах поета багато гумору, казкових персонажів, ігор зі словами.</a:t>
            </a:r>
          </a:p>
        </p:txBody>
      </p:sp>
      <p:pic>
        <p:nvPicPr>
          <p:cNvPr id="6146" name="Picture 2" descr="Картинки по запросу анатолій качан книж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77" y="4106193"/>
            <a:ext cx="1639718" cy="21946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анатолій качан книж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51" y="4094991"/>
            <a:ext cx="1656169" cy="22536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95" y="4061290"/>
            <a:ext cx="1743585" cy="22395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6" y="4072557"/>
            <a:ext cx="1542360" cy="22283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44" y="4078409"/>
            <a:ext cx="1562785" cy="22164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5914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494529"/>
            <a:ext cx="10276114" cy="7739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530276" y="2015771"/>
            <a:ext cx="2930220" cy="300254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хвилювалось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лащилось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скелі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рейд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якір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браві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6735179" y="2014138"/>
            <a:ext cx="2354388" cy="30041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засмаглі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платан</a:t>
            </a:r>
            <a:endParaRPr lang="uk-UA" sz="3200" b="1" dirty="0">
              <a:solidFill>
                <a:schemeClr val="bg1"/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зеленій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морські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смужки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довелось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143" y="1731865"/>
            <a:ext cx="2329543" cy="328644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авнобедренный треугольник 8"/>
          <p:cNvSpPr/>
          <p:nvPr/>
        </p:nvSpPr>
        <p:spPr>
          <a:xfrm rot="6556522">
            <a:off x="5268708" y="206737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6556522">
            <a:off x="4442504" y="257294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6556522">
            <a:off x="5063270" y="300433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4971906" y="452586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6556522">
            <a:off x="8065487" y="206737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8194103" y="255044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6556522">
            <a:off x="7962249" y="298869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6556522">
            <a:off x="8505275" y="346821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7784476" y="401206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6556522">
            <a:off x="8254598" y="445856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30276" y="1389125"/>
            <a:ext cx="6992656" cy="5326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Читання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слів «луною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» за учнем, який гарно читає.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63839" y="2023209"/>
            <a:ext cx="2129546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Рейд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– тут: стоянка кораблів на якорі.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310" y="5094515"/>
            <a:ext cx="4310842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Лащилось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– ніжно горнулося, пестилося до кого-небудь.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06488" y="5094516"/>
            <a:ext cx="5703769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Браві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– ті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, що відзначаються сміливістю, енергійністю, жвавістю.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3469</TotalTime>
  <Words>664</Words>
  <Application>Microsoft Office PowerPoint</Application>
  <PresentationFormat>Произвольный</PresentationFormat>
  <Paragraphs>119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321</cp:revision>
  <dcterms:created xsi:type="dcterms:W3CDTF">2018-01-05T16:38:53Z</dcterms:created>
  <dcterms:modified xsi:type="dcterms:W3CDTF">2025-01-26T13:36:54Z</dcterms:modified>
</cp:coreProperties>
</file>