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616" r:id="rId3"/>
    <p:sldId id="617" r:id="rId4"/>
    <p:sldId id="608" r:id="rId5"/>
    <p:sldId id="611" r:id="rId6"/>
    <p:sldId id="594" r:id="rId7"/>
    <p:sldId id="610" r:id="rId8"/>
    <p:sldId id="595" r:id="rId9"/>
    <p:sldId id="565" r:id="rId10"/>
    <p:sldId id="579" r:id="rId11"/>
    <p:sldId id="581" r:id="rId12"/>
    <p:sldId id="559" r:id="rId13"/>
    <p:sldId id="607" r:id="rId14"/>
    <p:sldId id="602" r:id="rId15"/>
    <p:sldId id="609" r:id="rId16"/>
    <p:sldId id="61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00B050"/>
    <a:srgbClr val="1694E9"/>
    <a:srgbClr val="FFFF00"/>
    <a:srgbClr val="295FFF"/>
    <a:srgbClr val="FF66FF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 custScaleY="80746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 custScaleY="7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 custScaleY="80746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ScaleY="80916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 custAng="123034" custScaleY="80746" custLinFactNeighborX="1529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 custScaleY="82909" custRadScaleRad="101034" custRadScaleInc="-5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 custScaleY="80746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ScaleY="79813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 custScaleY="80746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 custScaleY="7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2F7C53-1F1D-4B66-B00A-EB84845FF3F7}" type="presOf" srcId="{46F52824-6C77-4C95-9D70-53F13A911034}" destId="{322D643B-98E7-48FB-B365-19A4E35E80BE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AC5A07E0-A409-439D-BB2A-BA8AFACBE5B9}" type="presOf" srcId="{E85B6E4D-70A7-4DB1-A1A0-A1519B498753}" destId="{97AF4133-705B-422C-A43F-E1CBC8EB6FB8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989CE9D7-F6D8-469B-925C-276BB9B6598B}" type="presOf" srcId="{C7962517-4C5C-42CA-BFBB-E232FC2B266D}" destId="{2BCCC9C3-A556-4EBF-A2F7-AA7AE81151C5}" srcOrd="0" destOrd="0" presId="urn:microsoft.com/office/officeart/2005/8/layout/radial4"/>
    <dgm:cxn modelId="{50F0D3A3-BC34-446F-8881-A58F64F1C57A}" type="presOf" srcId="{3F736675-4146-4E95-9E88-00E945979D80}" destId="{886191E9-BEED-4D49-9BC0-55CF97BBD098}" srcOrd="0" destOrd="0" presId="urn:microsoft.com/office/officeart/2005/8/layout/radial4"/>
    <dgm:cxn modelId="{4E1DF97B-0EA6-4124-AFEF-305D56A2F065}" type="presOf" srcId="{43D7AFE5-A151-4A39-BE65-75D4FCB60E50}" destId="{ADD48452-783F-4794-8177-6F90FAAEFC3F}" srcOrd="0" destOrd="0" presId="urn:microsoft.com/office/officeart/2005/8/layout/radial4"/>
    <dgm:cxn modelId="{3A34332A-65E3-4A15-BA34-7BA257583A88}" type="presOf" srcId="{0751368C-5490-4419-8EE3-56792E0EC74B}" destId="{CDA86CE5-EC7C-46F2-A933-03A0CFACB5F2}" srcOrd="0" destOrd="0" presId="urn:microsoft.com/office/officeart/2005/8/layout/radial4"/>
    <dgm:cxn modelId="{5C382796-7E3B-4109-B9F2-4BFB7B806507}" type="presOf" srcId="{FB51DD19-8365-4539-BC19-2E62842AA665}" destId="{57DF4519-05E7-4E60-B563-B73106BC51CA}" srcOrd="0" destOrd="0" presId="urn:microsoft.com/office/officeart/2005/8/layout/radial4"/>
    <dgm:cxn modelId="{EB5E2FD4-2798-48BB-98AD-58CE44906A31}" type="presOf" srcId="{2252AE63-8550-48D5-B76D-33F4776E21D7}" destId="{BB208B9D-B692-4ADE-BCA6-F15EAB400D8C}" srcOrd="0" destOrd="0" presId="urn:microsoft.com/office/officeart/2005/8/layout/radial4"/>
    <dgm:cxn modelId="{2CB4BCAB-8C11-4A36-943F-D25DBFEE011A}" type="presOf" srcId="{D11BE1E0-2FCF-4F5D-B40C-C9F46BE22818}" destId="{A1DA17EA-73B1-430F-B0C0-A6399710F092}" srcOrd="0" destOrd="0" presId="urn:microsoft.com/office/officeart/2005/8/layout/radial4"/>
    <dgm:cxn modelId="{2CAAC3E1-85E9-4F61-A877-8002667E08CC}" type="presOf" srcId="{D4781B1E-F8C4-4597-843A-0EAE9000DD23}" destId="{E3DA2B5F-5B05-4A0B-A7DD-509193D4E17C}" srcOrd="0" destOrd="0" presId="urn:microsoft.com/office/officeart/2005/8/layout/radial4"/>
    <dgm:cxn modelId="{B8DBFA0C-FB51-4FB8-9ACC-7B42602824C6}" type="presOf" srcId="{F016CD53-4314-44C8-8851-271A8386442A}" destId="{F21D2CB4-61F7-4C96-88D6-482ADA1F7E14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EBEF4AFD-FFF8-468E-885D-60743D4FD55E}" type="presOf" srcId="{E14F5D1D-2235-4A78-B962-6AB89CDB34AD}" destId="{93688CAB-E69F-4828-B1A4-C8BA928A3C5C}" srcOrd="0" destOrd="0" presId="urn:microsoft.com/office/officeart/2005/8/layout/radial4"/>
    <dgm:cxn modelId="{B160AFB9-48A6-4DBF-8BEC-CE2AC89AE881}" type="presParOf" srcId="{E3DA2B5F-5B05-4A0B-A7DD-509193D4E17C}" destId="{A1DA17EA-73B1-430F-B0C0-A6399710F092}" srcOrd="0" destOrd="0" presId="urn:microsoft.com/office/officeart/2005/8/layout/radial4"/>
    <dgm:cxn modelId="{9F48BA35-7EAC-4E9C-8EB7-F55D12CF284F}" type="presParOf" srcId="{E3DA2B5F-5B05-4A0B-A7DD-509193D4E17C}" destId="{322D643B-98E7-48FB-B365-19A4E35E80BE}" srcOrd="1" destOrd="0" presId="urn:microsoft.com/office/officeart/2005/8/layout/radial4"/>
    <dgm:cxn modelId="{52B45A41-3709-44C7-80FB-25DB78BA4136}" type="presParOf" srcId="{E3DA2B5F-5B05-4A0B-A7DD-509193D4E17C}" destId="{93688CAB-E69F-4828-B1A4-C8BA928A3C5C}" srcOrd="2" destOrd="0" presId="urn:microsoft.com/office/officeart/2005/8/layout/radial4"/>
    <dgm:cxn modelId="{6E1D6709-AAD1-4797-8121-BC276E959D1C}" type="presParOf" srcId="{E3DA2B5F-5B05-4A0B-A7DD-509193D4E17C}" destId="{97AF4133-705B-422C-A43F-E1CBC8EB6FB8}" srcOrd="3" destOrd="0" presId="urn:microsoft.com/office/officeart/2005/8/layout/radial4"/>
    <dgm:cxn modelId="{181AD873-664F-4C95-AAB9-E2B3D7B6EE53}" type="presParOf" srcId="{E3DA2B5F-5B05-4A0B-A7DD-509193D4E17C}" destId="{F21D2CB4-61F7-4C96-88D6-482ADA1F7E14}" srcOrd="4" destOrd="0" presId="urn:microsoft.com/office/officeart/2005/8/layout/radial4"/>
    <dgm:cxn modelId="{6981F362-57A1-4155-9B0B-08FE428B5E56}" type="presParOf" srcId="{E3DA2B5F-5B05-4A0B-A7DD-509193D4E17C}" destId="{57DF4519-05E7-4E60-B563-B73106BC51CA}" srcOrd="5" destOrd="0" presId="urn:microsoft.com/office/officeart/2005/8/layout/radial4"/>
    <dgm:cxn modelId="{B661DA51-FD28-491D-907B-B052C46ABC80}" type="presParOf" srcId="{E3DA2B5F-5B05-4A0B-A7DD-509193D4E17C}" destId="{2BCCC9C3-A556-4EBF-A2F7-AA7AE81151C5}" srcOrd="6" destOrd="0" presId="urn:microsoft.com/office/officeart/2005/8/layout/radial4"/>
    <dgm:cxn modelId="{F3E42F5B-8A20-4D02-B327-864DCE059EF3}" type="presParOf" srcId="{E3DA2B5F-5B05-4A0B-A7DD-509193D4E17C}" destId="{CDA86CE5-EC7C-46F2-A933-03A0CFACB5F2}" srcOrd="7" destOrd="0" presId="urn:microsoft.com/office/officeart/2005/8/layout/radial4"/>
    <dgm:cxn modelId="{AE58E872-9844-47B8-A11E-7585A598EF03}" type="presParOf" srcId="{E3DA2B5F-5B05-4A0B-A7DD-509193D4E17C}" destId="{886191E9-BEED-4D49-9BC0-55CF97BBD098}" srcOrd="8" destOrd="0" presId="urn:microsoft.com/office/officeart/2005/8/layout/radial4"/>
    <dgm:cxn modelId="{E821D52E-49B5-4789-B4E3-1504F8CCE686}" type="presParOf" srcId="{E3DA2B5F-5B05-4A0B-A7DD-509193D4E17C}" destId="{ADD48452-783F-4794-8177-6F90FAAEFC3F}" srcOrd="9" destOrd="0" presId="urn:microsoft.com/office/officeart/2005/8/layout/radial4"/>
    <dgm:cxn modelId="{533F10ED-097B-48D4-A2A5-EC9F3FE7E33C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openxmlformats.org/officeDocument/2006/relationships/image" Target="../media/image25.png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23.png"/><Relationship Id="rId2" Type="http://schemas.openxmlformats.org/officeDocument/2006/relationships/image" Target="../media/image19.png"/><Relationship Id="rId16" Type="http://schemas.openxmlformats.org/officeDocument/2006/relationships/image" Target="../media/image1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2.jpeg"/><Relationship Id="rId10" Type="http://schemas.openxmlformats.org/officeDocument/2006/relationships/image" Target="../media/image32.png"/><Relationship Id="rId19" Type="http://schemas.openxmlformats.org/officeDocument/2006/relationships/image" Target="../media/image38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3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7169" y="4037875"/>
            <a:ext cx="9372603" cy="173664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Добираю прикметники, 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протилежні </a:t>
            </a:r>
            <a:r>
              <a:rPr lang="uk-UA" sz="4800" b="1" dirty="0">
                <a:solidFill>
                  <a:srgbClr val="0070C0"/>
                </a:solidFill>
              </a:rPr>
              <a:t>за значенням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69" y="1191540"/>
            <a:ext cx="3174011" cy="2343047"/>
          </a:xfrm>
          <a:prstGeom prst="round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7552384" y="119154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64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192" r="46703" b="66184"/>
          <a:stretch/>
        </p:blipFill>
        <p:spPr>
          <a:xfrm>
            <a:off x="947043" y="1441334"/>
            <a:ext cx="9144000" cy="313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81743" y="482125"/>
            <a:ext cx="10461171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Спиши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виділену частину тексту. Підкресли прикметники.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31494" r="52390" b="55770"/>
          <a:stretch/>
        </p:blipFill>
        <p:spPr>
          <a:xfrm>
            <a:off x="1260464" y="1435841"/>
            <a:ext cx="1511275" cy="7164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4" t="36270" r="26828" b="56465"/>
          <a:stretch/>
        </p:blipFill>
        <p:spPr>
          <a:xfrm>
            <a:off x="2986042" y="1724045"/>
            <a:ext cx="669812" cy="408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1592" r="56128" b="35956"/>
          <a:stretch/>
        </p:blipFill>
        <p:spPr>
          <a:xfrm>
            <a:off x="3826613" y="1669617"/>
            <a:ext cx="1373751" cy="7004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78656" r="53018" b="8892"/>
          <a:stretch/>
        </p:blipFill>
        <p:spPr>
          <a:xfrm>
            <a:off x="8276021" y="1377077"/>
            <a:ext cx="1609421" cy="7004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63930" r="30796" b="23618"/>
          <a:stretch/>
        </p:blipFill>
        <p:spPr>
          <a:xfrm>
            <a:off x="5861020" y="1455335"/>
            <a:ext cx="2415001" cy="7004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7" t="52534" r="32730" b="41066"/>
          <a:stretch/>
        </p:blipFill>
        <p:spPr>
          <a:xfrm>
            <a:off x="5200986" y="1716448"/>
            <a:ext cx="569359" cy="36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2" t="83631" r="35303" b="7017"/>
          <a:stretch/>
        </p:blipFill>
        <p:spPr>
          <a:xfrm>
            <a:off x="1121370" y="2398089"/>
            <a:ext cx="668489" cy="526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5896" r="37441" b="67587"/>
          <a:stretch/>
        </p:blipFill>
        <p:spPr>
          <a:xfrm>
            <a:off x="1817781" y="2242533"/>
            <a:ext cx="2194147" cy="9291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0" t="20138" r="16671" b="72822"/>
          <a:stretch/>
        </p:blipFill>
        <p:spPr>
          <a:xfrm>
            <a:off x="4077960" y="2472448"/>
            <a:ext cx="501561" cy="396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1816" r="47317" b="57016"/>
          <a:stretch/>
        </p:blipFill>
        <p:spPr>
          <a:xfrm>
            <a:off x="4662713" y="2215548"/>
            <a:ext cx="1745313" cy="6282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46343" r="29616" b="36235"/>
          <a:stretch/>
        </p:blipFill>
        <p:spPr>
          <a:xfrm>
            <a:off x="6584307" y="2132738"/>
            <a:ext cx="2471799" cy="9800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85099" r="80785" b="8502"/>
          <a:stretch/>
        </p:blipFill>
        <p:spPr>
          <a:xfrm>
            <a:off x="3207758" y="3228448"/>
            <a:ext cx="492259" cy="36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83158" r="30594" b="3149"/>
          <a:stretch/>
        </p:blipFill>
        <p:spPr>
          <a:xfrm>
            <a:off x="3649635" y="3129913"/>
            <a:ext cx="1727706" cy="7702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8" t="67835" r="17574" b="19215"/>
          <a:stretch/>
        </p:blipFill>
        <p:spPr>
          <a:xfrm>
            <a:off x="1151041" y="3171688"/>
            <a:ext cx="2077663" cy="7285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68806" r="77235" b="24155"/>
          <a:stretch/>
        </p:blipFill>
        <p:spPr>
          <a:xfrm>
            <a:off x="9204457" y="2472448"/>
            <a:ext cx="577533" cy="3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14571" r="34306" b="72295"/>
          <a:stretch/>
        </p:blipFill>
        <p:spPr>
          <a:xfrm>
            <a:off x="5377341" y="2893004"/>
            <a:ext cx="2294899" cy="7388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32282" r="49528" b="52201"/>
          <a:stretch/>
        </p:blipFill>
        <p:spPr>
          <a:xfrm>
            <a:off x="8515051" y="2982886"/>
            <a:ext cx="1666984" cy="87289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65447" r="77235" b="18036"/>
          <a:stretch/>
        </p:blipFill>
        <p:spPr>
          <a:xfrm>
            <a:off x="7786275" y="3050480"/>
            <a:ext cx="577533" cy="92915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0" t="20752" r="16671" b="72849"/>
          <a:stretch/>
        </p:blipFill>
        <p:spPr>
          <a:xfrm>
            <a:off x="1148048" y="3984448"/>
            <a:ext cx="501561" cy="36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50789" r="53799" b="40166"/>
          <a:stretch/>
        </p:blipFill>
        <p:spPr>
          <a:xfrm>
            <a:off x="1699476" y="3855781"/>
            <a:ext cx="1508282" cy="50879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6" t="47008" r="19860" b="39601"/>
          <a:stretch/>
        </p:blipFill>
        <p:spPr>
          <a:xfrm>
            <a:off x="3320948" y="3670121"/>
            <a:ext cx="955225" cy="75329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68103" r="24742" b="23548"/>
          <a:stretch/>
        </p:blipFill>
        <p:spPr>
          <a:xfrm>
            <a:off x="4993542" y="3929610"/>
            <a:ext cx="1734955" cy="4696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8" t="35662" r="50307" b="55166"/>
          <a:stretch/>
        </p:blipFill>
        <p:spPr>
          <a:xfrm>
            <a:off x="6744750" y="3979636"/>
            <a:ext cx="203066" cy="5159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83824" r="16009" b="3080"/>
          <a:stretch/>
        </p:blipFill>
        <p:spPr>
          <a:xfrm>
            <a:off x="7786275" y="3894276"/>
            <a:ext cx="2048773" cy="73664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68219" r="77235" b="24742"/>
          <a:stretch/>
        </p:blipFill>
        <p:spPr>
          <a:xfrm>
            <a:off x="4373946" y="3948448"/>
            <a:ext cx="577533" cy="396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0" t="20252" r="16671" b="73349"/>
          <a:stretch/>
        </p:blipFill>
        <p:spPr>
          <a:xfrm>
            <a:off x="7035460" y="3984448"/>
            <a:ext cx="501561" cy="360000"/>
          </a:xfrm>
          <a:prstGeom prst="rect">
            <a:avLst/>
          </a:prstGeom>
        </p:spPr>
      </p:pic>
      <p:sp>
        <p:nvSpPr>
          <p:cNvPr id="4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3" name="Picture 2" descr="Картинки по запросу клипарт хлеб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b="18733"/>
          <a:stretch/>
        </p:blipFill>
        <p:spPr bwMode="auto">
          <a:xfrm>
            <a:off x="3013641" y="4718557"/>
            <a:ext cx="2504682" cy="1681918"/>
          </a:xfrm>
          <a:prstGeom prst="round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4" name="Picture 2" descr="Похожее изображение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4516" y1="16431" x2="14516" y2="16431"/>
                        <a14:foregroundMark x1="48065" y1="13074" x2="48065" y2="13074"/>
                        <a14:foregroundMark x1="57097" y1="10247" x2="56774" y2="10247"/>
                        <a14:foregroundMark x1="15484" y1="21731" x2="15484" y2="21731"/>
                        <a14:foregroundMark x1="40000" y1="98057" x2="40000" y2="98057"/>
                        <a14:foregroundMark x1="36774" y1="96643" x2="36774" y2="96643"/>
                        <a14:foregroundMark x1="49677" y1="98057" x2="49677" y2="98057"/>
                        <a14:foregroundMark x1="15806" y1="95230" x2="15806" y2="95230"/>
                        <a14:foregroundMark x1="20968" y1="21025" x2="20968" y2="21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2814" y="1351221"/>
            <a:ext cx="1679740" cy="326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43" y="2062215"/>
            <a:ext cx="2149070" cy="2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20" y="2062216"/>
            <a:ext cx="2214021" cy="1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60" y="2837160"/>
            <a:ext cx="1453668" cy="1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3" y="2823667"/>
            <a:ext cx="2915308" cy="18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38" y="3549438"/>
            <a:ext cx="1453668" cy="1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41" y="3569460"/>
            <a:ext cx="1935717" cy="1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02" y="4270908"/>
            <a:ext cx="1453668" cy="1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06" y="3535946"/>
            <a:ext cx="2179536" cy="1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06" y="4298133"/>
            <a:ext cx="1846308" cy="19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40" y="4300904"/>
            <a:ext cx="2416010" cy="1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2" y="4736301"/>
            <a:ext cx="1744611" cy="164643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Картопля по-селянськи - «Family Club»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75" y="4719501"/>
            <a:ext cx="1646430" cy="164643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D:\Картинки до тестів\Напої\Чашка чаю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90" y="4700163"/>
            <a:ext cx="1799567" cy="15477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цепти на День святого Валентина - шоколадні тістечка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15" y="4736302"/>
            <a:ext cx="2094131" cy="15230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3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3977" y="2308629"/>
            <a:ext cx="1404773" cy="20467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1193" r="49824" b="67646"/>
          <a:stretch/>
        </p:blipFill>
        <p:spPr>
          <a:xfrm>
            <a:off x="3547216" y="2339404"/>
            <a:ext cx="7679236" cy="28721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 r="46681" b="71856"/>
          <a:stretch/>
        </p:blipFill>
        <p:spPr>
          <a:xfrm>
            <a:off x="3530644" y="2311842"/>
            <a:ext cx="2036337" cy="720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30930" r="55881" b="55737"/>
          <a:stretch/>
        </p:blipFill>
        <p:spPr>
          <a:xfrm>
            <a:off x="5566981" y="2290421"/>
            <a:ext cx="1480779" cy="720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6" t="33119" r="37368" b="53548"/>
          <a:stretch/>
        </p:blipFill>
        <p:spPr>
          <a:xfrm>
            <a:off x="7088425" y="2486796"/>
            <a:ext cx="371461" cy="7201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79884" r="54229" b="6783"/>
          <a:stretch/>
        </p:blipFill>
        <p:spPr>
          <a:xfrm>
            <a:off x="3573222" y="3056728"/>
            <a:ext cx="1468611" cy="7201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47845" r="38238" b="35752"/>
          <a:stretch/>
        </p:blipFill>
        <p:spPr>
          <a:xfrm>
            <a:off x="7481524" y="2362315"/>
            <a:ext cx="2036337" cy="8859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64163" r="53348" b="22504"/>
          <a:stretch/>
        </p:blipFill>
        <p:spPr>
          <a:xfrm>
            <a:off x="9517861" y="2362315"/>
            <a:ext cx="1480779" cy="720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19070" r="50230" b="66800"/>
          <a:stretch/>
        </p:blipFill>
        <p:spPr>
          <a:xfrm>
            <a:off x="5057240" y="3271008"/>
            <a:ext cx="1612163" cy="7630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6" t="33119" r="37368" b="53548"/>
          <a:stretch/>
        </p:blipFill>
        <p:spPr>
          <a:xfrm>
            <a:off x="6740902" y="3206896"/>
            <a:ext cx="371461" cy="7201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t="34792" r="54199" b="51078"/>
          <a:stretch/>
        </p:blipFill>
        <p:spPr>
          <a:xfrm>
            <a:off x="7348804" y="3248974"/>
            <a:ext cx="1428356" cy="7630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50514" r="48823" b="35356"/>
          <a:stretch/>
        </p:blipFill>
        <p:spPr>
          <a:xfrm>
            <a:off x="9101872" y="3215190"/>
            <a:ext cx="1612163" cy="7630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t="82157" r="43899" b="3713"/>
          <a:stretch/>
        </p:blipFill>
        <p:spPr>
          <a:xfrm>
            <a:off x="5222671" y="3914969"/>
            <a:ext cx="1821686" cy="7630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79884" r="54229" b="6783"/>
          <a:stretch/>
        </p:blipFill>
        <p:spPr>
          <a:xfrm>
            <a:off x="3661357" y="3776828"/>
            <a:ext cx="1468611" cy="7201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6" t="33119" r="37368" b="53548"/>
          <a:stretch/>
        </p:blipFill>
        <p:spPr>
          <a:xfrm>
            <a:off x="7016059" y="3953486"/>
            <a:ext cx="371461" cy="720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5656" r="43283" b="71807"/>
          <a:stretch/>
        </p:blipFill>
        <p:spPr>
          <a:xfrm>
            <a:off x="7348804" y="3798323"/>
            <a:ext cx="1870108" cy="67710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35357" r="43564" b="52106"/>
          <a:stretch/>
        </p:blipFill>
        <p:spPr>
          <a:xfrm>
            <a:off x="9360311" y="3996477"/>
            <a:ext cx="1870108" cy="6771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83913" r="45815" b="3550"/>
          <a:stretch/>
        </p:blipFill>
        <p:spPr>
          <a:xfrm>
            <a:off x="7098660" y="4712344"/>
            <a:ext cx="1870108" cy="67710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67794" r="49428" b="24224"/>
          <a:stretch/>
        </p:blipFill>
        <p:spPr>
          <a:xfrm>
            <a:off x="5045635" y="4703597"/>
            <a:ext cx="1635371" cy="43107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48690" r="57024" b="38773"/>
          <a:stretch/>
        </p:blipFill>
        <p:spPr>
          <a:xfrm>
            <a:off x="3629796" y="4569566"/>
            <a:ext cx="1377546" cy="6771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6" t="33119" r="37368" b="53548"/>
          <a:stretch/>
        </p:blipFill>
        <p:spPr>
          <a:xfrm>
            <a:off x="6740901" y="4656026"/>
            <a:ext cx="371461" cy="720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19323" r="45352" b="70726"/>
          <a:stretch/>
        </p:blipFill>
        <p:spPr>
          <a:xfrm>
            <a:off x="8620423" y="4709287"/>
            <a:ext cx="1794875" cy="537388"/>
          </a:xfrm>
          <a:prstGeom prst="rect">
            <a:avLst/>
          </a:prstGeom>
        </p:spPr>
      </p:pic>
      <p:sp>
        <p:nvSpPr>
          <p:cNvPr id="3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93922" y="435429"/>
            <a:ext cx="10232530" cy="6740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Друзі </a:t>
            </a:r>
            <a:r>
              <a:rPr lang="uk-UA" sz="3200" b="1" dirty="0">
                <a:solidFill>
                  <a:schemeClr val="bg1"/>
                </a:solidFill>
              </a:rPr>
              <a:t>дібрали сполучення слів із прикметником </a:t>
            </a:r>
            <a:r>
              <a:rPr lang="uk-UA" sz="3200" b="1" i="1" dirty="0" smtClean="0">
                <a:solidFill>
                  <a:srgbClr val="FFFF00"/>
                </a:solidFill>
              </a:rPr>
              <a:t>свіжий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38837" y="1142482"/>
            <a:ext cx="7964721" cy="109905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Навпакійко </a:t>
            </a:r>
            <a:r>
              <a:rPr lang="uk-UA" sz="2400" b="1" dirty="0">
                <a:solidFill>
                  <a:srgbClr val="0070C0"/>
                </a:solidFill>
              </a:rPr>
              <a:t>вирішив замінити їх на протилежні за значенням. Допоможи йому це зробити. Встав пропущені прикметники. Можеш скористатися довідкою.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958645" y="1129444"/>
            <a:ext cx="2267808" cy="1091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Довідка: кисле, черствий, стара, квашена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4273" y="4335031"/>
            <a:ext cx="2664180" cy="155568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Поміркуй</a:t>
            </a:r>
            <a:r>
              <a:rPr lang="uk-UA" sz="2000" b="1" dirty="0">
                <a:solidFill>
                  <a:srgbClr val="0070C0"/>
                </a:solidFill>
              </a:rPr>
              <a:t>, чому протилежні за значенням слова до прикметника </a:t>
            </a:r>
            <a:r>
              <a:rPr lang="uk-UA" sz="2000" b="1" i="1" dirty="0">
                <a:solidFill>
                  <a:srgbClr val="FF0000"/>
                </a:solidFill>
              </a:rPr>
              <a:t>свіжий</a:t>
            </a:r>
            <a:r>
              <a:rPr lang="uk-UA" sz="2000" b="1" dirty="0">
                <a:solidFill>
                  <a:srgbClr val="0070C0"/>
                </a:solidFill>
              </a:rPr>
              <a:t> не однакові.</a:t>
            </a:r>
          </a:p>
        </p:txBody>
      </p:sp>
      <p:sp>
        <p:nvSpPr>
          <p:cNvPr id="40" name="Rectangle 1">
            <a:extLst>
              <a:ext uri="{FF2B5EF4-FFF2-40B4-BE49-F238E27FC236}"/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05858" y="5127163"/>
            <a:ext cx="7563324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uk-UA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Прикметники з протилежним значенням </a:t>
            </a:r>
            <a:r>
              <a:rPr lang="ru-RU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допомагають порівняти, протиставити предмети та явища</a:t>
            </a:r>
            <a:r>
              <a:rPr lang="uk-UA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Роблять мовлення </a:t>
            </a:r>
            <a:r>
              <a:rPr lang="uk-UA" altLang="ru-RU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багатим</a:t>
            </a:r>
            <a:r>
              <a:rPr lang="uk-UA" altLang="ru-RU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, емоційним і </a:t>
            </a:r>
            <a:r>
              <a:rPr lang="uk-UA" altLang="ru-RU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цікавим.</a:t>
            </a:r>
            <a:endParaRPr lang="uk-UA" altLang="ru-RU" sz="2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7362" y="494529"/>
            <a:ext cx="9840972" cy="727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Energizer Dance - Charlie Bear   Agad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771" y="1319794"/>
            <a:ext cx="8761966" cy="49286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1193" r="52303" b="67646"/>
          <a:stretch/>
        </p:blipFill>
        <p:spPr>
          <a:xfrm>
            <a:off x="2983347" y="3027429"/>
            <a:ext cx="7943259" cy="32125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1004459" y="1981093"/>
            <a:ext cx="1027462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      </a:t>
            </a:r>
            <a:r>
              <a:rPr lang="uk-UA" sz="2800" b="1" dirty="0">
                <a:solidFill>
                  <a:schemeClr val="bg1"/>
                </a:solidFill>
              </a:rPr>
              <a:t>У мене </a:t>
            </a:r>
            <a:r>
              <a:rPr lang="uk-UA" sz="2800" b="1" dirty="0" smtClean="0">
                <a:solidFill>
                  <a:schemeClr val="bg1"/>
                </a:solidFill>
              </a:rPr>
              <a:t>є    </a:t>
            </a:r>
            <a:r>
              <a:rPr lang="uk-UA" sz="2800" b="1" u="sng" dirty="0" smtClean="0">
                <a:solidFill>
                  <a:schemeClr val="bg1"/>
                </a:solidFill>
              </a:rPr>
              <a:t>великий</a:t>
            </a:r>
            <a:r>
              <a:rPr lang="uk-UA" sz="2800" b="1" dirty="0" smtClean="0">
                <a:solidFill>
                  <a:schemeClr val="bg1"/>
                </a:solidFill>
              </a:rPr>
              <a:t>   </a:t>
            </a:r>
            <a:r>
              <a:rPr lang="uk-UA" sz="2800" b="1" dirty="0">
                <a:solidFill>
                  <a:schemeClr val="bg1"/>
                </a:solidFill>
              </a:rPr>
              <a:t>собака. Сам весь </a:t>
            </a:r>
            <a:r>
              <a:rPr lang="uk-UA" sz="2800" b="1" u="sng" dirty="0">
                <a:solidFill>
                  <a:schemeClr val="bg1"/>
                </a:solidFill>
              </a:rPr>
              <a:t>чорний</a:t>
            </a:r>
            <a:r>
              <a:rPr lang="uk-UA" sz="2800" b="1" dirty="0">
                <a:solidFill>
                  <a:schemeClr val="bg1"/>
                </a:solidFill>
              </a:rPr>
              <a:t>, а вуха і </a:t>
            </a:r>
            <a:r>
              <a:rPr lang="uk-UA" sz="2800" b="1" dirty="0" smtClean="0">
                <a:solidFill>
                  <a:schemeClr val="bg1"/>
                </a:solidFill>
              </a:rPr>
              <a:t>лапи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   </a:t>
            </a:r>
            <a:r>
              <a:rPr lang="uk-UA" sz="2800" b="1" u="sng" dirty="0" smtClean="0">
                <a:solidFill>
                  <a:schemeClr val="bg1"/>
                </a:solidFill>
              </a:rPr>
              <a:t>білі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r>
              <a:rPr lang="uk-UA" sz="2800" b="1" dirty="0" smtClean="0">
                <a:solidFill>
                  <a:schemeClr val="bg1"/>
                </a:solidFill>
              </a:rPr>
              <a:t>    У нього  </a:t>
            </a:r>
            <a:r>
              <a:rPr lang="uk-UA" sz="2800" b="1" u="sng" dirty="0" smtClean="0">
                <a:solidFill>
                  <a:schemeClr val="bg1"/>
                </a:solidFill>
              </a:rPr>
              <a:t>широка</a:t>
            </a:r>
            <a:r>
              <a:rPr lang="uk-UA" sz="2800" b="1" dirty="0" smtClean="0">
                <a:solidFill>
                  <a:schemeClr val="bg1"/>
                </a:solidFill>
              </a:rPr>
              <a:t>  мордочка </a:t>
            </a:r>
            <a:r>
              <a:rPr lang="uk-UA" sz="2800" b="1" dirty="0">
                <a:solidFill>
                  <a:schemeClr val="bg1"/>
                </a:solidFill>
              </a:rPr>
              <a:t>і </a:t>
            </a:r>
            <a:r>
              <a:rPr lang="uk-UA" sz="2800" b="1" dirty="0" smtClean="0">
                <a:solidFill>
                  <a:schemeClr val="bg1"/>
                </a:solidFill>
              </a:rPr>
              <a:t>  </a:t>
            </a:r>
            <a:r>
              <a:rPr lang="uk-UA" sz="2800" b="1" u="sng" dirty="0" smtClean="0">
                <a:solidFill>
                  <a:schemeClr val="bg1"/>
                </a:solidFill>
              </a:rPr>
              <a:t>довгий</a:t>
            </a:r>
            <a:r>
              <a:rPr lang="uk-UA" sz="2800" b="1" dirty="0" smtClean="0">
                <a:solidFill>
                  <a:schemeClr val="bg1"/>
                </a:solidFill>
              </a:rPr>
              <a:t>    </a:t>
            </a:r>
            <a:r>
              <a:rPr lang="uk-UA" sz="2800" b="1" dirty="0">
                <a:solidFill>
                  <a:schemeClr val="bg1"/>
                </a:solidFill>
              </a:rPr>
              <a:t>хвіст.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3347" y="2003127"/>
            <a:ext cx="1838586" cy="4924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FFFF00"/>
                </a:solidFill>
              </a:rPr>
              <a:t>маленький</a:t>
            </a:r>
            <a:endParaRPr lang="uk-UA" sz="2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8" t="14037" r="30457" b="72141"/>
          <a:stretch/>
        </p:blipFill>
        <p:spPr>
          <a:xfrm>
            <a:off x="3024901" y="2976608"/>
            <a:ext cx="844714" cy="8348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34038" r="60290" b="55706"/>
          <a:stretch/>
        </p:blipFill>
        <p:spPr>
          <a:xfrm>
            <a:off x="3837505" y="3204057"/>
            <a:ext cx="1318729" cy="6194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50950" r="30507" b="39510"/>
          <a:stretch/>
        </p:blipFill>
        <p:spPr>
          <a:xfrm>
            <a:off x="5925353" y="3226141"/>
            <a:ext cx="2590956" cy="5762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9" t="34201" r="43927" b="51977"/>
          <a:stretch/>
        </p:blipFill>
        <p:spPr>
          <a:xfrm>
            <a:off x="5258458" y="3206721"/>
            <a:ext cx="426488" cy="8348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63148" r="50345" b="24876"/>
          <a:stretch/>
        </p:blipFill>
        <p:spPr>
          <a:xfrm>
            <a:off x="8605007" y="2976608"/>
            <a:ext cx="1812268" cy="7234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7" t="63636" r="10966" b="24388"/>
          <a:stretch/>
        </p:blipFill>
        <p:spPr>
          <a:xfrm>
            <a:off x="2983347" y="3842386"/>
            <a:ext cx="1402225" cy="7234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1" t="79896" r="23935" b="8128"/>
          <a:stretch/>
        </p:blipFill>
        <p:spPr>
          <a:xfrm>
            <a:off x="5613220" y="3844794"/>
            <a:ext cx="1535780" cy="7234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9734" r="68632" b="8290"/>
          <a:stretch/>
        </p:blipFill>
        <p:spPr>
          <a:xfrm>
            <a:off x="4426443" y="3820039"/>
            <a:ext cx="1050778" cy="72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20149" r="77770" b="70420"/>
          <a:stretch/>
        </p:blipFill>
        <p:spPr>
          <a:xfrm>
            <a:off x="7102894" y="4132194"/>
            <a:ext cx="707202" cy="5696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7" t="16572" r="40604" b="67532"/>
          <a:stretch/>
        </p:blipFill>
        <p:spPr>
          <a:xfrm>
            <a:off x="7736665" y="3915166"/>
            <a:ext cx="1342151" cy="9602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7" t="15759" r="24383" b="68345"/>
          <a:stretch/>
        </p:blipFill>
        <p:spPr>
          <a:xfrm>
            <a:off x="9127584" y="3874830"/>
            <a:ext cx="532276" cy="9602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35760" r="20616" b="52003"/>
          <a:stretch/>
        </p:blipFill>
        <p:spPr>
          <a:xfrm>
            <a:off x="3091161" y="4897139"/>
            <a:ext cx="3050611" cy="7391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47468" r="42686" b="40295"/>
          <a:stretch/>
        </p:blipFill>
        <p:spPr>
          <a:xfrm>
            <a:off x="6050066" y="4626981"/>
            <a:ext cx="2245336" cy="7391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63891" r="55179" b="19053"/>
          <a:stretch/>
        </p:blipFill>
        <p:spPr>
          <a:xfrm>
            <a:off x="8355078" y="4638951"/>
            <a:ext cx="1593735" cy="10303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84866" r="22096" b="2984"/>
          <a:stretch/>
        </p:blipFill>
        <p:spPr>
          <a:xfrm>
            <a:off x="3091161" y="5743013"/>
            <a:ext cx="3050611" cy="759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9645" r="37948" b="68160"/>
          <a:stretch/>
        </p:blipFill>
        <p:spPr>
          <a:xfrm>
            <a:off x="6273147" y="5709963"/>
            <a:ext cx="2406452" cy="73667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32165" r="54633" b="55640"/>
          <a:stretch/>
        </p:blipFill>
        <p:spPr>
          <a:xfrm>
            <a:off x="8771165" y="5470063"/>
            <a:ext cx="1624986" cy="73667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004458" y="405925"/>
            <a:ext cx="10274628" cy="7806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Навпакійко </a:t>
            </a:r>
            <a:r>
              <a:rPr lang="uk-UA" sz="3600" b="1" dirty="0">
                <a:solidFill>
                  <a:schemeClr val="bg1"/>
                </a:solidFill>
              </a:rPr>
              <a:t>розповів друзям про свого </a:t>
            </a:r>
            <a:r>
              <a:rPr lang="uk-UA" sz="3600" b="1" dirty="0" smtClean="0">
                <a:solidFill>
                  <a:schemeClr val="bg1"/>
                </a:solidFill>
              </a:rPr>
              <a:t>собаку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3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85776" y="1186543"/>
            <a:ext cx="10293309" cy="7588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його розповідь. Щоб дізнатися, яким насправді був собака Навпакійка, заміни виділені в тексті прикметники на протилежні за значенням. Запиши утворений текст.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57573" y="2003127"/>
            <a:ext cx="1222872" cy="4924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FFFF00"/>
                </a:solidFill>
              </a:rPr>
              <a:t>білий,</a:t>
            </a:r>
            <a:endParaRPr lang="uk-UA" sz="2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268" y="2417804"/>
            <a:ext cx="1082093" cy="4924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FFFF00"/>
                </a:solidFill>
              </a:rPr>
              <a:t>чорні. </a:t>
            </a:r>
            <a:endParaRPr lang="uk-UA" sz="26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84459" y="2402594"/>
            <a:ext cx="1262766" cy="4924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FFFF00"/>
                </a:solidFill>
              </a:rPr>
              <a:t>вузька</a:t>
            </a:r>
            <a:endParaRPr lang="uk-UA" sz="2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138" y="2395769"/>
            <a:ext cx="1546494" cy="4924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FFFF00"/>
                </a:solidFill>
              </a:rPr>
              <a:t>короткий</a:t>
            </a:r>
            <a:endParaRPr lang="uk-UA" sz="2600" b="1" dirty="0">
              <a:solidFill>
                <a:schemeClr val="bg1"/>
              </a:solidFill>
            </a:endParaRPr>
          </a:p>
        </p:txBody>
      </p:sp>
      <p:pic>
        <p:nvPicPr>
          <p:cNvPr id="41" name="Picture 8" descr="японські породи собак: 13 різних порід з японії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3" t="5760" r="4797" b="818"/>
          <a:stretch>
            <a:fillRect/>
          </a:stretch>
        </p:blipFill>
        <p:spPr bwMode="auto">
          <a:xfrm>
            <a:off x="608937" y="3050114"/>
            <a:ext cx="2137464" cy="17849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516" y1="16431" x2="14516" y2="16431"/>
                        <a14:foregroundMark x1="48065" y1="13074" x2="48065" y2="13074"/>
                        <a14:foregroundMark x1="57097" y1="10247" x2="56774" y2="10247"/>
                        <a14:foregroundMark x1="15484" y1="21731" x2="15484" y2="21731"/>
                        <a14:foregroundMark x1="40000" y1="98057" x2="40000" y2="98057"/>
                        <a14:foregroundMark x1="36774" y1="96643" x2="36774" y2="96643"/>
                        <a14:foregroundMark x1="49677" y1="98057" x2="49677" y2="98057"/>
                        <a14:foregroundMark x1="15806" y1="95230" x2="15806" y2="95230"/>
                        <a14:foregroundMark x1="20968" y1="21025" x2="20968" y2="21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772" y="3394053"/>
            <a:ext cx="1747823" cy="31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4456" y="1186543"/>
            <a:ext cx="10267905" cy="10226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</a:rPr>
              <a:t>Друзі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</a:rPr>
              <a:t>виглянули у вікно й побачили котика. Прочитай, якими словами його описав Навпакійко. Щоб дізнатися, яким котик був насправді, заміни в описі прикметники на протилежні за значенням і запиши. Допиши ще 2-3 речення про котика.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1193" r="54910" b="67646"/>
          <a:stretch/>
        </p:blipFill>
        <p:spPr>
          <a:xfrm>
            <a:off x="3663441" y="2832759"/>
            <a:ext cx="7265816" cy="32861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2615320" y="2266466"/>
            <a:ext cx="831393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       </a:t>
            </a:r>
            <a:r>
              <a:rPr lang="uk-UA" sz="2800" b="1" dirty="0">
                <a:solidFill>
                  <a:schemeClr val="bg1"/>
                </a:solidFill>
              </a:rPr>
              <a:t>Цей котик </a:t>
            </a:r>
            <a:r>
              <a:rPr lang="uk-UA" sz="2800" b="1" dirty="0">
                <a:solidFill>
                  <a:srgbClr val="FFFF00"/>
                </a:solidFill>
              </a:rPr>
              <a:t>брудний, поганий, сумний і нещасний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3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1" r="8409"/>
          <a:stretch/>
        </p:blipFill>
        <p:spPr bwMode="auto">
          <a:xfrm flipH="1">
            <a:off x="1004455" y="2830093"/>
            <a:ext cx="2602563" cy="28972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5" t="14575" r="8201" b="69274"/>
          <a:stretch/>
        </p:blipFill>
        <p:spPr>
          <a:xfrm>
            <a:off x="3928027" y="2789686"/>
            <a:ext cx="1322868" cy="997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79742" r="49102" b="4107"/>
          <a:stretch/>
        </p:blipFill>
        <p:spPr>
          <a:xfrm>
            <a:off x="3830288" y="3669231"/>
            <a:ext cx="1868050" cy="9979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67160" r="50598" b="19739"/>
          <a:stretch/>
        </p:blipFill>
        <p:spPr>
          <a:xfrm>
            <a:off x="9169371" y="3062564"/>
            <a:ext cx="1825931" cy="8094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51384" r="49645" b="38620"/>
          <a:stretch/>
        </p:blipFill>
        <p:spPr>
          <a:xfrm>
            <a:off x="7137824" y="3087818"/>
            <a:ext cx="1879143" cy="6176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35045" r="56992" b="54490"/>
          <a:stretch/>
        </p:blipFill>
        <p:spPr>
          <a:xfrm>
            <a:off x="5376906" y="3058893"/>
            <a:ext cx="1534909" cy="646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5701" r="32028" b="71529"/>
          <a:stretch/>
        </p:blipFill>
        <p:spPr>
          <a:xfrm>
            <a:off x="6493970" y="3705493"/>
            <a:ext cx="2645737" cy="78908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31664" r="43112" b="55566"/>
          <a:stretch/>
        </p:blipFill>
        <p:spPr>
          <a:xfrm>
            <a:off x="3642998" y="4486731"/>
            <a:ext cx="2242629" cy="7890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 t="79742" r="30955" b="4107"/>
          <a:stretch/>
        </p:blipFill>
        <p:spPr>
          <a:xfrm>
            <a:off x="5919701" y="3669230"/>
            <a:ext cx="449318" cy="9979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48565" r="53667" b="35955"/>
          <a:stretch/>
        </p:blipFill>
        <p:spPr>
          <a:xfrm>
            <a:off x="6023856" y="4535529"/>
            <a:ext cx="1792982" cy="95658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63776" r="43811" b="20183"/>
          <a:stretch/>
        </p:blipFill>
        <p:spPr>
          <a:xfrm>
            <a:off x="8062673" y="4475845"/>
            <a:ext cx="2154068" cy="9912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0" t="64152" r="7726" b="19807"/>
          <a:stretch/>
        </p:blipFill>
        <p:spPr>
          <a:xfrm>
            <a:off x="3779111" y="5312293"/>
            <a:ext cx="1212746" cy="9912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80301" r="51591" b="6652"/>
          <a:stretch/>
        </p:blipFill>
        <p:spPr>
          <a:xfrm>
            <a:off x="5013374" y="5312675"/>
            <a:ext cx="1744506" cy="806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18506" r="53718" b="70602"/>
          <a:stretch/>
        </p:blipFill>
        <p:spPr>
          <a:xfrm>
            <a:off x="6963936" y="5513485"/>
            <a:ext cx="1705804" cy="673038"/>
          </a:xfrm>
          <a:prstGeom prst="rect">
            <a:avLst/>
          </a:prstGeom>
        </p:spPr>
      </p:pic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04458" y="587829"/>
            <a:ext cx="10274628" cy="598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26178" r="2347" b="1410"/>
          <a:stretch/>
        </p:blipFill>
        <p:spPr bwMode="auto">
          <a:xfrm>
            <a:off x="6099721" y="4658532"/>
            <a:ext cx="5460907" cy="130000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6910" r="466" b="882"/>
          <a:stretch/>
        </p:blipFill>
        <p:spPr bwMode="auto">
          <a:xfrm>
            <a:off x="557761" y="3837321"/>
            <a:ext cx="5508000" cy="2124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18553" r="2070" b="758"/>
          <a:stretch/>
        </p:blipFill>
        <p:spPr bwMode="auto">
          <a:xfrm>
            <a:off x="5685722" y="1701012"/>
            <a:ext cx="5760000" cy="2052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5800" y="1823952"/>
            <a:ext cx="4844143" cy="8845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За кожним малюнком добери протилежні за значенням прикметники. Запиши їх у відповідних реченнях.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43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403089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800" y="1115590"/>
            <a:ext cx="5120941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Покажи значком </a:t>
            </a:r>
            <a:r>
              <a:rPr lang="uk-UA" sz="2000" b="1" dirty="0" smtClean="0">
                <a:solidFill>
                  <a:srgbClr val="FFFF00"/>
                </a:solidFill>
                <a:latin typeface="Cambria"/>
                <a:ea typeface="Cambria"/>
              </a:rPr>
              <a:t>𝑽 </a:t>
            </a:r>
            <a:r>
              <a:rPr lang="uk-UA" sz="2000" b="1" dirty="0" smtClean="0">
                <a:solidFill>
                  <a:schemeClr val="bg1"/>
                </a:solidFill>
              </a:rPr>
              <a:t>прикметник, протилежний за значенням до слова </a:t>
            </a:r>
            <a:r>
              <a:rPr lang="uk-UA" sz="2000" b="1" dirty="0" smtClean="0">
                <a:solidFill>
                  <a:srgbClr val="FFFF00"/>
                </a:solidFill>
              </a:rPr>
              <a:t>довгий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799" y="2754044"/>
            <a:ext cx="4844143" cy="956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3. Зміни дівчинку. Для цього добери до виділених прикметників протилежні за значенням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8380" y="2621943"/>
            <a:ext cx="164709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круглий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52389" y="2616996"/>
            <a:ext cx="203554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овальний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1016" y="2928470"/>
            <a:ext cx="196869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швидкий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56370" y="3862303"/>
            <a:ext cx="5953043" cy="678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4. Розгадай ребуси. Добери до слів-відгадок протилежні за значенням слова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їх парами.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35886" y="2915237"/>
            <a:ext cx="190983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повільна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8380" y="3254249"/>
            <a:ext cx="172675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веселий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680676" y="3245447"/>
            <a:ext cx="154273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сумний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6529" y="5504827"/>
            <a:ext cx="140887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весела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22" name="Рисунок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4232" r="12096" b="-192"/>
          <a:stretch/>
        </p:blipFill>
        <p:spPr bwMode="auto">
          <a:xfrm>
            <a:off x="6364175" y="1189556"/>
            <a:ext cx="4932000" cy="432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кутник 3"/>
          <p:cNvSpPr>
            <a:spLocks noChangeArrowheads="1"/>
          </p:cNvSpPr>
          <p:nvPr/>
        </p:nvSpPr>
        <p:spPr bwMode="auto">
          <a:xfrm>
            <a:off x="2789312" y="5243217"/>
            <a:ext cx="3349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rgbClr val="0070C0"/>
                </a:solidFill>
                <a:latin typeface="+mn-lt"/>
              </a:rPr>
              <a:t>чиста    причесана</a:t>
            </a:r>
            <a:endParaRPr lang="uk-UA" alt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95041" y="1159891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a typeface="Cambria"/>
              </a:rPr>
              <a:t>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9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6012634" y="5383037"/>
            <a:ext cx="1956796" cy="523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Молодий </a:t>
            </a:r>
            <a:r>
              <a:rPr lang="uk-UA" sz="2800" b="1" dirty="0">
                <a:solidFill>
                  <a:srgbClr val="0070C0"/>
                </a:solidFill>
              </a:rPr>
              <a:t>– </a:t>
            </a:r>
          </a:p>
        </p:txBody>
      </p:sp>
      <p:sp>
        <p:nvSpPr>
          <p:cNvPr id="33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7813329" y="5380274"/>
            <a:ext cx="139598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старий,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4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9013213" y="5416443"/>
            <a:ext cx="1339629" cy="523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білий </a:t>
            </a:r>
            <a:r>
              <a:rPr lang="uk-UA" sz="2800" b="1" dirty="0">
                <a:solidFill>
                  <a:srgbClr val="0070C0"/>
                </a:solidFill>
              </a:rPr>
              <a:t>– </a:t>
            </a:r>
          </a:p>
        </p:txBody>
      </p:sp>
      <p:sp>
        <p:nvSpPr>
          <p:cNvPr id="3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10265754" y="5380274"/>
            <a:ext cx="1479867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чорний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9" grpId="0"/>
      <p:bldP spid="21" grpId="0"/>
      <p:bldP spid="27" grpId="0"/>
      <p:bldP spid="30" grpId="0" animBg="1"/>
      <p:bldP spid="31" grpId="0"/>
      <p:bldP spid="38" grpId="0"/>
      <p:bldP spid="40" grpId="0"/>
      <p:bldP spid="41" grpId="0"/>
      <p:bldP spid="25" grpId="0"/>
      <p:bldP spid="2" grpId="0"/>
      <p:bldP spid="29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574543"/>
            <a:ext cx="10156372" cy="752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уроку. 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881125286"/>
              </p:ext>
            </p:extLst>
          </p:nvPr>
        </p:nvGraphicFramePr>
        <p:xfrm>
          <a:off x="1910444" y="2030633"/>
          <a:ext cx="8860972" cy="433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7712244" y="1468777"/>
            <a:ext cx="3445614" cy="112371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Опиши за </a:t>
            </a:r>
            <a:r>
              <a:rPr lang="ru-RU" sz="2000" b="1" dirty="0" err="1" smtClean="0">
                <a:solidFill>
                  <a:srgbClr val="0070C0"/>
                </a:solidFill>
              </a:rPr>
              <a:t>допомогою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прикметників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яким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був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цей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урок для тебе.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1">
            <a:extLst>
              <a:ext uri="{FF2B5EF4-FFF2-40B4-BE49-F238E27FC236}"/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7830" y="1398381"/>
            <a:ext cx="4093027" cy="14642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uk-UA" altLang="ru-RU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uk-UA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Що називають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і на </a:t>
            </a:r>
            <a:r>
              <a:rPr lang="uk-UA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які питання відповідають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прикметники?</a:t>
            </a:r>
            <a:r>
              <a:rPr lang="uk-UA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Для чого використовують протилежні за значенням прикметники? </a:t>
            </a:r>
            <a:endParaRPr lang="ru-RU" altLang="ru-RU" sz="2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3257" y="667612"/>
            <a:ext cx="10134600" cy="7780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a typeface="Times New Roman"/>
                <a:cs typeface="Times New Roman"/>
              </a:rPr>
              <a:t>Налаштування на урок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51223" y="1536502"/>
            <a:ext cx="6677634" cy="228147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Холодно зараз в </a:t>
            </a:r>
            <a:r>
              <a:rPr lang="ru-RU" sz="3200" b="1" dirty="0" err="1">
                <a:solidFill>
                  <a:srgbClr val="002060"/>
                </a:solidFill>
              </a:rPr>
              <a:t>лісах</a:t>
            </a:r>
            <a:r>
              <a:rPr lang="ru-RU" sz="3200" b="1" dirty="0">
                <a:solidFill>
                  <a:srgbClr val="002060"/>
                </a:solidFill>
              </a:rPr>
              <a:t> і лугах.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Холодно зайчикам, </a:t>
            </a:r>
            <a:r>
              <a:rPr lang="ru-RU" sz="3200" b="1" dirty="0" smtClean="0">
                <a:solidFill>
                  <a:srgbClr val="002060"/>
                </a:solidFill>
              </a:rPr>
              <a:t>лисам</a:t>
            </a:r>
            <a:r>
              <a:rPr lang="ru-RU" sz="3200" b="1" dirty="0">
                <a:solidFill>
                  <a:srgbClr val="002060"/>
                </a:solidFill>
              </a:rPr>
              <a:t>, птахам.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Затишно</a:t>
            </a:r>
            <a:r>
              <a:rPr lang="ru-RU" sz="3200" b="1" dirty="0">
                <a:solidFill>
                  <a:srgbClr val="002060"/>
                </a:solidFill>
              </a:rPr>
              <a:t>, тепло в </a:t>
            </a:r>
            <a:r>
              <a:rPr lang="ru-RU" sz="3200" b="1" dirty="0" err="1">
                <a:solidFill>
                  <a:srgbClr val="002060"/>
                </a:solidFill>
              </a:rPr>
              <a:t>класі</a:t>
            </a:r>
            <a:r>
              <a:rPr lang="ru-RU" sz="3200" b="1" dirty="0">
                <a:solidFill>
                  <a:srgbClr val="002060"/>
                </a:solidFill>
              </a:rPr>
              <a:t> у нас.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Друзі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мої</a:t>
            </a:r>
            <a:r>
              <a:rPr lang="ru-RU" sz="3200" b="1" dirty="0">
                <a:solidFill>
                  <a:srgbClr val="002060"/>
                </a:solidFill>
              </a:rPr>
              <a:t>, я </a:t>
            </a:r>
            <a:r>
              <a:rPr lang="ru-RU" sz="3200" b="1" dirty="0" err="1">
                <a:solidFill>
                  <a:srgbClr val="002060"/>
                </a:solidFill>
              </a:rPr>
              <a:t>вітаю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всіх</a:t>
            </a:r>
            <a:r>
              <a:rPr lang="ru-RU" sz="3200" b="1" dirty="0">
                <a:solidFill>
                  <a:srgbClr val="002060"/>
                </a:solidFill>
              </a:rPr>
              <a:t> вас</a:t>
            </a:r>
            <a:r>
              <a:rPr lang="ru-RU" sz="3200" b="1" dirty="0" smtClean="0">
                <a:solidFill>
                  <a:srgbClr val="002060"/>
                </a:solidFill>
              </a:rPr>
              <a:t>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https://images.shafastatic.net/142135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62" y="3110406"/>
            <a:ext cx="5050681" cy="296502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4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79716" y="1340123"/>
            <a:ext cx="10112831" cy="739050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Вибери той смайлик, який відображає твій настрій на початку уроку. Прочитай слова під смайлами. На яке питання вони відповідають?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88572" y="500299"/>
            <a:ext cx="9927772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«Який ти зараз?»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Картинки по запросу смайл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2" y="2166871"/>
            <a:ext cx="2294316" cy="14877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Рисунок 10" descr="Картинки по запросу смайлик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6780"/>
          <a:stretch/>
        </p:blipFill>
        <p:spPr bwMode="auto">
          <a:xfrm>
            <a:off x="3816000" y="2172474"/>
            <a:ext cx="2160000" cy="15124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98" y="2172474"/>
            <a:ext cx="2013665" cy="14568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Рисунок 16" descr="Картинки по запросу смайли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7109"/>
          <a:stretch/>
        </p:blipFill>
        <p:spPr bwMode="auto">
          <a:xfrm>
            <a:off x="1272620" y="4244013"/>
            <a:ext cx="1590323" cy="149088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Рисунок 17" descr="Картинки по запросу смайли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4" y="4199990"/>
            <a:ext cx="1777983" cy="153490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" name="Рисунок 18" descr="Картинки по запросу смайли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25" y="4199989"/>
            <a:ext cx="1720737" cy="153939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50" y="4232006"/>
            <a:ext cx="1711156" cy="148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230312" y="3704669"/>
            <a:ext cx="181261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Чудовий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16829" y="3633207"/>
            <a:ext cx="18034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святковий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534711" y="5737598"/>
            <a:ext cx="171115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веселий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05798" y="5792053"/>
            <a:ext cx="2362007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сором’язливий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92064" y="5770256"/>
            <a:ext cx="1807872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творчий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52027" y="5752082"/>
            <a:ext cx="17196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сумний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10355" y="3608714"/>
            <a:ext cx="165673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поганий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Картинки по запросу смайлики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1931"/>
          <a:stretch/>
        </p:blipFill>
        <p:spPr bwMode="auto">
          <a:xfrm>
            <a:off x="9473062" y="2187476"/>
            <a:ext cx="1548000" cy="149912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9309906" y="3614110"/>
            <a:ext cx="190573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задумливий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436" y="498680"/>
            <a:ext cx="10334735" cy="6955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+mn-lt"/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  <a:latin typeface="+mn-lt"/>
              </a:rPr>
              <a:t>«Мікрофон»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88960" y="1268393"/>
            <a:ext cx="4869583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Що називають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прикметники?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FDE915C-1257-4D14-A244-D3123A83C34B}"/>
              </a:ext>
            </a:extLst>
          </p:cNvPr>
          <p:cNvSpPr txBox="1">
            <a:spLocks/>
          </p:cNvSpPr>
          <p:nvPr/>
        </p:nvSpPr>
        <p:spPr bwMode="auto">
          <a:xfrm>
            <a:off x="888961" y="1839078"/>
            <a:ext cx="7057610" cy="5775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На які питання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відповідають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прикметники?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B252738-CD41-4C91-A12B-F3BF6D0D37A8}"/>
              </a:ext>
            </a:extLst>
          </p:cNvPr>
          <p:cNvSpPr txBox="1">
            <a:spLocks/>
          </p:cNvSpPr>
          <p:nvPr/>
        </p:nvSpPr>
        <p:spPr bwMode="auto">
          <a:xfrm>
            <a:off x="5758543" y="1278670"/>
            <a:ext cx="3128590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знаки предметів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7946571" y="1839078"/>
            <a:ext cx="2144336" cy="102849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Який? Яка? Яке? Які?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2" y="2453296"/>
            <a:ext cx="4869581" cy="91374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З якими словами вони вживаються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у мовленні?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5083629" y="2453296"/>
            <a:ext cx="2575645" cy="50570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з іменниками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74468" y="3374941"/>
            <a:ext cx="4869580" cy="818313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Добери близьке за значенням слово до прикметника </a:t>
            </a:r>
            <a:r>
              <a:rPr lang="uk-UA" sz="2400" b="1" i="1" dirty="0">
                <a:solidFill>
                  <a:srgbClr val="FF0000"/>
                </a:solidFill>
              </a:rPr>
              <a:t>кумедний</a:t>
            </a:r>
            <a:r>
              <a:rPr lang="uk-UA" sz="24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1984" y="3450877"/>
            <a:ext cx="2083707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веселий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8756612" y="4664195"/>
            <a:ext cx="659531" cy="838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09258" y="4410969"/>
            <a:ext cx="2449285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дивовижний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16144" y="4410969"/>
            <a:ext cx="1854112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смішний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0154" y="5396659"/>
            <a:ext cx="2083707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забавний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7629407" y="4934189"/>
            <a:ext cx="0" cy="55221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758543" y="4594698"/>
            <a:ext cx="702750" cy="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624125" y="3975540"/>
            <a:ext cx="0" cy="43542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78079" y="4410969"/>
            <a:ext cx="2254410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кумедний</a:t>
            </a:r>
          </a:p>
        </p:txBody>
      </p:sp>
      <p:pic>
        <p:nvPicPr>
          <p:cNvPr id="35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1778" y1="23714" x2="61778" y2="23714"/>
                        <a14:foregroundMark x1="60556" y1="17286" x2="60556" y2="17286"/>
                        <a14:foregroundMark x1="45222" y1="39857" x2="45222" y2="39857"/>
                        <a14:foregroundMark x1="49222" y1="39714" x2="49222" y2="39714"/>
                        <a14:foregroundMark x1="51111" y1="59143" x2="51111" y2="59143"/>
                        <a14:foregroundMark x1="44444" y1="59286" x2="44444" y2="59286"/>
                        <a14:foregroundMark x1="49778" y1="58000" x2="49778" y2="58000"/>
                        <a14:foregroundMark x1="42667" y1="58286" x2="42667" y2="58286"/>
                        <a14:foregroundMark x1="61667" y1="27429" x2="61667" y2="2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9" r="14071"/>
          <a:stretch/>
        </p:blipFill>
        <p:spPr bwMode="auto">
          <a:xfrm flipH="1">
            <a:off x="9774482" y="1150408"/>
            <a:ext cx="1890448" cy="24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7" y="4215279"/>
            <a:ext cx="2224206" cy="222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9790" y="5028402"/>
            <a:ext cx="1426820" cy="142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49" y="498680"/>
            <a:ext cx="10123694" cy="64432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Додай близький за </a:t>
            </a:r>
            <a:r>
              <a:rPr lang="uk-UA" sz="3600" b="1" smtClean="0">
                <a:solidFill>
                  <a:schemeClr val="bg1"/>
                </a:solidFill>
              </a:rPr>
              <a:t>значенням </a:t>
            </a:r>
            <a:r>
              <a:rPr lang="uk-UA" sz="3600" b="1" smtClean="0">
                <a:solidFill>
                  <a:schemeClr val="bg1"/>
                </a:solidFill>
              </a:rPr>
              <a:t>прикметник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615589" y="1776881"/>
            <a:ext cx="3701021" cy="99718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/>
              <a:t>Той, хто </a:t>
            </a:r>
            <a:r>
              <a:rPr lang="uk-UA" sz="2800" b="1" dirty="0" smtClean="0"/>
              <a:t>дотримується </a:t>
            </a:r>
            <a:r>
              <a:rPr lang="uk-UA" sz="2800" b="1" dirty="0"/>
              <a:t>порядку, точності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78919" y="3533164"/>
            <a:ext cx="22388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акуратний</a:t>
            </a:r>
            <a:endParaRPr lang="en-US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55738" y="2793904"/>
            <a:ext cx="187264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чепурний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1193095" y="1224527"/>
            <a:ext cx="6612507" cy="525686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Добери до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 </a:t>
            </a:r>
            <a:r>
              <a:rPr lang="uk-UA" sz="2400" b="1" dirty="0">
                <a:solidFill>
                  <a:srgbClr val="0070C0"/>
                </a:solidFill>
              </a:rPr>
              <a:t>декілька </a:t>
            </a:r>
            <a:r>
              <a:rPr lang="uk-UA" sz="2400" b="1" dirty="0" smtClean="0">
                <a:solidFill>
                  <a:srgbClr val="0070C0"/>
                </a:solidFill>
              </a:rPr>
              <a:t>прикметників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8849" y="2793904"/>
            <a:ext cx="17467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охайний</a:t>
            </a:r>
            <a:endParaRPr lang="ru-RU" sz="2800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>
            <a:stCxn id="12" idx="1"/>
            <a:endCxn id="24" idx="0"/>
          </p:cNvCxnSpPr>
          <p:nvPr/>
        </p:nvCxnSpPr>
        <p:spPr>
          <a:xfrm flipH="1">
            <a:off x="1842242" y="2275476"/>
            <a:ext cx="773347" cy="5184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315198" y="2774070"/>
            <a:ext cx="0" cy="7360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3"/>
            <a:endCxn id="15" idx="0"/>
          </p:cNvCxnSpPr>
          <p:nvPr/>
        </p:nvCxnSpPr>
        <p:spPr>
          <a:xfrm>
            <a:off x="6316610" y="2275476"/>
            <a:ext cx="775450" cy="5184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6316611" y="5287756"/>
            <a:ext cx="2741993" cy="99718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800" b="1" dirty="0" smtClean="0"/>
              <a:t>Той, хто </a:t>
            </a:r>
            <a:r>
              <a:rPr lang="uk-UA" sz="2800" b="1" dirty="0"/>
              <a:t>має велику </a:t>
            </a:r>
            <a:r>
              <a:rPr lang="uk-UA" sz="2800" b="1" dirty="0" smtClean="0"/>
              <a:t>силу</a:t>
            </a:r>
            <a:endParaRPr lang="en-US" sz="28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747720" y="4110151"/>
            <a:ext cx="16546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могутній</a:t>
            </a:r>
            <a:endParaRPr lang="en-US" sz="28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197645" y="4706736"/>
            <a:ext cx="151583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міцний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399610" y="4751612"/>
            <a:ext cx="15712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сильний</a:t>
            </a:r>
            <a:endParaRPr lang="ru-RU" sz="2800" dirty="0">
              <a:solidFill>
                <a:schemeClr val="bg1"/>
              </a:solidFill>
            </a:endParaRPr>
          </a:p>
        </p:txBody>
      </p:sp>
      <p:cxnSp>
        <p:nvCxnSpPr>
          <p:cNvPr id="35" name="Прямая со стрелкой 34"/>
          <p:cNvCxnSpPr>
            <a:stCxn id="27" idx="1"/>
          </p:cNvCxnSpPr>
          <p:nvPr/>
        </p:nvCxnSpPr>
        <p:spPr>
          <a:xfrm flipH="1" flipV="1">
            <a:off x="5247945" y="5274832"/>
            <a:ext cx="1068666" cy="51151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687608" y="4657047"/>
            <a:ext cx="0" cy="67672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7" name="Прямая со стрелкой 36"/>
          <p:cNvCxnSpPr>
            <a:stCxn id="27" idx="3"/>
            <a:endCxn id="29" idx="2"/>
          </p:cNvCxnSpPr>
          <p:nvPr/>
        </p:nvCxnSpPr>
        <p:spPr>
          <a:xfrm flipV="1">
            <a:off x="9058604" y="5229956"/>
            <a:ext cx="896958" cy="55639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4" descr="Картинки по запросу клипарт сильный мальчи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198" y1="42489" x2="26198" y2="42489"/>
                        <a14:foregroundMark x1="24281" y1="48103" x2="24281" y2="48103"/>
                        <a14:foregroundMark x1="49521" y1="40819" x2="49521" y2="40819"/>
                        <a14:foregroundMark x1="33546" y1="68437" x2="33546" y2="684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92" y="3843130"/>
            <a:ext cx="2585194" cy="275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Людина\Хлопець усміхнен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699" y="1270741"/>
            <a:ext cx="1340767" cy="256458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6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 flipH="1">
            <a:off x="1655104" y="1886684"/>
            <a:ext cx="593955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Той, що </a:t>
            </a:r>
            <a:r>
              <a:rPr lang="uk-UA" sz="2800" b="1" dirty="0"/>
              <a:t>має приємний запах, </a:t>
            </a:r>
            <a:r>
              <a:rPr lang="uk-UA" sz="2800" b="1" dirty="0" smtClean="0"/>
              <a:t>аромат</a:t>
            </a:r>
            <a:endParaRPr lang="en-US" sz="2800" b="1" dirty="0"/>
          </a:p>
        </p:txBody>
      </p:sp>
      <p:sp>
        <p:nvSpPr>
          <p:cNvPr id="8" name="AutoShape 16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Похожее изображение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 flipH="1">
            <a:off x="1142998" y="2967420"/>
            <a:ext cx="184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запашний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 flipH="1">
            <a:off x="3548133" y="2991056"/>
            <a:ext cx="200064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ароматний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6371507" y="2972959"/>
            <a:ext cx="184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духмяний</a:t>
            </a:r>
            <a:endParaRPr lang="en-US" sz="2800" b="1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2204536" y="2420330"/>
            <a:ext cx="576258" cy="57072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624881" y="2398751"/>
            <a:ext cx="17214" cy="59230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37" idx="0"/>
          </p:cNvCxnSpPr>
          <p:nvPr/>
        </p:nvCxnSpPr>
        <p:spPr>
          <a:xfrm>
            <a:off x="6866730" y="2420330"/>
            <a:ext cx="428291" cy="55262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flipH="1">
            <a:off x="1866048" y="4039970"/>
            <a:ext cx="593955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Той, хто знає життя і має </a:t>
            </a:r>
            <a:r>
              <a:rPr lang="uk-UA" sz="2800" b="1" dirty="0" smtClean="0"/>
              <a:t>досвід</a:t>
            </a:r>
            <a:endParaRPr lang="en-US" sz="2800" b="1" dirty="0"/>
          </a:p>
        </p:txBody>
      </p:sp>
      <p:sp>
        <p:nvSpPr>
          <p:cNvPr id="50" name="TextBox 49"/>
          <p:cNvSpPr txBox="1"/>
          <p:nvPr/>
        </p:nvSpPr>
        <p:spPr>
          <a:xfrm flipH="1">
            <a:off x="953763" y="5017072"/>
            <a:ext cx="184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розумний</a:t>
            </a:r>
            <a:endParaRPr lang="en-US" sz="2800" b="1" dirty="0"/>
          </a:p>
        </p:txBody>
      </p:sp>
      <p:sp>
        <p:nvSpPr>
          <p:cNvPr id="52" name="TextBox 51"/>
          <p:cNvSpPr txBox="1"/>
          <p:nvPr/>
        </p:nvSpPr>
        <p:spPr>
          <a:xfrm flipH="1">
            <a:off x="3624938" y="5115901"/>
            <a:ext cx="184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мудрий</a:t>
            </a:r>
            <a:endParaRPr lang="en-US" sz="2800" b="1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6324509" y="5076507"/>
            <a:ext cx="21583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досвідчений</a:t>
            </a:r>
            <a:endParaRPr lang="en-US" sz="2800" b="1" dirty="0"/>
          </a:p>
        </p:txBody>
      </p:sp>
      <p:cxnSp>
        <p:nvCxnSpPr>
          <p:cNvPr id="56" name="Прямая со стрелкой 55"/>
          <p:cNvCxnSpPr/>
          <p:nvPr/>
        </p:nvCxnSpPr>
        <p:spPr>
          <a:xfrm flipH="1">
            <a:off x="2026133" y="4563190"/>
            <a:ext cx="576260" cy="38733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4653713" y="4589351"/>
            <a:ext cx="0" cy="52655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6725151" y="4589351"/>
            <a:ext cx="569870" cy="42772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Картинки по запросу клипарт хле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360" y="1046086"/>
            <a:ext cx="2444554" cy="24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4819" y="3514276"/>
            <a:ext cx="2014727" cy="243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1142999" y="498680"/>
            <a:ext cx="9818915" cy="644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smtClean="0">
                <a:solidFill>
                  <a:schemeClr val="bg1"/>
                </a:solidFill>
              </a:rPr>
              <a:t>Вправа «Додай прикметник»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1335841" y="1211254"/>
            <a:ext cx="6612507" cy="525686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Добери до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 </a:t>
            </a:r>
            <a:r>
              <a:rPr lang="uk-UA" sz="2400" b="1" dirty="0">
                <a:solidFill>
                  <a:srgbClr val="0070C0"/>
                </a:solidFill>
              </a:rPr>
              <a:t>декілька </a:t>
            </a:r>
            <a:r>
              <a:rPr lang="uk-UA" sz="2400" b="1" dirty="0" smtClean="0">
                <a:solidFill>
                  <a:srgbClr val="0070C0"/>
                </a:solidFill>
              </a:rPr>
              <a:t>прикметників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48" grpId="0" animBg="1"/>
      <p:bldP spid="50" grpId="0" animBg="1"/>
      <p:bldP spid="52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9777799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11310" y="1656033"/>
            <a:ext cx="5159829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28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вчитися добирати протилежні </a:t>
            </a:r>
            <a:r>
              <a:rPr lang="uk-UA" sz="2800" b="1" dirty="0">
                <a:solidFill>
                  <a:srgbClr val="0070C0"/>
                </a:solidFill>
              </a:rPr>
              <a:t>за значенням </a:t>
            </a:r>
            <a:r>
              <a:rPr lang="uk-UA" sz="2800" b="1" dirty="0" smtClean="0">
                <a:solidFill>
                  <a:srgbClr val="0070C0"/>
                </a:solidFill>
              </a:rPr>
              <a:t>прикметники.  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191" r="58746" b="73478"/>
          <a:stretch/>
        </p:blipFill>
        <p:spPr>
          <a:xfrm>
            <a:off x="5299504" y="3814236"/>
            <a:ext cx="6192000" cy="255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6F179A8-C467-4587-A033-B4CD1C620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22473" r="12949" b="35646"/>
          <a:stretch/>
        </p:blipFill>
        <p:spPr>
          <a:xfrm>
            <a:off x="8091225" y="4055358"/>
            <a:ext cx="1409275" cy="4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" y="1201211"/>
            <a:ext cx="11429523" cy="53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8273" y="1201211"/>
            <a:ext cx="4681513" cy="97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склади на пеньках. Утвори слова, «стрибаючи» зайчиком з пенька на пеньок за числовою смужкою. </a:t>
            </a:r>
          </a:p>
        </p:txBody>
      </p:sp>
      <p:sp>
        <p:nvSpPr>
          <p:cNvPr id="8" name="AutoShape 16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Похожее изображение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Картинки по запросу клипарт пеньки тр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79" y="3920152"/>
            <a:ext cx="2296238" cy="20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Картинки по запросу клипарт пеньки тр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30" y="3912390"/>
            <a:ext cx="2296238" cy="20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Картинки по запросу клипарт пеньки тр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68" y="3904628"/>
            <a:ext cx="2296238" cy="20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Картинки по запросу клипарт пеньки тр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87" y="3912390"/>
            <a:ext cx="2296238" cy="20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Картинки по запросу клипарт пеньки тр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25" y="3927915"/>
            <a:ext cx="2296238" cy="20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Картинки по запросу клипарт пеньки тра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063" y="3943440"/>
            <a:ext cx="2296238" cy="20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441582"/>
              </p:ext>
            </p:extLst>
          </p:nvPr>
        </p:nvGraphicFramePr>
        <p:xfrm>
          <a:off x="1935549" y="5654014"/>
          <a:ext cx="8893392" cy="518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82232">
                  <a:extLst>
                    <a:ext uri="{9D8B030D-6E8A-4147-A177-3AD203B41FA5}">
                      <a16:colId xmlns="" xmlns:a16="http://schemas.microsoft.com/office/drawing/2014/main" val="3243631071"/>
                    </a:ext>
                  </a:extLst>
                </a:gridCol>
                <a:gridCol w="1482232">
                  <a:extLst>
                    <a:ext uri="{9D8B030D-6E8A-4147-A177-3AD203B41FA5}">
                      <a16:colId xmlns="" xmlns:a16="http://schemas.microsoft.com/office/drawing/2014/main" val="298726298"/>
                    </a:ext>
                  </a:extLst>
                </a:gridCol>
                <a:gridCol w="1482232">
                  <a:extLst>
                    <a:ext uri="{9D8B030D-6E8A-4147-A177-3AD203B41FA5}">
                      <a16:colId xmlns="" xmlns:a16="http://schemas.microsoft.com/office/drawing/2014/main" val="3074272166"/>
                    </a:ext>
                  </a:extLst>
                </a:gridCol>
                <a:gridCol w="1482232">
                  <a:extLst>
                    <a:ext uri="{9D8B030D-6E8A-4147-A177-3AD203B41FA5}">
                      <a16:colId xmlns="" xmlns:a16="http://schemas.microsoft.com/office/drawing/2014/main" val="3450717726"/>
                    </a:ext>
                  </a:extLst>
                </a:gridCol>
                <a:gridCol w="1482232">
                  <a:extLst>
                    <a:ext uri="{9D8B030D-6E8A-4147-A177-3AD203B41FA5}">
                      <a16:colId xmlns="" xmlns:a16="http://schemas.microsoft.com/office/drawing/2014/main" val="2802178123"/>
                    </a:ext>
                  </a:extLst>
                </a:gridCol>
                <a:gridCol w="1482232">
                  <a:extLst>
                    <a:ext uri="{9D8B030D-6E8A-4147-A177-3AD203B41FA5}">
                      <a16:colId xmlns="" xmlns:a16="http://schemas.microsoft.com/office/drawing/2014/main" val="1432525782"/>
                    </a:ext>
                  </a:extLst>
                </a:gridCol>
              </a:tblGrid>
              <a:tr h="44243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4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3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6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1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3622802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 flipH="1">
            <a:off x="1935549" y="4176817"/>
            <a:ext cx="83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ко</a:t>
            </a:r>
            <a:endParaRPr lang="en-US" sz="2800" b="1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3491643" y="4188529"/>
            <a:ext cx="102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Хлоп</a:t>
            </a:r>
            <a:endParaRPr lang="en-US" sz="2800" b="1" dirty="0"/>
          </a:p>
        </p:txBody>
      </p:sp>
      <p:sp>
        <p:nvSpPr>
          <p:cNvPr id="62" name="TextBox 61"/>
          <p:cNvSpPr txBox="1"/>
          <p:nvPr/>
        </p:nvSpPr>
        <p:spPr>
          <a:xfrm flipH="1">
            <a:off x="8136530" y="4210300"/>
            <a:ext cx="83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/>
              <a:t>чик</a:t>
            </a:r>
            <a:endParaRPr lang="en-US" sz="2800" b="1" dirty="0"/>
          </a:p>
        </p:txBody>
      </p:sp>
      <p:sp>
        <p:nvSpPr>
          <p:cNvPr id="63" name="TextBox 62"/>
          <p:cNvSpPr txBox="1"/>
          <p:nvPr/>
        </p:nvSpPr>
        <p:spPr>
          <a:xfrm flipH="1">
            <a:off x="9676229" y="4238423"/>
            <a:ext cx="83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кій</a:t>
            </a:r>
            <a:endParaRPr lang="en-US" sz="28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342627" y="2175986"/>
            <a:ext cx="3607531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Хлопчик - Навпакійко</a:t>
            </a:r>
          </a:p>
        </p:txBody>
      </p:sp>
      <p:pic>
        <p:nvPicPr>
          <p:cNvPr id="23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16" y1="16431" x2="14516" y2="16431"/>
                        <a14:foregroundMark x1="48065" y1="13074" x2="48065" y2="13074"/>
                        <a14:foregroundMark x1="57097" y1="10247" x2="56774" y2="10247"/>
                        <a14:foregroundMark x1="15484" y1="21731" x2="15484" y2="21731"/>
                        <a14:foregroundMark x1="40000" y1="98057" x2="40000" y2="98057"/>
                        <a14:foregroundMark x1="36774" y1="96643" x2="36774" y2="96643"/>
                        <a14:foregroundMark x1="49677" y1="98057" x2="49677" y2="98057"/>
                        <a14:foregroundMark x1="15806" y1="95230" x2="15806" y2="95230"/>
                        <a14:foregroundMark x1="20968" y1="21025" x2="20968" y2="21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32" y="2822831"/>
            <a:ext cx="1550647" cy="28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 flipH="1">
            <a:off x="5053376" y="4176817"/>
            <a:ext cx="83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па</a:t>
            </a:r>
            <a:endParaRPr lang="en-US" sz="2800" b="1" dirty="0"/>
          </a:p>
        </p:txBody>
      </p:sp>
      <p:sp>
        <p:nvSpPr>
          <p:cNvPr id="61" name="TextBox 60"/>
          <p:cNvSpPr txBox="1"/>
          <p:nvPr/>
        </p:nvSpPr>
        <p:spPr>
          <a:xfrm flipH="1">
            <a:off x="6604852" y="4176817"/>
            <a:ext cx="83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/>
              <a:t>Нав</a:t>
            </a:r>
            <a:endParaRPr lang="en-US" sz="28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98800" y="461283"/>
            <a:ext cx="9777799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«Зайчик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6237" y="1201211"/>
            <a:ext cx="4681513" cy="835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 знайомий ти </a:t>
            </a:r>
            <a:r>
              <a:rPr lang="uk-UA" sz="2000" b="1" dirty="0">
                <a:solidFill>
                  <a:srgbClr val="0070C0"/>
                </a:solidFill>
              </a:rPr>
              <a:t>з цим хлопчиком?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 ти вважаєш, </a:t>
            </a:r>
            <a:r>
              <a:rPr lang="uk-UA" sz="2000" b="1" dirty="0">
                <a:solidFill>
                  <a:srgbClr val="0070C0"/>
                </a:solidFill>
              </a:rPr>
              <a:t>чому його так назвали? </a:t>
            </a:r>
          </a:p>
        </p:txBody>
      </p:sp>
    </p:spTree>
    <p:extLst>
      <p:ext uri="{BB962C8B-B14F-4D97-AF65-F5344CB8AC3E}">
        <p14:creationId xmlns:p14="http://schemas.microsoft.com/office/powerpoint/2010/main" val="6877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9" grpId="0"/>
      <p:bldP spid="62" grpId="0"/>
      <p:bldP spid="63" grpId="0"/>
      <p:bldP spid="65" grpId="0" animBg="1"/>
      <p:bldP spid="60" grpId="0"/>
      <p:bldP spid="61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9970" y="574930"/>
            <a:ext cx="10363201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про незвичайного гостя, який прийшов до друзів.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8708" y="1215341"/>
            <a:ext cx="9459687" cy="48936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0070C0"/>
                </a:solidFill>
              </a:rPr>
              <a:t>       </a:t>
            </a:r>
            <a:r>
              <a:rPr lang="uk-UA" sz="2400" dirty="0">
                <a:solidFill>
                  <a:srgbClr val="0070C0"/>
                </a:solidFill>
              </a:rPr>
              <a:t>У гості до друзів прийшов хлопчик Навпакійко. Він усе заперечував і називав не так, як було насправді. Друзі запросили гостя за стіл і почали частувати. Навпакійко із задоволенням усе споживав. </a:t>
            </a:r>
            <a:endParaRPr lang="uk-UA" sz="2400" dirty="0" smtClean="0">
              <a:solidFill>
                <a:srgbClr val="0070C0"/>
              </a:solidFill>
            </a:endParaRPr>
          </a:p>
          <a:p>
            <a:r>
              <a:rPr lang="uk-UA" sz="2400" dirty="0" smtClean="0">
                <a:solidFill>
                  <a:srgbClr val="0070C0"/>
                </a:solidFill>
              </a:rPr>
              <a:t>Але </a:t>
            </a:r>
            <a:r>
              <a:rPr lang="uk-UA" sz="2400" dirty="0">
                <a:solidFill>
                  <a:srgbClr val="0070C0"/>
                </a:solidFill>
              </a:rPr>
              <a:t>при цьому сказав:</a:t>
            </a:r>
          </a:p>
          <a:p>
            <a:r>
              <a:rPr lang="uk-UA" sz="2400" dirty="0">
                <a:solidFill>
                  <a:srgbClr val="0070C0"/>
                </a:solidFill>
              </a:rPr>
              <a:t>      - </a:t>
            </a:r>
            <a:r>
              <a:rPr lang="uk-UA" sz="2400" dirty="0" smtClean="0">
                <a:solidFill>
                  <a:srgbClr val="0070C0"/>
                </a:solidFill>
              </a:rPr>
              <a:t> Салат </a:t>
            </a:r>
            <a:r>
              <a:rPr lang="uk-UA" sz="2400" dirty="0">
                <a:solidFill>
                  <a:srgbClr val="0070C0"/>
                </a:solidFill>
              </a:rPr>
              <a:t>у вас сухий, хліб черствий, картопля холодна, тістечка тверді, а чай солоний.</a:t>
            </a:r>
          </a:p>
          <a:p>
            <a:r>
              <a:rPr lang="uk-UA" sz="2400" dirty="0">
                <a:solidFill>
                  <a:srgbClr val="0070C0"/>
                </a:solidFill>
              </a:rPr>
              <a:t>      Друзі не ображалися на нього, бо знали, </a:t>
            </a:r>
            <a:r>
              <a:rPr lang="uk-UA" sz="2400" dirty="0" smtClean="0">
                <a:solidFill>
                  <a:srgbClr val="0070C0"/>
                </a:solidFill>
              </a:rPr>
              <a:t>що </a:t>
            </a:r>
            <a:r>
              <a:rPr lang="uk-UA" sz="2400" dirty="0">
                <a:solidFill>
                  <a:srgbClr val="0070C0"/>
                </a:solidFill>
              </a:rPr>
              <a:t>насправді все навпаки.</a:t>
            </a:r>
          </a:p>
          <a:p>
            <a:r>
              <a:rPr lang="uk-UA" sz="2800" dirty="0">
                <a:solidFill>
                  <a:srgbClr val="0070C0"/>
                </a:solidFill>
              </a:rPr>
              <a:t>      </a:t>
            </a:r>
            <a:r>
              <a:rPr lang="uk-UA" sz="2800" b="1" dirty="0">
                <a:solidFill>
                  <a:srgbClr val="0070C0"/>
                </a:solidFill>
              </a:rPr>
              <a:t>Салат не сухий, а соковитий.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      Хліб не черствий, а свіжий.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      Картопля не холодна, а гаряча.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      Тістечка не тверді, а </a:t>
            </a:r>
            <a:r>
              <a:rPr lang="uk-UA" sz="2800" b="1" dirty="0" smtClean="0">
                <a:solidFill>
                  <a:srgbClr val="0070C0"/>
                </a:solidFill>
              </a:rPr>
              <a:t>м’які</a:t>
            </a:r>
            <a:r>
              <a:rPr lang="uk-UA" sz="2800" b="1" dirty="0">
                <a:solidFill>
                  <a:srgbClr val="0070C0"/>
                </a:solidFill>
              </a:rPr>
              <a:t>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      Чай не солоний, а солодкий.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70" t="6678" r="10716" b="5636"/>
          <a:stretch/>
        </p:blipFill>
        <p:spPr>
          <a:xfrm>
            <a:off x="9449670" y="1676400"/>
            <a:ext cx="1675315" cy="183336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8915" y="3965990"/>
            <a:ext cx="469174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Порівняй прикметники у </a:t>
            </a:r>
            <a:r>
              <a:rPr lang="uk-UA" sz="2400" b="1" dirty="0" smtClean="0">
                <a:solidFill>
                  <a:schemeClr val="bg1"/>
                </a:solidFill>
              </a:rPr>
              <a:t>виділених реченнях. </a:t>
            </a:r>
            <a:endParaRPr lang="uk-UA" sz="2400" b="1" dirty="0">
              <a:solidFill>
                <a:schemeClr val="bg1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Зроби висновок, які ці прикметники за значенням – близькі чи протилежні.</a:t>
            </a:r>
          </a:p>
        </p:txBody>
      </p: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0233259SlideId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0233259SlideId27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19427</TotalTime>
  <Words>765</Words>
  <Application>Microsoft Office PowerPoint</Application>
  <PresentationFormat>Произвольный</PresentationFormat>
  <Paragraphs>149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Налаштування на урок</vt:lpstr>
      <vt:lpstr>Презентация PowerPoint</vt:lpstr>
      <vt:lpstr>Вправа «Мікрофон»</vt:lpstr>
      <vt:lpstr>Додай близький за значенням прикметник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1293</cp:revision>
  <dcterms:created xsi:type="dcterms:W3CDTF">2018-01-05T16:38:53Z</dcterms:created>
  <dcterms:modified xsi:type="dcterms:W3CDTF">2025-01-25T10:17:19Z</dcterms:modified>
</cp:coreProperties>
</file>