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1085" r:id="rId3"/>
    <p:sldId id="947" r:id="rId4"/>
    <p:sldId id="1082" r:id="rId5"/>
    <p:sldId id="716" r:id="rId6"/>
    <p:sldId id="1083" r:id="rId7"/>
    <p:sldId id="1024" r:id="rId8"/>
    <p:sldId id="1021" r:id="rId9"/>
    <p:sldId id="1087" r:id="rId10"/>
    <p:sldId id="1084" r:id="rId11"/>
    <p:sldId id="108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4343"/>
    <a:srgbClr val="3C4272"/>
    <a:srgbClr val="653819"/>
    <a:srgbClr val="FFC562"/>
    <a:srgbClr val="C3C7E2"/>
    <a:srgbClr val="D3D3B7"/>
    <a:srgbClr val="B2591D"/>
    <a:srgbClr val="B7E5F5"/>
    <a:srgbClr val="FFF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2" autoAdjust="0"/>
    <p:restoredTop sz="96374" autoAdjust="0"/>
  </p:normalViewPr>
  <p:slideViewPr>
    <p:cSldViewPr snapToGrid="0">
      <p:cViewPr varScale="1">
        <p:scale>
          <a:sx n="85" d="100"/>
          <a:sy n="85" d="100"/>
        </p:scale>
        <p:origin x="-48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0" Type="http://schemas.openxmlformats.org/officeDocument/2006/relationships/image" Target="../media/image11.wmf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8215" y="4287644"/>
            <a:ext cx="9924585" cy="85129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Анатолій Качан. Розмова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з 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пароплавом</a:t>
            </a:r>
            <a:endParaRPr lang="uk-UA" sz="1929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60BD49-7E11-429F-AF22-0A6494A65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23891" r="3682" b="31050"/>
          <a:stretch/>
        </p:blipFill>
        <p:spPr>
          <a:xfrm>
            <a:off x="1048215" y="1271237"/>
            <a:ext cx="3432306" cy="2157761"/>
          </a:xfrm>
          <a:prstGeom prst="round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537983" y="1073171"/>
            <a:ext cx="3275127" cy="255389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Розділ 6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Світ дитинства у творах українських письменників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8608" y="494529"/>
            <a:ext cx="9332935" cy="822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</a:t>
            </a:r>
            <a:r>
              <a:rPr lang="uk-UA" sz="4000" b="1" dirty="0" smtClean="0">
                <a:solidFill>
                  <a:schemeClr val="bg1"/>
                </a:solidFill>
              </a:rPr>
              <a:t>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9367" y="1466603"/>
            <a:ext cx="4895384" cy="304698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Навчися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виразно, в особах,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читати </a:t>
            </a:r>
            <a:endParaRPr lang="uk-UA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вірш-діалог А. Качана </a:t>
            </a:r>
          </a:p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«Розмова з пароплавом». 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Придумай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історію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про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пригоди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пароплава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6188927" y="1466604"/>
            <a:ext cx="4634128" cy="362241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4232165" y="4302924"/>
            <a:ext cx="2623458" cy="149422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Ці знання непотрібні, незрозумілі</a:t>
            </a:r>
            <a:endParaRPr lang="ru-RU" sz="2800" b="1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8032322" y="4323825"/>
            <a:ext cx="2592291" cy="11358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Доопрацюю</a:t>
            </a:r>
          </a:p>
          <a:p>
            <a:r>
              <a:rPr lang="uk-UA" sz="2800" b="1" dirty="0" smtClean="0"/>
              <a:t>після уроку</a:t>
            </a:r>
            <a:endParaRPr lang="ru-RU" sz="2800" b="1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913811" y="4402561"/>
            <a:ext cx="2554835" cy="1057131"/>
          </a:xfrm>
          <a:prstGeom prst="roundRect">
            <a:avLst/>
          </a:prstGeom>
          <a:solidFill>
            <a:srgbClr val="E0147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Все було зрозуміло</a:t>
            </a:r>
            <a:endParaRPr lang="ru-RU" sz="2800" b="1" dirty="0"/>
          </a:p>
        </p:txBody>
      </p:sp>
      <p:pic>
        <p:nvPicPr>
          <p:cNvPr id="9" name="Рисунок 8" descr="C:\Users\podol\Desktop\рефлексія\images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35" y="1811214"/>
            <a:ext cx="1977118" cy="2306242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 descr="C:\Users\podol\Desktop\рефлексія\рюкзак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1704701"/>
            <a:ext cx="2358303" cy="2519268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pic>
        <p:nvPicPr>
          <p:cNvPr id="14" name="Рисунок 13" descr="C:\Users\podol\Desktop\рефлексія\мясорубка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7180"/>
          <a:stretch/>
        </p:blipFill>
        <p:spPr bwMode="auto">
          <a:xfrm>
            <a:off x="7978640" y="1649780"/>
            <a:ext cx="2699657" cy="2467676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110343" y="566626"/>
            <a:ext cx="9764486" cy="9164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r>
              <a:rPr lang="uk-UA" sz="4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21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39097" y="1413804"/>
            <a:ext cx="5184575" cy="20635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В школі справу хоч яку</a:t>
            </a:r>
          </a:p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Починаєм по дзвінку.</a:t>
            </a:r>
          </a:p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Тож хвилини не втрачаєм,</a:t>
            </a:r>
          </a:p>
          <a:p>
            <a:pPr>
              <a:lnSpc>
                <a:spcPct val="90000"/>
              </a:lnSpc>
            </a:pPr>
            <a:r>
              <a:rPr lang="uk-UA" altLang="ru-RU" sz="3200" b="1" dirty="0">
                <a:solidFill>
                  <a:schemeClr val="accent2">
                    <a:lumMod val="75000"/>
                  </a:schemeClr>
                </a:solidFill>
              </a:rPr>
              <a:t>Все нове запам’ятаєм.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439097" y="1413804"/>
            <a:ext cx="5371862" cy="17400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 err="1" smtClean="0"/>
              <a:t>Вибер</a:t>
            </a:r>
            <a:r>
              <a:rPr lang="uk-UA" sz="2800" b="1" dirty="0"/>
              <a:t>и</a:t>
            </a:r>
            <a:r>
              <a:rPr lang="ru-RU" sz="2800" b="1" dirty="0" smtClean="0"/>
              <a:t> </a:t>
            </a:r>
            <a:r>
              <a:rPr lang="ru-RU" sz="2800" b="1" dirty="0"/>
              <a:t>вагончик, </a:t>
            </a:r>
            <a:r>
              <a:rPr lang="ru-RU" sz="2800" b="1" dirty="0" smtClean="0"/>
              <a:t>у </a:t>
            </a:r>
            <a:r>
              <a:rPr lang="ru-RU" sz="2800" b="1" dirty="0" err="1"/>
              <a:t>якому</a:t>
            </a:r>
            <a:r>
              <a:rPr lang="ru-RU" sz="2800" b="1" dirty="0"/>
              <a:t> </a:t>
            </a:r>
            <a:r>
              <a:rPr lang="ru-RU" sz="2800" b="1" dirty="0" smtClean="0"/>
              <a:t>б </a:t>
            </a:r>
            <a:r>
              <a:rPr lang="ru-RU" sz="2800" b="1" dirty="0" err="1" smtClean="0"/>
              <a:t>хотіла</a:t>
            </a:r>
            <a:r>
              <a:rPr lang="ru-RU" sz="2800" b="1" dirty="0"/>
              <a:t>(</a:t>
            </a:r>
            <a:r>
              <a:rPr lang="ru-RU" sz="2800" b="1" dirty="0" smtClean="0"/>
              <a:t>в) </a:t>
            </a:r>
            <a:r>
              <a:rPr lang="ru-RU" sz="2800" b="1" dirty="0" err="1"/>
              <a:t>мандрувати</a:t>
            </a:r>
            <a:r>
              <a:rPr lang="ru-RU" sz="2800" b="1" dirty="0"/>
              <a:t> </a:t>
            </a:r>
            <a:r>
              <a:rPr lang="ru-RU" sz="2800" b="1" dirty="0" err="1"/>
              <a:t>цим</a:t>
            </a:r>
            <a:r>
              <a:rPr lang="ru-RU" sz="2800" b="1" dirty="0"/>
              <a:t> уроком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1026" name="Picture 2" descr="https://kartinkof.club/uploads/posts/2022-05/1653673499_24-kartinkof-club-p-parovoz-kartinka-veselii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 b="29967"/>
          <a:stretch/>
        </p:blipFill>
        <p:spPr bwMode="auto">
          <a:xfrm>
            <a:off x="1160133" y="3756895"/>
            <a:ext cx="9887330" cy="2125797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17750" y="3628721"/>
            <a:ext cx="2427268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Працьовитість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76320" y="3621249"/>
            <a:ext cx="1739964" cy="52322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Уважність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58754" y="3655718"/>
            <a:ext cx="18501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Активність</a:t>
            </a:r>
            <a:endParaRPr lang="ru-RU" sz="2800" b="1" dirty="0"/>
          </a:p>
        </p:txBody>
      </p:sp>
      <p:pic>
        <p:nvPicPr>
          <p:cNvPr id="10" name="Picture 2" descr="Картинки по запросу клипарт звонок школь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859">
            <a:off x="8962182" y="1433514"/>
            <a:ext cx="1544267" cy="20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60133" y="525668"/>
            <a:ext cx="9887330" cy="809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</a:t>
            </a:r>
            <a:r>
              <a:rPr lang="uk-UA" sz="4000" b="1" dirty="0" smtClean="0">
                <a:solidFill>
                  <a:schemeClr val="bg1"/>
                </a:solidFill>
              </a:rPr>
              <a:t>налаштування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561" y="591015"/>
            <a:ext cx="9602121" cy="7694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1B6BF3C-D226-4C29-85D0-F86047395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868873" y="1360449"/>
            <a:ext cx="1495186" cy="1636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2985386" y="1549198"/>
            <a:ext cx="2289139" cy="105560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Запросимо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тишу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– ц-ц-ц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8728DB8-C227-4177-8B6F-44D9B7A1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11305"/>
          <a:stretch/>
        </p:blipFill>
        <p:spPr>
          <a:xfrm flipH="1">
            <a:off x="868873" y="3026816"/>
            <a:ext cx="1938876" cy="1707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2807749" y="3134714"/>
            <a:ext cx="2933729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Вітерець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лісі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листя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колише</a:t>
            </a:r>
            <a:r>
              <a:rPr lang="ru-RU" sz="2800" b="1" dirty="0">
                <a:solidFill>
                  <a:schemeClr val="bg1"/>
                </a:solidFill>
              </a:rPr>
              <a:t> – ш-ш-ш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631537F-0E5B-4F30-AD9A-C6BD49EF4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21562" r="10091" b="24192"/>
          <a:stretch/>
        </p:blipFill>
        <p:spPr>
          <a:xfrm flipH="1">
            <a:off x="868873" y="4824370"/>
            <a:ext cx="1905845" cy="1188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2807749" y="4911034"/>
            <a:ext cx="2933729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Прилетіли</a:t>
            </a:r>
            <a:r>
              <a:rPr lang="ru-RU" sz="2800" b="1" dirty="0">
                <a:solidFill>
                  <a:schemeClr val="bg1"/>
                </a:solidFill>
              </a:rPr>
              <a:t> птахи – </a:t>
            </a:r>
            <a:r>
              <a:rPr lang="ru-RU" sz="2800" b="1" dirty="0" err="1">
                <a:solidFill>
                  <a:schemeClr val="bg1"/>
                </a:solidFill>
              </a:rPr>
              <a:t>шух-шух-шух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5909188" y="1549198"/>
            <a:ext cx="3312871" cy="105560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Заспівав</a:t>
            </a:r>
            <a:r>
              <a:rPr lang="ru-RU" sz="2800" b="1" dirty="0">
                <a:solidFill>
                  <a:schemeClr val="bg1"/>
                </a:solidFill>
              </a:rPr>
              <a:t> соловей – </a:t>
            </a:r>
            <a:r>
              <a:rPr lang="ru-RU" sz="2800" b="1" dirty="0" err="1">
                <a:solidFill>
                  <a:schemeClr val="bg1"/>
                </a:solidFill>
              </a:rPr>
              <a:t>тьох-тьох-тьох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844C645-FD82-42DE-BCCA-E8CC74BCD6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 flipH="1">
            <a:off x="9454905" y="1549198"/>
            <a:ext cx="1156499" cy="16369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EF1E5A7-DD49-4900-BE0A-267A89E248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r="3687" b="9052"/>
          <a:stretch/>
        </p:blipFill>
        <p:spPr>
          <a:xfrm>
            <a:off x="6015621" y="2713855"/>
            <a:ext cx="2129883" cy="1795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8329780" y="3354962"/>
            <a:ext cx="3145602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Накрапає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дощик</a:t>
            </a:r>
            <a:r>
              <a:rPr lang="ru-RU" sz="2800" b="1" dirty="0">
                <a:solidFill>
                  <a:schemeClr val="bg1"/>
                </a:solidFill>
              </a:rPr>
              <a:t> – кап-кап-кап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0782AA8-5E8F-4DEF-9EF3-FFD71D063B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9"/>
          <a:stretch/>
        </p:blipFill>
        <p:spPr>
          <a:xfrm>
            <a:off x="9132849" y="4644048"/>
            <a:ext cx="2224460" cy="15486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5966525" y="4890566"/>
            <a:ext cx="3032509" cy="1055608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Дзюркоче</a:t>
            </a:r>
            <a:r>
              <a:rPr lang="ru-RU" sz="2800" b="1" dirty="0">
                <a:solidFill>
                  <a:schemeClr val="bg1"/>
                </a:solidFill>
              </a:rPr>
              <a:t> вода у </a:t>
            </a:r>
            <a:r>
              <a:rPr lang="ru-RU" sz="2800" b="1" dirty="0" err="1">
                <a:solidFill>
                  <a:schemeClr val="bg1"/>
                </a:solidFill>
              </a:rPr>
              <a:t>річці</a:t>
            </a:r>
            <a:r>
              <a:rPr lang="ru-RU" sz="2800" b="1" dirty="0">
                <a:solidFill>
                  <a:schemeClr val="bg1"/>
                </a:solidFill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</a:rPr>
              <a:t>дз-дз-дз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7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57251" y="409692"/>
            <a:ext cx="10363200" cy="75124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altLang="ru-RU" sz="4000" b="1" dirty="0" err="1" smtClean="0">
                <a:solidFill>
                  <a:schemeClr val="bg1"/>
                </a:solidFill>
              </a:rPr>
              <a:t>Утвори</a:t>
            </a:r>
            <a:r>
              <a:rPr lang="ru-RU" altLang="ru-RU" sz="4000" b="1" dirty="0" smtClean="0">
                <a:solidFill>
                  <a:schemeClr val="bg1"/>
                </a:solidFill>
              </a:rPr>
              <a:t> </a:t>
            </a:r>
            <a:r>
              <a:rPr lang="ru-RU" altLang="ru-RU" sz="4000" b="1" dirty="0" err="1" smtClean="0">
                <a:solidFill>
                  <a:schemeClr val="bg1"/>
                </a:solidFill>
              </a:rPr>
              <a:t>нове</a:t>
            </a:r>
            <a:r>
              <a:rPr lang="ru-RU" altLang="ru-RU" sz="4000" b="1" dirty="0" smtClean="0">
                <a:solidFill>
                  <a:schemeClr val="bg1"/>
                </a:solidFill>
              </a:rPr>
              <a:t> слово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54326" y="1408341"/>
            <a:ext cx="2168737" cy="290718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Рано — </a:t>
            </a:r>
          </a:p>
          <a:p>
            <a:pPr algn="l"/>
            <a:r>
              <a:rPr lang="ru-RU" alt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мара</a:t>
            </a:r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— </a:t>
            </a:r>
          </a:p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сосна — </a:t>
            </a:r>
          </a:p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банка — </a:t>
            </a:r>
          </a:p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Марко — </a:t>
            </a:r>
          </a:p>
        </p:txBody>
      </p:sp>
      <p:pic>
        <p:nvPicPr>
          <p:cNvPr id="4" name="Рисунок 3" descr="окно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24" y="1197574"/>
            <a:ext cx="310303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MC900324482.W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9103" y="3614067"/>
            <a:ext cx="3493929" cy="18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комар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93" y="4516728"/>
            <a:ext cx="2926044" cy="17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st.depositphotos.com/1625191/2219/i/950/depositphotos_22196089-stock-photo-wolfs-lair-den-in-th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94" y="1351706"/>
            <a:ext cx="1657935" cy="19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proxy/F0i02Mg-eGZxtmWpnzuq4TEFUJphXSkZvNKOhYyDBSkeBAj56kytsh8gEqwOSeXNyoasVYAHivbkFtmOnyLyPHKjHRFdM8KEBvMJvqyhy0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703" y="3506713"/>
            <a:ext cx="2602400" cy="26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337515" y="1391925"/>
            <a:ext cx="1468659" cy="6207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но</a:t>
            </a:r>
            <a:r>
              <a:rPr lang="uk-UA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ра</a:t>
            </a:r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Подзаголовок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337510" y="3794890"/>
            <a:ext cx="1468659" cy="5146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комар  </a:t>
            </a:r>
          </a:p>
        </p:txBody>
      </p:sp>
      <p:sp>
        <p:nvSpPr>
          <p:cNvPr id="11" name="Подзаголовок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337511" y="3218537"/>
            <a:ext cx="1468659" cy="57635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кабан  </a:t>
            </a:r>
          </a:p>
        </p:txBody>
      </p:sp>
      <p:sp>
        <p:nvSpPr>
          <p:cNvPr id="12" name="Подзаголовок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337509" y="2625513"/>
            <a:ext cx="1468659" cy="5742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насос</a:t>
            </a:r>
          </a:p>
        </p:txBody>
      </p:sp>
      <p:sp>
        <p:nvSpPr>
          <p:cNvPr id="13" name="Подзаголовок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337515" y="1984200"/>
            <a:ext cx="1479811" cy="641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рама </a:t>
            </a:r>
          </a:p>
        </p:txBody>
      </p:sp>
    </p:spTree>
    <p:extLst>
      <p:ext uri="{BB962C8B-B14F-4D97-AF65-F5344CB8AC3E}">
        <p14:creationId xmlns:p14="http://schemas.microsoft.com/office/powerpoint/2010/main" val="4664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1307" y="629780"/>
            <a:ext cx="9924586" cy="7562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 smtClean="0">
                <a:solidFill>
                  <a:schemeClr val="bg1"/>
                </a:solidFill>
              </a:rPr>
              <a:t>чистомовку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4036749" y="1561564"/>
            <a:ext cx="6668422" cy="7106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/>
              <a:t>Рі-рі-рі</a:t>
            </a:r>
            <a:r>
              <a:rPr lang="uk-UA" sz="3200" b="1" dirty="0"/>
              <a:t> – Що ти </a:t>
            </a:r>
            <a:r>
              <a:rPr lang="uk-UA" sz="3200" b="1"/>
              <a:t>бачиш </a:t>
            </a:r>
            <a:r>
              <a:rPr lang="uk-UA" sz="3200" b="1" smtClean="0"/>
              <a:t>угорі</a:t>
            </a:r>
            <a:r>
              <a:rPr lang="uk-UA" sz="3200" b="1" dirty="0"/>
              <a:t>?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="" xmlns:a16="http://schemas.microsoft.com/office/drawing/2014/main" id="{C59A1651-FD8A-4372-BE56-FA757739FF7D}"/>
              </a:ext>
            </a:extLst>
          </p:cNvPr>
          <p:cNvSpPr/>
          <p:nvPr/>
        </p:nvSpPr>
        <p:spPr>
          <a:xfrm>
            <a:off x="4036741" y="2423964"/>
            <a:ext cx="6668422" cy="7106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/>
              <a:t>Рю-рю-рю</a:t>
            </a:r>
            <a:r>
              <a:rPr lang="uk-UA" sz="3200" b="1" dirty="0"/>
              <a:t> – Бачу </a:t>
            </a:r>
            <a:r>
              <a:rPr lang="uk-UA" sz="3200" b="1" dirty="0" err="1"/>
              <a:t>ясную</a:t>
            </a:r>
            <a:r>
              <a:rPr lang="uk-UA" sz="3200" b="1" dirty="0"/>
              <a:t> зорю!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6421F980-FEF3-4B6D-B243-05B2637F54C7}"/>
              </a:ext>
            </a:extLst>
          </p:cNvPr>
          <p:cNvSpPr/>
          <p:nvPr/>
        </p:nvSpPr>
        <p:spPr>
          <a:xfrm>
            <a:off x="4036741" y="3286364"/>
            <a:ext cx="6668422" cy="7398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Ні-ні-ні – Ще що бачиш в далині?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="" xmlns:a16="http://schemas.microsoft.com/office/drawing/2014/main" id="{D8609BDE-5712-4F49-91B5-22C0866E885D}"/>
              </a:ext>
            </a:extLst>
          </p:cNvPr>
          <p:cNvSpPr/>
          <p:nvPr/>
        </p:nvSpPr>
        <p:spPr>
          <a:xfrm>
            <a:off x="4036741" y="4204638"/>
            <a:ext cx="6668422" cy="7398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/>
              <a:t>Ве-ве-ве</a:t>
            </a:r>
            <a:r>
              <a:rPr lang="uk-UA" sz="3200" b="1" dirty="0"/>
              <a:t> – Пароплав морем пливе!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" b="28539"/>
          <a:stretch/>
        </p:blipFill>
        <p:spPr bwMode="auto">
          <a:xfrm>
            <a:off x="981307" y="1533002"/>
            <a:ext cx="2912347" cy="207606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1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42998" y="582906"/>
            <a:ext cx="9677402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8" y="1640415"/>
            <a:ext cx="3853545" cy="385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0643" y="1640415"/>
            <a:ext cx="5313555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читання </a:t>
            </a:r>
            <a:r>
              <a:rPr lang="uk-UA" sz="2800" b="1" dirty="0" smtClean="0">
                <a:solidFill>
                  <a:schemeClr val="bg1"/>
                </a:solidFill>
              </a:rPr>
              <a:t>ми продовжимо </a:t>
            </a:r>
            <a:r>
              <a:rPr lang="uk-UA" sz="2800" b="1" dirty="0">
                <a:solidFill>
                  <a:schemeClr val="bg1"/>
                </a:solidFill>
              </a:rPr>
              <a:t>знайомство </a:t>
            </a:r>
            <a:r>
              <a:rPr lang="uk-UA" sz="2800" b="1" dirty="0" smtClean="0">
                <a:solidFill>
                  <a:schemeClr val="bg1"/>
                </a:solidFill>
              </a:rPr>
              <a:t>з творами поета Анатолія Качана, </a:t>
            </a:r>
            <a:r>
              <a:rPr lang="uk-UA" sz="2800" b="1" dirty="0">
                <a:solidFill>
                  <a:schemeClr val="bg1"/>
                </a:solidFill>
              </a:rPr>
              <a:t>якого називають співцем моря</a:t>
            </a:r>
            <a:r>
              <a:rPr lang="uk-UA" sz="2800" b="1" dirty="0" smtClean="0">
                <a:solidFill>
                  <a:schemeClr val="bg1"/>
                </a:solidFill>
              </a:rPr>
              <a:t>. Будемо читати вірш-діалог «Розмова з пароплавом»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5809784" y="5204519"/>
            <a:ext cx="4382431" cy="57888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Пригадай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таке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діалог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7051" y="499530"/>
            <a:ext cx="5237632" cy="10616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Анатолій Качан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Розмова </a:t>
            </a:r>
            <a:r>
              <a:rPr lang="uk-UA" sz="3600" b="1" dirty="0">
                <a:solidFill>
                  <a:schemeClr val="bg1"/>
                </a:solidFill>
              </a:rPr>
              <a:t>з пароплавом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431B91-9A8C-4198-8C54-1BF7519863EF}"/>
              </a:ext>
            </a:extLst>
          </p:cNvPr>
          <p:cNvSpPr txBox="1"/>
          <p:nvPr/>
        </p:nvSpPr>
        <p:spPr>
          <a:xfrm>
            <a:off x="761721" y="1561172"/>
            <a:ext cx="4546257" cy="35394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плавав, де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бував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Нещодавно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теплім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краї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якорі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стояв.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й на полюс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запливав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Запитайте в мене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краще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скільки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бур я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подолав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5914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0431B91-9A8C-4198-8C54-1BF7519863EF}"/>
              </a:ext>
            </a:extLst>
          </p:cNvPr>
          <p:cNvSpPr txBox="1"/>
          <p:nvPr/>
        </p:nvSpPr>
        <p:spPr>
          <a:xfrm>
            <a:off x="6086664" y="2602734"/>
            <a:ext cx="5359340" cy="35394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скільки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ж бур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подолав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Запитайте в мене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краще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я в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морі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сумував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пароплав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 за ким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сумував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— За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оцим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морським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причалом, 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до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якого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я пристав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85329F6-3578-4394-AAF7-FB05273DF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47990" b="10434"/>
          <a:stretch/>
        </p:blipFill>
        <p:spPr>
          <a:xfrm>
            <a:off x="6568070" y="390296"/>
            <a:ext cx="4732968" cy="212219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: округлені кути 31">
            <a:extLst>
              <a:ext uri="{FF2B5EF4-FFF2-40B4-BE49-F238E27FC236}">
                <a16:creationId xmlns="" xmlns:a16="http://schemas.microsoft.com/office/drawing/2014/main" id="{483084F1-C824-41C9-9DFC-3FBFBB6B625A}"/>
              </a:ext>
            </a:extLst>
          </p:cNvPr>
          <p:cNvSpPr/>
          <p:nvPr/>
        </p:nvSpPr>
        <p:spPr>
          <a:xfrm>
            <a:off x="568714" y="5100602"/>
            <a:ext cx="5564459" cy="12479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Між </a:t>
            </a:r>
            <a:r>
              <a:rPr lang="ru-RU" sz="2000" b="1" dirty="0">
                <a:solidFill>
                  <a:schemeClr val="bg1"/>
                </a:solidFill>
              </a:rPr>
              <a:t>ким відбувається </a:t>
            </a:r>
            <a:r>
              <a:rPr lang="ru-RU" sz="2000" b="1" dirty="0" smtClean="0">
                <a:solidFill>
                  <a:schemeClr val="bg1"/>
                </a:solidFill>
              </a:rPr>
              <a:t>розмова? Де </a:t>
            </a:r>
            <a:r>
              <a:rPr lang="ru-RU" sz="2000" b="1" dirty="0">
                <a:solidFill>
                  <a:schemeClr val="bg1"/>
                </a:solidFill>
              </a:rPr>
              <a:t>побував </a:t>
            </a:r>
            <a:r>
              <a:rPr lang="ru-RU" sz="2000" b="1" dirty="0" err="1">
                <a:solidFill>
                  <a:schemeClr val="bg1"/>
                </a:solidFill>
              </a:rPr>
              <a:t>пароплав</a:t>
            </a:r>
            <a:r>
              <a:rPr lang="ru-RU" sz="2000" b="1" dirty="0">
                <a:solidFill>
                  <a:schemeClr val="bg1"/>
                </a:solidFill>
              </a:rPr>
              <a:t>? </a:t>
            </a:r>
            <a:r>
              <a:rPr lang="ru-RU" sz="2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2000" b="1" dirty="0">
                <a:solidFill>
                  <a:schemeClr val="bg1"/>
                </a:solidFill>
              </a:rPr>
              <a:t>вірш в особах</a:t>
            </a:r>
            <a:r>
              <a:rPr lang="ru-RU" sz="2000" b="1" dirty="0" smtClean="0">
                <a:solidFill>
                  <a:schemeClr val="bg1"/>
                </a:solidFill>
              </a:rPr>
              <a:t>. З </a:t>
            </a:r>
            <a:r>
              <a:rPr lang="ru-RU" sz="2000" b="1" dirty="0" err="1" smtClean="0">
                <a:solidFill>
                  <a:schemeClr val="bg1"/>
                </a:solidFill>
              </a:rPr>
              <a:t>якою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інтонацією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слід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000" b="1" dirty="0" smtClean="0">
                <a:solidFill>
                  <a:schemeClr val="bg1"/>
                </a:solidFill>
              </a:rPr>
              <a:t> слова </a:t>
            </a:r>
            <a:r>
              <a:rPr lang="ru-RU" sz="2000" b="1" dirty="0" err="1" smtClean="0">
                <a:solidFill>
                  <a:schemeClr val="bg1"/>
                </a:solidFill>
              </a:rPr>
              <a:t>дітей</a:t>
            </a:r>
            <a:r>
              <a:rPr lang="ru-RU" sz="2000" b="1" dirty="0" smtClean="0">
                <a:solidFill>
                  <a:schemeClr val="bg1"/>
                </a:solidFill>
              </a:rPr>
              <a:t>?  А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пароплава</a:t>
            </a:r>
            <a:r>
              <a:rPr lang="ru-RU" sz="2000" b="1" dirty="0" smtClean="0">
                <a:solidFill>
                  <a:schemeClr val="bg1"/>
                </a:solidFill>
              </a:rPr>
              <a:t>?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Який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настрій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створює</a:t>
            </a:r>
            <a:r>
              <a:rPr lang="ru-RU" sz="2000" b="1" dirty="0" smtClean="0">
                <a:solidFill>
                  <a:schemeClr val="bg1"/>
                </a:solidFill>
              </a:rPr>
              <a:t> вірш?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7518" y="583739"/>
            <a:ext cx="8732066" cy="642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</a:p>
        </p:txBody>
      </p:sp>
      <p:pic>
        <p:nvPicPr>
          <p:cNvPr id="6" name="Фізкультхвилинка №07">
            <a:hlinkClick r:id="" action="ppaction://media"/>
            <a:extLst>
              <a:ext uri="{FF2B5EF4-FFF2-40B4-BE49-F238E27FC236}">
                <a16:creationId xmlns="" xmlns:a16="http://schemas.microsoft.com/office/drawing/2014/main" id="{F7234E4D-C105-479A-BCA8-C30907742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987" y="1360932"/>
            <a:ext cx="8269358" cy="465151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2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7050" y="499530"/>
            <a:ext cx="10054959" cy="676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Анатолій Качан Розмова </a:t>
            </a:r>
            <a:r>
              <a:rPr lang="uk-UA" sz="3600" b="1" dirty="0">
                <a:solidFill>
                  <a:schemeClr val="bg1"/>
                </a:solidFill>
              </a:rPr>
              <a:t>з пароплавом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431B91-9A8C-4198-8C54-1BF7519863EF}"/>
              </a:ext>
            </a:extLst>
          </p:cNvPr>
          <p:cNvSpPr txBox="1"/>
          <p:nvPr/>
        </p:nvSpPr>
        <p:spPr>
          <a:xfrm>
            <a:off x="1055779" y="1209209"/>
            <a:ext cx="3185672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Знайди до слів рими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50087"/>
            <a:ext cx="1055914" cy="997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85329F6-3578-4394-AAF7-FB05273DF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47990" b="10434"/>
          <a:stretch/>
        </p:blipFill>
        <p:spPr>
          <a:xfrm>
            <a:off x="1193409" y="3719969"/>
            <a:ext cx="5726915" cy="256786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: округлені кути 31">
            <a:extLst>
              <a:ext uri="{FF2B5EF4-FFF2-40B4-BE49-F238E27FC236}">
                <a16:creationId xmlns="" xmlns:a16="http://schemas.microsoft.com/office/drawing/2014/main" id="{483084F1-C824-41C9-9DFC-3FBFBB6B625A}"/>
              </a:ext>
            </a:extLst>
          </p:cNvPr>
          <p:cNvSpPr/>
          <p:nvPr/>
        </p:nvSpPr>
        <p:spPr>
          <a:xfrm>
            <a:off x="1007050" y="1800615"/>
            <a:ext cx="3762235" cy="1867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Пароплав – бував, 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Пароплав – </a:t>
            </a:r>
            <a:r>
              <a:rPr lang="uk-UA" sz="2800" b="1" dirty="0" err="1" smtClean="0">
                <a:solidFill>
                  <a:schemeClr val="bg1"/>
                </a:solidFill>
              </a:rPr>
              <a:t>подол</a:t>
            </a:r>
            <a:r>
              <a:rPr lang="uk-UA" sz="2800" b="1" dirty="0" smtClean="0">
                <a:solidFill>
                  <a:schemeClr val="bg1"/>
                </a:solidFill>
              </a:rPr>
              <a:t> __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Пароплав – заплив __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Пароплав – </a:t>
            </a:r>
            <a:r>
              <a:rPr lang="uk-UA" sz="2800" b="1" dirty="0" err="1" smtClean="0">
                <a:solidFill>
                  <a:schemeClr val="bg1"/>
                </a:solidFill>
              </a:rPr>
              <a:t>сумув</a:t>
            </a:r>
            <a:r>
              <a:rPr lang="uk-UA" sz="2800" b="1" dirty="0" smtClean="0">
                <a:solidFill>
                  <a:schemeClr val="bg1"/>
                </a:solidFill>
              </a:rPr>
              <a:t> __</a:t>
            </a:r>
          </a:p>
        </p:txBody>
      </p:sp>
      <p:sp>
        <p:nvSpPr>
          <p:cNvPr id="11" name="Прямокутник: округлені кути 31">
            <a:extLst>
              <a:ext uri="{FF2B5EF4-FFF2-40B4-BE49-F238E27FC236}">
                <a16:creationId xmlns="" xmlns:a16="http://schemas.microsoft.com/office/drawing/2014/main" id="{483084F1-C824-41C9-9DFC-3FBFBB6B625A}"/>
              </a:ext>
            </a:extLst>
          </p:cNvPr>
          <p:cNvSpPr/>
          <p:nvPr/>
        </p:nvSpPr>
        <p:spPr>
          <a:xfrm>
            <a:off x="3902653" y="2341989"/>
            <a:ext cx="580139" cy="4564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err="1" smtClean="0">
                <a:solidFill>
                  <a:schemeClr val="bg1"/>
                </a:solidFill>
              </a:rPr>
              <a:t>ав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31">
            <a:extLst>
              <a:ext uri="{FF2B5EF4-FFF2-40B4-BE49-F238E27FC236}">
                <a16:creationId xmlns="" xmlns:a16="http://schemas.microsoft.com/office/drawing/2014/main" id="{483084F1-C824-41C9-9DFC-3FBFBB6B625A}"/>
              </a:ext>
            </a:extLst>
          </p:cNvPr>
          <p:cNvSpPr/>
          <p:nvPr/>
        </p:nvSpPr>
        <p:spPr>
          <a:xfrm>
            <a:off x="4047615" y="2764960"/>
            <a:ext cx="580139" cy="4564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err="1" smtClean="0">
                <a:solidFill>
                  <a:schemeClr val="bg1"/>
                </a:solidFill>
              </a:rPr>
              <a:t>ав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sp>
        <p:nvSpPr>
          <p:cNvPr id="13" name="Прямокутник: округлені кути 31">
            <a:extLst>
              <a:ext uri="{FF2B5EF4-FFF2-40B4-BE49-F238E27FC236}">
                <a16:creationId xmlns="" xmlns:a16="http://schemas.microsoft.com/office/drawing/2014/main" id="{483084F1-C824-41C9-9DFC-3FBFBB6B625A}"/>
              </a:ext>
            </a:extLst>
          </p:cNvPr>
          <p:cNvSpPr/>
          <p:nvPr/>
        </p:nvSpPr>
        <p:spPr>
          <a:xfrm>
            <a:off x="3857909" y="3212092"/>
            <a:ext cx="580139" cy="45642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err="1" smtClean="0">
                <a:solidFill>
                  <a:schemeClr val="bg1"/>
                </a:solidFill>
              </a:rPr>
              <a:t>ав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D:\2 клас\2 Читання\1 Савченко\06 Світ дитинства\№065 - А Качан Розмова з пароплавом\2025-01-26_1641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21603" r="28410" b="1521"/>
          <a:stretch/>
        </p:blipFill>
        <p:spPr bwMode="auto">
          <a:xfrm>
            <a:off x="6418009" y="2402748"/>
            <a:ext cx="4644000" cy="216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0431B91-9A8C-4198-8C54-1BF7519863EF}"/>
              </a:ext>
            </a:extLst>
          </p:cNvPr>
          <p:cNvSpPr txBox="1"/>
          <p:nvPr/>
        </p:nvSpPr>
        <p:spPr>
          <a:xfrm>
            <a:off x="5631366" y="1188752"/>
            <a:ext cx="5430644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веселинку Анатолія Качана. Чому, на твою думку, хлопчик не зрозумів запитання моряка?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85134326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391</Words>
  <Application>Microsoft Office PowerPoint</Application>
  <PresentationFormat>Произвольный</PresentationFormat>
  <Paragraphs>85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Утвори нове слово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1099</cp:revision>
  <dcterms:created xsi:type="dcterms:W3CDTF">2018-01-05T16:38:53Z</dcterms:created>
  <dcterms:modified xsi:type="dcterms:W3CDTF">2025-01-26T16:34:39Z</dcterms:modified>
</cp:coreProperties>
</file>