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701" r:id="rId3"/>
    <p:sldId id="694" r:id="rId4"/>
    <p:sldId id="686" r:id="rId5"/>
    <p:sldId id="684" r:id="rId6"/>
    <p:sldId id="696" r:id="rId7"/>
    <p:sldId id="692" r:id="rId8"/>
    <p:sldId id="697" r:id="rId9"/>
    <p:sldId id="698" r:id="rId10"/>
    <p:sldId id="699" r:id="rId11"/>
    <p:sldId id="695" r:id="rId12"/>
    <p:sldId id="70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01"/>
            <p14:sldId id="694"/>
            <p14:sldId id="686"/>
            <p14:sldId id="684"/>
            <p14:sldId id="696"/>
            <p14:sldId id="692"/>
            <p14:sldId id="697"/>
            <p14:sldId id="698"/>
            <p14:sldId id="699"/>
            <p14:sldId id="695"/>
            <p14:sldId id="70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BF9"/>
    <a:srgbClr val="BA1CBA"/>
    <a:srgbClr val="2F3242"/>
    <a:srgbClr val="FF3131"/>
    <a:srgbClr val="295FFF"/>
    <a:srgbClr val="00B050"/>
    <a:srgbClr val="1694E9"/>
    <a:srgbClr val="9E0000"/>
    <a:srgbClr val="C6109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Дія </a:t>
          </a:r>
          <a:r>
            <a:rPr lang="uk-UA" sz="3200" b="1" dirty="0" smtClean="0">
              <a:solidFill>
                <a:schemeClr val="bg1"/>
              </a:solidFill>
            </a:rPr>
            <a:t>множення.</a:t>
          </a:r>
        </a:p>
        <a:p>
          <a:r>
            <a:rPr lang="uk-UA" sz="3200" b="1" dirty="0" smtClean="0">
              <a:solidFill>
                <a:schemeClr val="bg1"/>
              </a:solidFill>
            </a:rPr>
            <a:t>Знак множення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</a:t>
          </a:r>
          <a:endParaRPr lang="ru-RU" sz="3200" b="1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 custT="1"/>
      <dgm:spPr/>
      <dgm:t>
        <a:bodyPr/>
        <a:lstStyle/>
        <a:p>
          <a:r>
            <a:rPr lang="uk-UA" sz="3200" b="1" dirty="0" err="1" smtClean="0"/>
            <a:t>Розв’язуван</a:t>
          </a:r>
          <a:r>
            <a:rPr lang="uk-UA" sz="3200" b="1" dirty="0" smtClean="0"/>
            <a:t>-ня задачі двома способами</a:t>
          </a:r>
          <a:endParaRPr lang="ru-RU" sz="3200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3500" custLinFactX="94831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97982" custLinFactX="-100000" custLinFactNeighborX="-13697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ScaleX="116392" custLinFactNeighborX="-43468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40BF1-9A2D-4FAB-BB48-48EE9DB886F1}" type="presOf" srcId="{52D6595F-021C-462C-9322-B66FD13465B4}" destId="{6C6A65E1-48FE-40F2-991F-CBC387F92B2D}" srcOrd="0" destOrd="0" presId="urn:microsoft.com/office/officeart/2005/8/layout/hList6"/>
    <dgm:cxn modelId="{AAE88AFC-CE20-4EF0-986F-750E24E6E7EC}" type="presOf" srcId="{6EE47331-2253-406E-9CB5-953C9128E5FC}" destId="{783C5BBC-E083-4F12-B4A9-616A8F9530EC}" srcOrd="0" destOrd="0" presId="urn:microsoft.com/office/officeart/2005/8/layout/hList6"/>
    <dgm:cxn modelId="{1054B03E-04C3-4817-A2BE-8CA4495D9B54}" type="presOf" srcId="{17FCBCD0-5166-44EF-A995-697AB50FC98B}" destId="{8C93B566-6306-40C5-A3D5-B84E788E517B}" srcOrd="0" destOrd="0" presId="urn:microsoft.com/office/officeart/2005/8/layout/hList6"/>
    <dgm:cxn modelId="{7605124F-14A8-44A9-8338-7CD0C1B01727}" type="presOf" srcId="{289AA968-9F58-4A6E-B11C-582CA574AD65}" destId="{6408D3F1-0C0E-4F5D-B5D5-053E6D4B4C50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05544630-EC89-441A-84C7-5FC66E0AEFC9}" type="presOf" srcId="{864805AA-88F6-4A3C-93F4-4B09AB422F89}" destId="{74B25163-4895-40AC-9024-595BFDBFC9D3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74037665-82EE-478F-B687-09D923AF13D3}" type="presParOf" srcId="{6408D3F1-0C0E-4F5D-B5D5-053E6D4B4C50}" destId="{783C5BBC-E083-4F12-B4A9-616A8F9530EC}" srcOrd="0" destOrd="0" presId="urn:microsoft.com/office/officeart/2005/8/layout/hList6"/>
    <dgm:cxn modelId="{C52026FE-67F6-4191-833F-5025DC8B482D}" type="presParOf" srcId="{6408D3F1-0C0E-4F5D-B5D5-053E6D4B4C50}" destId="{903EF99B-E600-4B60-96C8-658D7EF2F880}" srcOrd="1" destOrd="0" presId="urn:microsoft.com/office/officeart/2005/8/layout/hList6"/>
    <dgm:cxn modelId="{6325D082-D0F0-4676-871F-CC8F32375FA5}" type="presParOf" srcId="{6408D3F1-0C0E-4F5D-B5D5-053E6D4B4C50}" destId="{8C93B566-6306-40C5-A3D5-B84E788E517B}" srcOrd="2" destOrd="0" presId="urn:microsoft.com/office/officeart/2005/8/layout/hList6"/>
    <dgm:cxn modelId="{E4E2C341-70C7-4EA7-8A19-CC97F15C3972}" type="presParOf" srcId="{6408D3F1-0C0E-4F5D-B5D5-053E6D4B4C50}" destId="{B4E8D5E2-E5AE-41CC-80D3-5A0016AFADCC}" srcOrd="3" destOrd="0" presId="urn:microsoft.com/office/officeart/2005/8/layout/hList6"/>
    <dgm:cxn modelId="{FE0EC8B4-0168-4305-9651-8B4AEE701B96}" type="presParOf" srcId="{6408D3F1-0C0E-4F5D-B5D5-053E6D4B4C50}" destId="{74B25163-4895-40AC-9024-595BFDBFC9D3}" srcOrd="4" destOrd="0" presId="urn:microsoft.com/office/officeart/2005/8/layout/hList6"/>
    <dgm:cxn modelId="{E65EA49C-800B-4409-AE27-9B432C3A306A}" type="presParOf" srcId="{6408D3F1-0C0E-4F5D-B5D5-053E6D4B4C50}" destId="{EE657C14-4867-4AC4-8289-9DFD8944CDAE}" srcOrd="5" destOrd="0" presId="urn:microsoft.com/office/officeart/2005/8/layout/hList6"/>
    <dgm:cxn modelId="{83010130-61EE-4941-A53D-798C5126F1E9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52651" y="1111271"/>
          <a:ext cx="4272497" cy="204995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58620" y="854499"/>
        <a:ext cx="2049954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060765" y="809006"/>
          <a:ext cx="4272497" cy="265448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</a:t>
          </a:r>
          <a:endParaRPr lang="ru-RU" sz="3200" b="1" kern="1200" dirty="0"/>
        </a:p>
      </dsp:txBody>
      <dsp:txXfrm rot="5400000">
        <a:off x="4869772" y="854498"/>
        <a:ext cx="26544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384154" y="879766"/>
          <a:ext cx="4272497" cy="251296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Дія </a:t>
          </a:r>
          <a:r>
            <a:rPr lang="uk-UA" sz="3200" b="1" kern="1200" dirty="0" smtClean="0">
              <a:solidFill>
                <a:schemeClr val="bg1"/>
              </a:solidFill>
            </a:rPr>
            <a:t>множення.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Знак множення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263921" y="854498"/>
        <a:ext cx="2512963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070127" y="643684"/>
          <a:ext cx="4272497" cy="298512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Розв’язуван</a:t>
          </a:r>
          <a:r>
            <a:rPr lang="uk-UA" sz="3200" b="1" kern="1200" dirty="0" smtClean="0"/>
            <a:t>-ня задачі двома способами</a:t>
          </a:r>
          <a:endParaRPr lang="ru-RU" sz="3200" b="1" kern="1200" dirty="0"/>
        </a:p>
      </dsp:txBody>
      <dsp:txXfrm rot="5400000">
        <a:off x="7713812" y="854498"/>
        <a:ext cx="298512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0713" y="4170985"/>
            <a:ext cx="945968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Дія множення. Знак множення. Розв’язування задач.</a:t>
            </a:r>
            <a:endParaRPr lang="uk-UA" sz="1929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4808" y="11217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3" b="2163"/>
          <a:stretch/>
        </p:blipFill>
        <p:spPr bwMode="auto">
          <a:xfrm>
            <a:off x="1472291" y="1191614"/>
            <a:ext cx="3804557" cy="248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3A3C476-F827-4EDC-AF6B-E58905C0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7" b="11540"/>
          <a:stretch/>
        </p:blipFill>
        <p:spPr>
          <a:xfrm>
            <a:off x="8729424" y="3069771"/>
            <a:ext cx="2560127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3" b="51963"/>
          <a:stretch/>
        </p:blipFill>
        <p:spPr>
          <a:xfrm>
            <a:off x="675362" y="1247769"/>
            <a:ext cx="7668000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83" y="1247769"/>
            <a:ext cx="2165562" cy="110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4282" y="494530"/>
            <a:ext cx="10055604" cy="7423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Розв’яжи задачу </a:t>
            </a:r>
            <a:r>
              <a:rPr lang="uk-UA" sz="3600" b="1" dirty="0" smtClean="0">
                <a:solidFill>
                  <a:schemeClr val="bg1"/>
                </a:solidFill>
              </a:rPr>
              <a:t> 513 двома </a:t>
            </a:r>
            <a:r>
              <a:rPr lang="uk-UA" sz="3600" b="1" dirty="0">
                <a:solidFill>
                  <a:schemeClr val="bg1"/>
                </a:solidFill>
              </a:rPr>
              <a:t>способами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408261" y="1271274"/>
            <a:ext cx="6054396" cy="17984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букеті 25 квіток. Із них </a:t>
            </a:r>
            <a:r>
              <a:rPr lang="uk-UA" sz="2800" dirty="0" smtClean="0"/>
              <a:t>10 </a:t>
            </a:r>
            <a:r>
              <a:rPr lang="uk-UA" sz="2800" dirty="0"/>
              <a:t>волошок, 7 ромашок, а решта – дзвіночки. Скільки дзвіночків у букеті?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1051257" y="2189205"/>
            <a:ext cx="180877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І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10 в.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7 р.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ІІІ – ? </a:t>
            </a:r>
            <a:r>
              <a:rPr lang="uk-UA" sz="2800" b="1" dirty="0" err="1" smtClean="0">
                <a:solidFill>
                  <a:srgbClr val="7030A0"/>
                </a:solidFill>
              </a:rPr>
              <a:t>дзв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3028097" y="2189205"/>
            <a:ext cx="252212" cy="1398374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410464" y="2680253"/>
            <a:ext cx="12218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25 </a:t>
            </a:r>
            <a:r>
              <a:rPr lang="uk-UA" sz="2800" b="1" dirty="0" err="1" smtClean="0">
                <a:solidFill>
                  <a:srgbClr val="7030A0"/>
                </a:solidFill>
              </a:rPr>
              <a:t>кв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93502" y="4194052"/>
            <a:ext cx="1722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1) __+__=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2676908" y="4196179"/>
            <a:ext cx="13444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17 (</a:t>
            </a:r>
            <a:r>
              <a:rPr lang="uk-UA" sz="2800" b="1" dirty="0" err="1" smtClean="0">
                <a:solidFill>
                  <a:srgbClr val="7030A0"/>
                </a:solidFill>
              </a:rPr>
              <a:t>кв</a:t>
            </a:r>
            <a:r>
              <a:rPr lang="uk-UA" sz="2800" b="1" dirty="0" smtClean="0">
                <a:solidFill>
                  <a:srgbClr val="7030A0"/>
                </a:solidFill>
              </a:rPr>
              <a:t>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85886" y="4778827"/>
            <a:ext cx="17296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2) __–__=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2686106" y="4786837"/>
            <a:ext cx="13352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 (</a:t>
            </a:r>
            <a:r>
              <a:rPr lang="uk-UA" sz="2800" b="1" dirty="0" err="1" smtClean="0">
                <a:solidFill>
                  <a:srgbClr val="7030A0"/>
                </a:solidFill>
              </a:rPr>
              <a:t>дзв</a:t>
            </a:r>
            <a:r>
              <a:rPr lang="uk-UA" sz="2800" b="1" dirty="0" smtClean="0">
                <a:solidFill>
                  <a:srgbClr val="7030A0"/>
                </a:solidFill>
              </a:rPr>
              <a:t>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93502" y="5310057"/>
            <a:ext cx="20837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Відповідь: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046845" y="5310056"/>
            <a:ext cx="51936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у букеті 8 дзвіночків.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8316686" y="5067292"/>
            <a:ext cx="3050132" cy="13644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третього </a:t>
            </a:r>
            <a:r>
              <a:rPr lang="uk-UA" sz="2800" b="1" dirty="0" smtClean="0">
                <a:solidFill>
                  <a:srgbClr val="FFFF00"/>
                </a:solidFill>
              </a:rPr>
              <a:t>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4937509" y="4725727"/>
            <a:ext cx="1722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2) __–__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6659535" y="4202507"/>
            <a:ext cx="15809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(</a:t>
            </a:r>
            <a:r>
              <a:rPr lang="uk-UA" sz="2800" b="1" dirty="0" err="1" smtClean="0">
                <a:solidFill>
                  <a:srgbClr val="7030A0"/>
                </a:solidFill>
              </a:rPr>
              <a:t>кв</a:t>
            </a:r>
            <a:r>
              <a:rPr lang="uk-UA" sz="2800" b="1" dirty="0" smtClean="0">
                <a:solidFill>
                  <a:srgbClr val="7030A0"/>
                </a:solidFill>
              </a:rPr>
              <a:t>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4939091" y="4200428"/>
            <a:ext cx="17296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1) __–__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6693429" y="4717272"/>
            <a:ext cx="14599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 (</a:t>
            </a:r>
            <a:r>
              <a:rPr lang="uk-UA" sz="2800" b="1" dirty="0" err="1" smtClean="0">
                <a:solidFill>
                  <a:srgbClr val="7030A0"/>
                </a:solidFill>
              </a:rPr>
              <a:t>дзв</a:t>
            </a:r>
            <a:r>
              <a:rPr lang="uk-UA" sz="2800" b="1" dirty="0" smtClean="0">
                <a:solidFill>
                  <a:srgbClr val="7030A0"/>
                </a:solidFill>
              </a:rPr>
              <a:t>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1532947" y="3574200"/>
            <a:ext cx="10729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І </a:t>
            </a:r>
            <a:r>
              <a:rPr lang="uk-UA" sz="2800" b="1" dirty="0" err="1" smtClean="0">
                <a:solidFill>
                  <a:srgbClr val="7030A0"/>
                </a:solidFill>
              </a:rPr>
              <a:t>сп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5408261" y="3556820"/>
            <a:ext cx="10729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ІІ </a:t>
            </a:r>
            <a:r>
              <a:rPr lang="uk-UA" sz="2800" b="1" dirty="0" err="1" smtClean="0">
                <a:solidFill>
                  <a:srgbClr val="7030A0"/>
                </a:solidFill>
              </a:rPr>
              <a:t>сп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898" y="419405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0141" y="41940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8619" y="47172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8770" y="475420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0906" y="420042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3945" y="419405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3761" y="47257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4979" y="472572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1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/>
      <p:bldP spid="4" grpId="0"/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6712" y="454038"/>
            <a:ext cx="2713423" cy="117102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6 Дія множення\№065 - Дія множення\2025-01-06_221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9" y="505371"/>
            <a:ext cx="6155266" cy="51878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6 Дія множення\№065 - Дія множення\2025-01-06_2215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24268" r="428" b="2795"/>
          <a:stretch/>
        </p:blipFill>
        <p:spPr bwMode="auto">
          <a:xfrm>
            <a:off x="6649355" y="4693629"/>
            <a:ext cx="5076000" cy="9996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6796083" y="3652883"/>
            <a:ext cx="3937231" cy="8320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2.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як суму кожний добуток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7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88572" y="508645"/>
            <a:ext cx="10110696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80170" y="2363272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295539" y="2355140"/>
            <a:ext cx="2449120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06" y="2313647"/>
            <a:ext cx="3119823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620604" y="1408672"/>
            <a:ext cx="557866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0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000" b="1" dirty="0" smtClean="0">
                <a:solidFill>
                  <a:srgbClr val="7030A0"/>
                </a:solidFill>
              </a:rPr>
              <a:t> крапельками </a:t>
            </a:r>
            <a:r>
              <a:rPr lang="uk-UA" sz="2000" b="1" dirty="0" smtClean="0">
                <a:solidFill>
                  <a:srgbClr val="7030A0"/>
                </a:solidFill>
              </a:rPr>
              <a:t>води. </a:t>
            </a:r>
            <a:r>
              <a:rPr lang="uk-UA" sz="2000" b="1" dirty="0" smtClean="0">
                <a:solidFill>
                  <a:srgbClr val="7030A0"/>
                </a:solidFill>
              </a:rPr>
              <a:t>Намалюй </a:t>
            </a:r>
            <a:r>
              <a:rPr lang="uk-UA" sz="2000" b="1" dirty="0" smtClean="0">
                <a:solidFill>
                  <a:srgbClr val="7030A0"/>
                </a:solidFill>
              </a:rPr>
              <a:t>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6263218" y="4877859"/>
            <a:ext cx="276934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Мав/мала чудове </a:t>
            </a:r>
            <a:r>
              <a:rPr lang="uk-UA" sz="2400" b="1" dirty="0" smtClean="0">
                <a:solidFill>
                  <a:schemeClr val="bg1"/>
                </a:solidFill>
              </a:rPr>
              <a:t>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18889" y="4874829"/>
            <a:ext cx="166551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Цікаві знання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27432" y="4849696"/>
            <a:ext cx="215597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96091" y="2363272"/>
            <a:ext cx="1619999" cy="241199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3360523" y="4849696"/>
            <a:ext cx="232954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Я впорав(ла)</a:t>
            </a:r>
            <a:r>
              <a:rPr lang="uk-UA" sz="2400" smtClean="0">
                <a:solidFill>
                  <a:schemeClr val="bg1"/>
                </a:solidFill>
              </a:rPr>
              <a:t>сь </a:t>
            </a:r>
            <a:r>
              <a:rPr lang="uk-UA" sz="2400" dirty="0" smtClean="0">
                <a:solidFill>
                  <a:schemeClr val="bg1"/>
                </a:solidFill>
              </a:rPr>
              <a:t>із завданнями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208030" y="1402065"/>
            <a:ext cx="3317264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— </a:t>
            </a:r>
            <a:r>
              <a:rPr lang="uk-UA" sz="2000" b="1" dirty="0">
                <a:solidFill>
                  <a:srgbClr val="7030A0"/>
                </a:solidFill>
              </a:rPr>
              <a:t>Які відкриття зробили?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— Чи все було зрозуміло?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406515" y="1436913"/>
            <a:ext cx="5125910" cy="2847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0" y="450679"/>
            <a:ext cx="9884229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62639" y="442154"/>
            <a:ext cx="9884229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4054" y="1525175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9423" y="1517043"/>
            <a:ext cx="2625114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4" y="1436913"/>
            <a:ext cx="3290972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21579" y="5006067"/>
            <a:ext cx="731217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Намалюй 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635828" y="4066796"/>
            <a:ext cx="200297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533753" y="4066795"/>
            <a:ext cx="166551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Цікаві знання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325" y="4070726"/>
            <a:ext cx="176750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31727" y="1408672"/>
            <a:ext cx="1698247" cy="25285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873081" y="4066796"/>
            <a:ext cx="205320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3461198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02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603387"/>
            <a:ext cx="10032155" cy="6484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D396A5-FE98-4013-B9AF-B364771584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5" r="14696"/>
          <a:stretch/>
        </p:blipFill>
        <p:spPr>
          <a:xfrm>
            <a:off x="10318488" y="3238921"/>
            <a:ext cx="1693504" cy="33498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AAD205-2AAE-4934-85FC-76BCECCD88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4617543" y="1411514"/>
            <a:ext cx="558943" cy="81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134961" y="1373863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2B617FE-C66D-4F6E-8DF9-630CEE9A1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5719857" y="1411514"/>
            <a:ext cx="558943" cy="8125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6260618" y="1362977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C802AAD-D803-4931-AF56-1CA135C0CD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6786262" y="1450159"/>
            <a:ext cx="558943" cy="8125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68BF84-8684-4941-A2A7-4EA24D0173F4}"/>
              </a:ext>
            </a:extLst>
          </p:cNvPr>
          <p:cNvSpPr txBox="1"/>
          <p:nvPr/>
        </p:nvSpPr>
        <p:spPr>
          <a:xfrm>
            <a:off x="7327023" y="1402933"/>
            <a:ext cx="6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7ED55D8-EBBB-4081-B36C-0AC9355F8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7858314" y="1428387"/>
            <a:ext cx="558943" cy="8125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D769714-36A0-400C-8901-3C2627E43F98}"/>
              </a:ext>
            </a:extLst>
          </p:cNvPr>
          <p:cNvSpPr txBox="1"/>
          <p:nvPr/>
        </p:nvSpPr>
        <p:spPr>
          <a:xfrm>
            <a:off x="8393418" y="1393371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B1FDA7D-A049-46BF-9C48-70B450BB62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8884359" y="1447239"/>
            <a:ext cx="558943" cy="8125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9443302" y="1409962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303E00-16A0-4FA4-A7CB-28D5C3C91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8829" y="1447239"/>
            <a:ext cx="836416" cy="878588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1555318"/>
            <a:ext cx="2886877" cy="4680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суму </a:t>
            </a:r>
            <a:r>
              <a:rPr lang="uk-UA" sz="2400" b="1" dirty="0">
                <a:solidFill>
                  <a:srgbClr val="7030A0"/>
                </a:solidFill>
              </a:rPr>
              <a:t>п’яти двійок</a:t>
            </a:r>
          </a:p>
        </p:txBody>
      </p:sp>
      <p:sp>
        <p:nvSpPr>
          <p:cNvPr id="3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24359" y="2406163"/>
            <a:ext cx="3121442" cy="4680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суму трьох </a:t>
            </a:r>
            <a:r>
              <a:rPr lang="uk-UA" sz="2400" b="1" dirty="0">
                <a:solidFill>
                  <a:srgbClr val="7030A0"/>
                </a:solidFill>
              </a:rPr>
              <a:t>четвірок</a:t>
            </a:r>
          </a:p>
        </p:txBody>
      </p:sp>
      <p:pic>
        <p:nvPicPr>
          <p:cNvPr id="40" name="Picture 2" descr="Cute and funny colorful 4 number characters">
            <a:extLst>
              <a:ext uri="{FF2B5EF4-FFF2-40B4-BE49-F238E27FC236}">
                <a16:creationId xmlns:a16="http://schemas.microsoft.com/office/drawing/2014/main" xmlns="" id="{BA647BCD-1DD9-4E54-8A25-F18942C3A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6940" r="15616" b="9461"/>
          <a:stretch/>
        </p:blipFill>
        <p:spPr bwMode="auto">
          <a:xfrm>
            <a:off x="4576979" y="2325827"/>
            <a:ext cx="622105" cy="7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ute and funny colorful 4 number characters">
            <a:extLst>
              <a:ext uri="{FF2B5EF4-FFF2-40B4-BE49-F238E27FC236}">
                <a16:creationId xmlns:a16="http://schemas.microsoft.com/office/drawing/2014/main" xmlns="" id="{82A4036E-5F58-4800-895F-99EA63258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6940" r="15616" b="9461"/>
          <a:stretch/>
        </p:blipFill>
        <p:spPr bwMode="auto">
          <a:xfrm>
            <a:off x="5723795" y="2297927"/>
            <a:ext cx="622105" cy="7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ute and funny colorful 4 number characters">
            <a:extLst>
              <a:ext uri="{FF2B5EF4-FFF2-40B4-BE49-F238E27FC236}">
                <a16:creationId xmlns:a16="http://schemas.microsoft.com/office/drawing/2014/main" xmlns="" id="{A8B809B5-EF1A-404E-B477-3A5078C7B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6940" r="15616" b="9461"/>
          <a:stretch/>
        </p:blipFill>
        <p:spPr bwMode="auto">
          <a:xfrm>
            <a:off x="6790200" y="2325827"/>
            <a:ext cx="622105" cy="7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28" t="27093" r="13304" b="13160"/>
          <a:stretch/>
        </p:blipFill>
        <p:spPr>
          <a:xfrm>
            <a:off x="7901912" y="2325827"/>
            <a:ext cx="904592" cy="8090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157081" y="2303915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6282738" y="2293029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7419895" y="2297927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99136" y="3254192"/>
            <a:ext cx="3773966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Знайди значення виразів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176486" y="3280173"/>
            <a:ext cx="2828747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27 + 27 + 27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986563" y="3280173"/>
            <a:ext cx="861388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81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76486" y="4036133"/>
            <a:ext cx="2828747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33 + 33 + 33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86563" y="4036133"/>
            <a:ext cx="861388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99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02630" y="4792093"/>
            <a:ext cx="3325202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17 + 17 + 17 + 17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09161" y="4792093"/>
            <a:ext cx="861388" cy="603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68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3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646" y="494529"/>
            <a:ext cx="9949468" cy="7740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Скільки всього шпильок на малюнку?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BE16BA6-4F5A-4A40-8E0C-0C006C9F5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849" y="3070813"/>
            <a:ext cx="1777608" cy="24680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043210-3E9B-422C-89F0-EDDF7ED7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847" y="1370302"/>
            <a:ext cx="1326666" cy="1393556"/>
          </a:xfrm>
          <a:prstGeom prst="rect">
            <a:avLst/>
          </a:prstGeom>
        </p:spPr>
      </p:pic>
      <p:pic>
        <p:nvPicPr>
          <p:cNvPr id="2050" name="Picture 2" descr="safety pin">
            <a:extLst>
              <a:ext uri="{FF2B5EF4-FFF2-40B4-BE49-F238E27FC236}">
                <a16:creationId xmlns:a16="http://schemas.microsoft.com/office/drawing/2014/main" xmlns="" id="{D0E85A66-92AE-4A7A-9573-1FBDE80B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9" y="1395845"/>
            <a:ext cx="1302349" cy="13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fety pin">
            <a:extLst>
              <a:ext uri="{FF2B5EF4-FFF2-40B4-BE49-F238E27FC236}">
                <a16:creationId xmlns:a16="http://schemas.microsoft.com/office/drawing/2014/main" xmlns="" id="{F9DAF0C4-6A45-4AC2-8B69-BEE51707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86" y="1368841"/>
            <a:ext cx="1328057" cy="13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CD3D7715-6FBF-40FF-A0DE-764D270833EF}"/>
              </a:ext>
            </a:extLst>
          </p:cNvPr>
          <p:cNvSpPr/>
          <p:nvPr/>
        </p:nvSpPr>
        <p:spPr>
          <a:xfrm>
            <a:off x="6063380" y="1395845"/>
            <a:ext cx="4615505" cy="14528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Додавання однакових доданків можна замінити множенням.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E51761-5239-423E-BF77-EAE9845C1E03}"/>
              </a:ext>
            </a:extLst>
          </p:cNvPr>
          <p:cNvSpPr txBox="1"/>
          <p:nvPr/>
        </p:nvSpPr>
        <p:spPr>
          <a:xfrm>
            <a:off x="1156449" y="2877951"/>
            <a:ext cx="21911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 + 5 + 5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59B62A-9B1B-4118-AC53-55D7D9F5C2FE}"/>
              </a:ext>
            </a:extLst>
          </p:cNvPr>
          <p:cNvSpPr txBox="1"/>
          <p:nvPr/>
        </p:nvSpPr>
        <p:spPr>
          <a:xfrm>
            <a:off x="3347616" y="2877951"/>
            <a:ext cx="6633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294217-34F2-4AB6-AAA8-E1BE886E1097}"/>
              </a:ext>
            </a:extLst>
          </p:cNvPr>
          <p:cNvSpPr txBox="1"/>
          <p:nvPr/>
        </p:nvSpPr>
        <p:spPr>
          <a:xfrm>
            <a:off x="1167335" y="3616713"/>
            <a:ext cx="21802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 + 5 + 5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8B8B0D-558C-4224-83C4-16EFDF118C61}"/>
              </a:ext>
            </a:extLst>
          </p:cNvPr>
          <p:cNvSpPr txBox="1"/>
          <p:nvPr/>
        </p:nvSpPr>
        <p:spPr>
          <a:xfrm>
            <a:off x="3347616" y="3616712"/>
            <a:ext cx="5725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C2585B-DF5A-47F3-829F-B4075E9BE85F}"/>
              </a:ext>
            </a:extLst>
          </p:cNvPr>
          <p:cNvSpPr txBox="1"/>
          <p:nvPr/>
        </p:nvSpPr>
        <p:spPr>
          <a:xfrm>
            <a:off x="3909461" y="3709044"/>
            <a:ext cx="5725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B34EF3-D332-4297-9C55-B7EF5D394524}"/>
              </a:ext>
            </a:extLst>
          </p:cNvPr>
          <p:cNvSpPr txBox="1"/>
          <p:nvPr/>
        </p:nvSpPr>
        <p:spPr>
          <a:xfrm>
            <a:off x="4485900" y="3616713"/>
            <a:ext cx="5725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473319-0819-4BE6-AD6B-B2C1531DF6C9}"/>
              </a:ext>
            </a:extLst>
          </p:cNvPr>
          <p:cNvSpPr txBox="1"/>
          <p:nvPr/>
        </p:nvSpPr>
        <p:spPr>
          <a:xfrm>
            <a:off x="1167335" y="4295171"/>
            <a:ext cx="5725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8A2B48-681E-4574-9F83-93F44F841163}"/>
              </a:ext>
            </a:extLst>
          </p:cNvPr>
          <p:cNvSpPr txBox="1"/>
          <p:nvPr/>
        </p:nvSpPr>
        <p:spPr>
          <a:xfrm>
            <a:off x="1739858" y="4387503"/>
            <a:ext cx="5725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645C81-D450-4351-B723-325872D90095}"/>
              </a:ext>
            </a:extLst>
          </p:cNvPr>
          <p:cNvSpPr txBox="1"/>
          <p:nvPr/>
        </p:nvSpPr>
        <p:spPr>
          <a:xfrm>
            <a:off x="2312381" y="4304856"/>
            <a:ext cx="5725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139FB9-1960-458B-ABE3-02C45F68CBCB}"/>
              </a:ext>
            </a:extLst>
          </p:cNvPr>
          <p:cNvSpPr txBox="1"/>
          <p:nvPr/>
        </p:nvSpPr>
        <p:spPr>
          <a:xfrm>
            <a:off x="2884637" y="4320404"/>
            <a:ext cx="10355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= 15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: скругленные углы 5">
            <a:extLst>
              <a:ext uri="{FF2B5EF4-FFF2-40B4-BE49-F238E27FC236}">
                <a16:creationId xmlns:a16="http://schemas.microsoft.com/office/drawing/2014/main" xmlns="" id="{CD3D7715-6FBF-40FF-A0DE-764D270833EF}"/>
              </a:ext>
            </a:extLst>
          </p:cNvPr>
          <p:cNvSpPr/>
          <p:nvPr/>
        </p:nvSpPr>
        <p:spPr>
          <a:xfrm>
            <a:off x="5323114" y="2998750"/>
            <a:ext cx="5998029" cy="30428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П’ять помножити на три, дорівнює п’ятнадцять.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Крапка </a:t>
            </a:r>
            <a:r>
              <a:rPr lang="uk-UA" sz="2400" b="1" dirty="0" smtClean="0">
                <a:solidFill>
                  <a:srgbClr val="FF0000"/>
                </a:solidFill>
              </a:rPr>
              <a:t>•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dirty="0">
                <a:solidFill>
                  <a:srgbClr val="7030A0"/>
                </a:solidFill>
              </a:rPr>
              <a:t>– це </a:t>
            </a:r>
            <a:r>
              <a:rPr lang="uk-UA" sz="2800" b="1" dirty="0">
                <a:solidFill>
                  <a:srgbClr val="FF0000"/>
                </a:solidFill>
              </a:rPr>
              <a:t>знак множення</a:t>
            </a:r>
            <a:r>
              <a:rPr lang="uk-UA" sz="2800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uk-UA" sz="2800" dirty="0">
                <a:solidFill>
                  <a:srgbClr val="7030A0"/>
                </a:solidFill>
              </a:rPr>
              <a:t>Вираз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5 </a:t>
            </a:r>
            <a:r>
              <a:rPr lang="uk-UA" sz="2400" b="1" dirty="0" smtClean="0">
                <a:solidFill>
                  <a:srgbClr val="FF0000"/>
                </a:solidFill>
              </a:rPr>
              <a:t>•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3 </a:t>
            </a:r>
            <a:r>
              <a:rPr lang="uk-UA" sz="2800" dirty="0" smtClean="0">
                <a:solidFill>
                  <a:srgbClr val="7030A0"/>
                </a:solidFill>
              </a:rPr>
              <a:t>– це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добуток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Число 5 </a:t>
            </a:r>
            <a:r>
              <a:rPr lang="uk-UA" sz="2800" dirty="0">
                <a:solidFill>
                  <a:srgbClr val="7030A0"/>
                </a:solidFill>
              </a:rPr>
              <a:t>указує на те, </a:t>
            </a:r>
            <a:r>
              <a:rPr lang="uk-UA" sz="2800" dirty="0" smtClean="0">
                <a:solidFill>
                  <a:srgbClr val="7030A0"/>
                </a:solidFill>
              </a:rPr>
              <a:t>яке число </a:t>
            </a:r>
            <a:r>
              <a:rPr lang="uk-UA" sz="2800" b="1" dirty="0" smtClean="0">
                <a:solidFill>
                  <a:srgbClr val="FF0000"/>
                </a:solidFill>
              </a:rPr>
              <a:t>повторюють</a:t>
            </a:r>
            <a:r>
              <a:rPr lang="uk-UA" sz="2800" dirty="0">
                <a:solidFill>
                  <a:srgbClr val="7030A0"/>
                </a:solidFill>
              </a:rPr>
              <a:t>, а </a:t>
            </a:r>
            <a:r>
              <a:rPr lang="uk-UA" sz="2800" b="1" dirty="0">
                <a:solidFill>
                  <a:srgbClr val="FF0000"/>
                </a:solidFill>
              </a:rPr>
              <a:t>три</a:t>
            </a:r>
            <a:r>
              <a:rPr lang="uk-UA" sz="2800" dirty="0">
                <a:solidFill>
                  <a:srgbClr val="7030A0"/>
                </a:solidFill>
              </a:rPr>
              <a:t> – </a:t>
            </a:r>
            <a:r>
              <a:rPr lang="uk-UA" sz="2800" b="1" dirty="0">
                <a:solidFill>
                  <a:srgbClr val="FF0000"/>
                </a:solidFill>
              </a:rPr>
              <a:t>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разів </a:t>
            </a:r>
            <a:r>
              <a:rPr lang="uk-UA" sz="2800" dirty="0" smtClean="0">
                <a:solidFill>
                  <a:srgbClr val="7030A0"/>
                </a:solidFill>
              </a:rPr>
              <a:t>повторюють.</a:t>
            </a:r>
            <a:endParaRPr lang="uk-UA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7" name="Rectangle 31" descr="Горизонтальный кирпич"/>
          <p:cNvSpPr>
            <a:spLocks noChangeArrowheads="1"/>
          </p:cNvSpPr>
          <p:nvPr/>
        </p:nvSpPr>
        <p:spPr bwMode="auto">
          <a:xfrm>
            <a:off x="9620275" y="928670"/>
            <a:ext cx="800100" cy="896938"/>
          </a:xfrm>
          <a:prstGeom prst="rect">
            <a:avLst/>
          </a:prstGeom>
          <a:pattFill prst="horzBrick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90723" y="1714488"/>
            <a:ext cx="8509031" cy="38751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9999FF"/>
              </a:solidFill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190723" y="849086"/>
            <a:ext cx="8166146" cy="892368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7978" y="1785927"/>
            <a:ext cx="1100667" cy="9016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43493" y="1857365"/>
            <a:ext cx="1100667" cy="83026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048507" y="1857365"/>
            <a:ext cx="1100667" cy="75882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858269" y="1928803"/>
            <a:ext cx="1100667" cy="83026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52728" y="2928935"/>
            <a:ext cx="1100667" cy="9016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238744" y="2928935"/>
            <a:ext cx="1100667" cy="83026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143757" y="3000373"/>
            <a:ext cx="1100667" cy="75882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9048771" y="3000373"/>
            <a:ext cx="1100667" cy="68738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047978" y="4214819"/>
            <a:ext cx="1100667" cy="9016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048243" y="4214819"/>
            <a:ext cx="1100667" cy="9016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7048507" y="4143381"/>
            <a:ext cx="1100667" cy="9016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8953520" y="4214819"/>
            <a:ext cx="1100667" cy="9016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Rectangle 19" descr="Темный горизонтальный"/>
          <p:cNvSpPr>
            <a:spLocks noChangeArrowheads="1"/>
          </p:cNvSpPr>
          <p:nvPr/>
        </p:nvSpPr>
        <p:spPr bwMode="auto">
          <a:xfrm>
            <a:off x="2857477" y="2428868"/>
            <a:ext cx="1498600" cy="373062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Rectangle 20" descr="Темный горизонтальный"/>
          <p:cNvSpPr>
            <a:spLocks noChangeArrowheads="1"/>
          </p:cNvSpPr>
          <p:nvPr/>
        </p:nvSpPr>
        <p:spPr bwMode="auto">
          <a:xfrm>
            <a:off x="4952992" y="2500306"/>
            <a:ext cx="1498600" cy="373062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Rectangle 21" descr="Темный горизонтальный"/>
          <p:cNvSpPr>
            <a:spLocks noChangeArrowheads="1"/>
          </p:cNvSpPr>
          <p:nvPr/>
        </p:nvSpPr>
        <p:spPr bwMode="auto">
          <a:xfrm>
            <a:off x="6858005" y="2500306"/>
            <a:ext cx="1498600" cy="373062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Rectangle 22" descr="Темный горизонтальный"/>
          <p:cNvSpPr>
            <a:spLocks noChangeArrowheads="1"/>
          </p:cNvSpPr>
          <p:nvPr/>
        </p:nvSpPr>
        <p:spPr bwMode="auto">
          <a:xfrm>
            <a:off x="8858269" y="2500306"/>
            <a:ext cx="1498600" cy="373062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Rectangle 23" descr="Темный горизонтальный"/>
          <p:cNvSpPr>
            <a:spLocks noChangeArrowheads="1"/>
          </p:cNvSpPr>
          <p:nvPr/>
        </p:nvSpPr>
        <p:spPr bwMode="auto">
          <a:xfrm>
            <a:off x="2762227" y="3571876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Rectangle 24" descr="Темный горизонтальный"/>
          <p:cNvSpPr>
            <a:spLocks noChangeArrowheads="1"/>
          </p:cNvSpPr>
          <p:nvPr/>
        </p:nvSpPr>
        <p:spPr bwMode="auto">
          <a:xfrm>
            <a:off x="4952992" y="3571876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Rectangle 25" descr="Темный горизонтальный"/>
          <p:cNvSpPr>
            <a:spLocks noChangeArrowheads="1"/>
          </p:cNvSpPr>
          <p:nvPr/>
        </p:nvSpPr>
        <p:spPr bwMode="auto">
          <a:xfrm>
            <a:off x="6858005" y="3571876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Rectangle 26" descr="Темный горизонтальный"/>
          <p:cNvSpPr>
            <a:spLocks noChangeArrowheads="1"/>
          </p:cNvSpPr>
          <p:nvPr/>
        </p:nvSpPr>
        <p:spPr bwMode="auto">
          <a:xfrm>
            <a:off x="8858269" y="3643315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Rectangle 27" descr="Темный горизонтальный"/>
          <p:cNvSpPr>
            <a:spLocks noChangeArrowheads="1"/>
          </p:cNvSpPr>
          <p:nvPr/>
        </p:nvSpPr>
        <p:spPr bwMode="auto">
          <a:xfrm>
            <a:off x="2762227" y="5000637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Rectangle 28" descr="Темный горизонтальный"/>
          <p:cNvSpPr>
            <a:spLocks noChangeArrowheads="1"/>
          </p:cNvSpPr>
          <p:nvPr/>
        </p:nvSpPr>
        <p:spPr bwMode="auto">
          <a:xfrm>
            <a:off x="4857741" y="5000637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Rectangle 29" descr="Темный горизонтальный"/>
          <p:cNvSpPr>
            <a:spLocks noChangeArrowheads="1"/>
          </p:cNvSpPr>
          <p:nvPr/>
        </p:nvSpPr>
        <p:spPr bwMode="auto">
          <a:xfrm>
            <a:off x="6858005" y="5000637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Rectangle 30" descr="Темный горизонтальный"/>
          <p:cNvSpPr>
            <a:spLocks noChangeArrowheads="1"/>
          </p:cNvSpPr>
          <p:nvPr/>
        </p:nvSpPr>
        <p:spPr bwMode="auto">
          <a:xfrm>
            <a:off x="8858269" y="4929199"/>
            <a:ext cx="1498600" cy="373063"/>
          </a:xfrm>
          <a:prstGeom prst="rect">
            <a:avLst/>
          </a:prstGeom>
          <a:pattFill prst="dkHorz">
            <a:fgClr>
              <a:srgbClr val="FF9900"/>
            </a:fgClr>
            <a:bgClr>
              <a:srgbClr val="CC33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139398" y="1662114"/>
            <a:ext cx="91044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028163" y="2959100"/>
            <a:ext cx="924916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028163" y="4268790"/>
            <a:ext cx="96883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7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2279651" y="3109906"/>
            <a:ext cx="8420103" cy="107156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2279651" y="1885945"/>
            <a:ext cx="8420103" cy="107157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2190723" y="4327525"/>
            <a:ext cx="8420103" cy="12620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23953" y="292081"/>
            <a:ext cx="9475801" cy="646331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</a:rPr>
              <a:t>Скільки разів повторюється число 4?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4152920" y="5681319"/>
            <a:ext cx="3292909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   3 = 12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377" name="Oval 41"/>
          <p:cNvSpPr>
            <a:spLocks noChangeArrowheads="1"/>
          </p:cNvSpPr>
          <p:nvPr/>
        </p:nvSpPr>
        <p:spPr bwMode="auto">
          <a:xfrm>
            <a:off x="5125046" y="5980985"/>
            <a:ext cx="190501" cy="2316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974055" y="954669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 dirty="0">
                <a:solidFill>
                  <a:schemeClr val="bg1"/>
                </a:solidFill>
                <a:latin typeface="+mn-lt"/>
              </a:rPr>
              <a:t>4 + 4 + 4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67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8" grpId="0"/>
      <p:bldP spid="14370" grpId="0"/>
      <p:bldP spid="14371" grpId="0"/>
      <p:bldP spid="14372" grpId="0" animBg="1"/>
      <p:bldP spid="14373" grpId="0" animBg="1"/>
      <p:bldP spid="14374" grpId="0" animBg="1"/>
      <p:bldP spid="14376" grpId="0" animBg="1"/>
      <p:bldP spid="14377" grpId="0" animBg="1"/>
      <p:bldP spid="143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725" r="60863" b="63492"/>
          <a:stretch/>
        </p:blipFill>
        <p:spPr>
          <a:xfrm>
            <a:off x="540000" y="1332000"/>
            <a:ext cx="8892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32809" y="494529"/>
            <a:ext cx="10201247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Заміни додавання множенням за зразком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12" y="1400057"/>
            <a:ext cx="1517844" cy="25686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81254" y="2336698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BDBFBF6-C5AF-4020-979E-72A87DCC69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33374" y="3087251"/>
            <a:ext cx="420821" cy="53459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73285" y="3787461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80DBF151-1B8E-429A-A97F-70B62E445D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0044" y="3781788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7470" y="2332655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A6EB7A49-FE6F-493F-A26E-24BD923ED1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8119" y="3086259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F98425B3-6464-47FE-AFFD-88C427DDC7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15974" y="3094990"/>
            <a:ext cx="420821" cy="53459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982D2E7-547B-48C4-8374-542247AF22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8110" y="3068707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45999DD6-3806-48E7-BD0F-78DA0FE4C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67426" y="3819052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215546ED-2214-43C1-BD70-CCC7152B05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5253" y="3785583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F4A5F229-49B6-48C9-A817-2A3392265B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7053" y="3068707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3774F0CC-3FF6-4ACC-8989-73E613C29A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39847" y="3801145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803970E2-F7FC-4322-8C5B-5BB5CA9542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8516" y="5274960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0DBD5A4C-0A3E-4BFC-8B8A-91C03AE3DE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91149" y="4562273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3614060-2903-4890-8A54-B0C1B81B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1928" y="2432082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7F4425E-EE7E-4CB5-ABB5-1115196898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7794" y="4562274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6F643046-A2B0-4941-9F2C-F1500BFDF0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22075" y="2336698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A8B49CD-3E11-4060-9758-E99E04432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8495" y="2507612"/>
            <a:ext cx="440143" cy="28893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8D17A4-E167-4C59-BA27-78512FC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00837" y="3969564"/>
            <a:ext cx="440143" cy="28893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26A0DE8-CE17-4B09-B1D4-ADAA649AF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1558" y="2330567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4C2202F5-2935-4E39-8458-FFF31DFBC9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4251" y="2330566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39FE84A6-862F-444E-9AED-37CDBF43B6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14610" y="3061928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BF9935D-FA45-4473-A457-689747457E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11633" y="3818789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769BAC03-7FCA-47E0-A609-2AAA2A261E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3978708"/>
            <a:ext cx="440143" cy="2889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57240F75-E2FC-4039-9820-A8DBE350AA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36620" y="3094990"/>
            <a:ext cx="420821" cy="53459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6B82D81E-28CC-4488-B4F5-F3FB487471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88671" y="378178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432C475-8240-4203-90D5-EE83ABB4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6642" y="2497892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427F57A-6474-4507-92A8-6B2E3E1228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4885" y="2507612"/>
            <a:ext cx="440143" cy="28893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4DC6727E-1B9D-4F2B-8937-F548D4914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14561" y="2330566"/>
            <a:ext cx="455016" cy="56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C9B505-904D-4838-8317-6CF048D8C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2621" y="2418146"/>
            <a:ext cx="394062" cy="40367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0CE8E8FA-E481-4679-80D4-4C180DA38E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4487" y="3081992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5E156A77-CC4A-4C67-B703-77BCD6DE77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74054" y="3108275"/>
            <a:ext cx="420821" cy="5345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AD992623-4B87-46E3-92E1-48B58EA0A3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711339" y="3168378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027D9F7D-3594-4A58-9A3F-B0A473BAE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56802" y="3068922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2311F51E-8DB2-4B2C-AD4F-B8E09E25E5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16369" y="3095205"/>
            <a:ext cx="420821" cy="53459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0C736C71-A001-48F9-8E74-66ADE06502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15146" y="4562273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CE0B3AFD-4DA4-4B12-973D-3DAF665B3A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01791" y="4562274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6C0DD853-B0F3-46E0-8383-C0E0454A52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70060" y="4557279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1E0873CC-15FC-4BC1-BF28-F3504A50CA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6705" y="4557280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42CF6D93-A36D-4E0E-94DF-84839E514D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94057" y="4572144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24A5E937-9E1C-46FD-9036-8A204B8032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0702" y="4572145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56D6EA01-77A8-462B-B134-2FEEB8B62E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15385" y="4557278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E58EE086-134D-4E80-94C5-F176CCC1ED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721323" y="3937638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DA639B3-72A3-41A4-B50B-8311A1FDA8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8566" y="4678445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446ADCE8-679A-4BCF-8E47-304E5AE2FD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59961" y="5404621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C2C8B5FB-963F-4C6C-8FB4-14EF045BD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3608" y="5298318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B1440458-766C-47F4-A07F-B8C77D9706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17604" y="5274960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2E816E48-16D3-4E45-B69F-9C538573FE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02696" y="5298318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9D8C8A61-9A29-4977-A29C-91B8F1913D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70138" y="5274960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204C3714-C6CD-407B-920B-8CF533FBD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5230" y="5298318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52BF861A-DA01-4BF3-B7FE-FD20926F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93072" y="5290077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5A32B842-3A38-4096-8777-D8D54C00C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8164" y="5313435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BFB39247-4C41-4D73-883A-F30B7E08B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3239" y="5319833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AAFD42EA-C309-4CE0-B50C-91DBE28CA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489" y="3168378"/>
            <a:ext cx="394062" cy="403674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C6007A6C-3A7B-4340-BE8D-59D05CC22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419" y="3889556"/>
            <a:ext cx="394062" cy="403674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B8331090-C210-40F9-83CA-0FA8BDAFA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1339" y="4654136"/>
            <a:ext cx="394062" cy="403674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0D652BAD-8033-440E-A35F-F6D781732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1034" y="5407116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8FA542DD-379B-4A24-B7D9-E1B89CFF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1062" y="3813597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E351A037-E262-4A1F-8B85-7B2B877F3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81886" y="3807562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CA152F43-E4D6-4554-B691-A6617B4F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1877" y="3807561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85ABE5F-AB0A-435A-BC34-021922E6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5162" y="3798643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97CF47D8-EEBC-452C-ACEC-1D0BA2709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536863" y="3995132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96D3C4F4-359C-4D8F-9CBD-CB88C6C71E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42694" y="4731952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3686920-CD0C-436C-9562-037F0F0117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67347" y="5494340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79118484-BF3C-4119-AE61-87EF20ED6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4720909"/>
            <a:ext cx="440143" cy="28893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CAC339F6-BD61-4102-B226-30246B21F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5443" y="5478386"/>
            <a:ext cx="440143" cy="28893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A6F17D75-286D-463F-9078-92CD09F7E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68124" y="3242495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F39E7E4C-73F5-4DBF-BBF5-83EC56C0D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3232568"/>
            <a:ext cx="440143" cy="28893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0DC419CD-7DD5-4127-927F-59DAB665EF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521088" y="3232568"/>
            <a:ext cx="440143" cy="288932"/>
          </a:xfrm>
          <a:prstGeom prst="rect">
            <a:avLst/>
          </a:prstGeom>
        </p:spPr>
      </p:pic>
      <p:sp>
        <p:nvSpPr>
          <p:cNvPr id="9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806543" y="4152669"/>
            <a:ext cx="2427513" cy="9722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Дві останні рівності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7" name="Rectangle 4"/>
          <p:cNvSpPr>
            <a:spLocks noChangeArrowheads="1"/>
          </p:cNvSpPr>
          <p:nvPr/>
        </p:nvSpPr>
        <p:spPr bwMode="auto">
          <a:xfrm>
            <a:off x="906259" y="1522953"/>
            <a:ext cx="4079741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30 + 30 + 30 = 30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•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3 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0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49640" y="2963795"/>
            <a:ext cx="165782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12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•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4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98653" y="2203150"/>
            <a:ext cx="138126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7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•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5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9640" y="3740089"/>
            <a:ext cx="165782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17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•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3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79915" y="2203149"/>
            <a:ext cx="343876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7 + 7 + 7 + 7 + 7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07466" y="2971439"/>
            <a:ext cx="370325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12 + 12 + 12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+ 12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2809" y="494529"/>
            <a:ext cx="10201247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Заміни множення </a:t>
            </a:r>
            <a:r>
              <a:rPr lang="uk-UA" sz="3600" b="1" dirty="0" smtClean="0">
                <a:solidFill>
                  <a:schemeClr val="bg1"/>
                </a:solidFill>
              </a:rPr>
              <a:t>додаванням </a:t>
            </a:r>
            <a:r>
              <a:rPr lang="uk-UA" sz="3600" b="1" dirty="0">
                <a:solidFill>
                  <a:schemeClr val="bg1"/>
                </a:solidFill>
              </a:rPr>
              <a:t>за </a:t>
            </a:r>
            <a:r>
              <a:rPr lang="uk-UA" sz="3600" b="1" dirty="0" smtClean="0">
                <a:solidFill>
                  <a:schemeClr val="bg1"/>
                </a:solidFill>
              </a:rPr>
              <a:t>зразком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018677" y="2203150"/>
            <a:ext cx="65274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35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520087" y="2963794"/>
            <a:ext cx="65274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48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87056" y="3754523"/>
            <a:ext cx="290175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17 + 17 + 17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692305" y="3754523"/>
            <a:ext cx="65274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51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211002" y="4497493"/>
            <a:ext cx="160813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45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•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 2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848418" y="4511927"/>
            <a:ext cx="189186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45 + 45 =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740283" y="4517695"/>
            <a:ext cx="65274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90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49640" y="1392967"/>
            <a:ext cx="602319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3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•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6 = 3 + 3 + 3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+ 3 + 3 + 3 = 18  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!!!!!!Эсмира\Уч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58" y="3863381"/>
            <a:ext cx="4590369" cy="22839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316685" y="1393480"/>
            <a:ext cx="2427513" cy="9722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Дві останні рівності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5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99817" y="1415232"/>
            <a:ext cx="619975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uk-UA" sz="2800" b="1" dirty="0">
                <a:solidFill>
                  <a:srgbClr val="CC3300"/>
                </a:solidFill>
                <a:latin typeface="+mn-lt"/>
                <a:cs typeface="Arial" panose="020B0604020202020204" pitchFamily="34" charset="0"/>
              </a:rPr>
              <a:t>Скільки коліс у чотирьох велосипедів?</a:t>
            </a:r>
            <a:endParaRPr lang="ru-RU" sz="2800" b="1" dirty="0">
              <a:solidFill>
                <a:srgbClr val="CC33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8678" name="Picture 6" descr="velosiped_felt_chasm_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77" y="3597230"/>
            <a:ext cx="210358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velosiped_felt_chasm_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679" y="1957753"/>
            <a:ext cx="2103586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velosiped_felt_chasm_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679" y="3597229"/>
            <a:ext cx="2103586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velosiped_felt_chasm_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264" y="1957753"/>
            <a:ext cx="210358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322645" y="5286785"/>
            <a:ext cx="7186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CC3300"/>
                </a:solidFill>
              </a:rPr>
              <a:t>8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958264" y="5286785"/>
            <a:ext cx="206614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rgbClr val="CC3300"/>
                </a:solidFill>
              </a:rPr>
              <a:t>2+2+2+2 = 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030762" y="5286785"/>
            <a:ext cx="129188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rgbClr val="CC3300"/>
                </a:solidFill>
              </a:rPr>
              <a:t>2 </a:t>
            </a:r>
            <a:r>
              <a:rPr lang="uk-UA" sz="2400" b="1" dirty="0" smtClean="0">
                <a:solidFill>
                  <a:srgbClr val="CC3300"/>
                </a:solidFill>
              </a:rPr>
              <a:t>•</a:t>
            </a:r>
            <a:r>
              <a:rPr lang="uk-UA" sz="3200" b="1" dirty="0" smtClean="0">
                <a:solidFill>
                  <a:srgbClr val="CC3300"/>
                </a:solidFill>
              </a:rPr>
              <a:t> 4 = 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520458" y="2199024"/>
            <a:ext cx="469097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rgbClr val="CC3300"/>
                </a:solidFill>
              </a:rPr>
              <a:t>Скільки лап у п</a:t>
            </a:r>
            <a:r>
              <a:rPr lang="en-US" sz="2800" b="1" dirty="0">
                <a:solidFill>
                  <a:srgbClr val="CC3300"/>
                </a:solidFill>
              </a:rPr>
              <a:t>’</a:t>
            </a:r>
            <a:r>
              <a:rPr lang="uk-UA" sz="2800" b="1" dirty="0" err="1">
                <a:solidFill>
                  <a:srgbClr val="CC3300"/>
                </a:solidFill>
              </a:rPr>
              <a:t>яти</a:t>
            </a:r>
            <a:r>
              <a:rPr lang="uk-UA" sz="2800" b="1" dirty="0">
                <a:solidFill>
                  <a:srgbClr val="CC3300"/>
                </a:solidFill>
              </a:rPr>
              <a:t> курчат?</a:t>
            </a:r>
            <a:endParaRPr lang="ru-RU" sz="2800" b="1" dirty="0">
              <a:solidFill>
                <a:srgbClr val="CC3300"/>
              </a:solidFill>
            </a:endParaRPr>
          </a:p>
        </p:txBody>
      </p:sp>
      <p:pic>
        <p:nvPicPr>
          <p:cNvPr id="20" name="Picture 5" descr="2-kurcha-dob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052" y="2834209"/>
            <a:ext cx="970366" cy="10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2-kurcha-dob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418" y="2834209"/>
            <a:ext cx="970366" cy="10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2-kurcha-dob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634" y="2828224"/>
            <a:ext cx="970366" cy="10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2-kurcha-dob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2168" y="2828224"/>
            <a:ext cx="970366" cy="10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2-kurcha-dob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496" y="2828224"/>
            <a:ext cx="970366" cy="10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340333" y="4070280"/>
            <a:ext cx="242362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hlink"/>
                </a:solidFill>
                <a:latin typeface="+mn-lt"/>
              </a:rPr>
              <a:t>2+2+2+2+2 =</a:t>
            </a:r>
            <a:r>
              <a:rPr lang="uk-UA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0055843" y="4070278"/>
            <a:ext cx="71860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rgbClr val="0070C0"/>
                </a:solidFill>
              </a:rPr>
              <a:t>10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763960" y="4070279"/>
            <a:ext cx="129188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rgbClr val="0070C0"/>
                </a:solidFill>
              </a:rPr>
              <a:t>2 </a:t>
            </a:r>
            <a:r>
              <a:rPr lang="uk-UA" sz="2400" b="1" dirty="0" smtClean="0">
                <a:solidFill>
                  <a:srgbClr val="0070C0"/>
                </a:solidFill>
              </a:rPr>
              <a:t>•</a:t>
            </a:r>
            <a:r>
              <a:rPr lang="uk-UA" sz="3200" b="1" dirty="0" smtClean="0">
                <a:solidFill>
                  <a:srgbClr val="0070C0"/>
                </a:solidFill>
              </a:rPr>
              <a:t> 5 =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2809" y="494529"/>
            <a:ext cx="10201247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6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  <p:bldP spid="28697" grpId="0" animBg="1"/>
      <p:bldP spid="18" grpId="0" animBg="1"/>
      <p:bldP spid="19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4218</TotalTime>
  <Words>531</Words>
  <Application>Microsoft Office PowerPoint</Application>
  <PresentationFormat>Произвольный</PresentationFormat>
  <Paragraphs>144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659</cp:revision>
  <dcterms:created xsi:type="dcterms:W3CDTF">2018-01-05T16:38:53Z</dcterms:created>
  <dcterms:modified xsi:type="dcterms:W3CDTF">2025-01-07T16:54:57Z</dcterms:modified>
</cp:coreProperties>
</file>