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619" r:id="rId3"/>
    <p:sldId id="620" r:id="rId4"/>
    <p:sldId id="624" r:id="rId5"/>
    <p:sldId id="621" r:id="rId6"/>
    <p:sldId id="565" r:id="rId7"/>
    <p:sldId id="608" r:id="rId8"/>
    <p:sldId id="579" r:id="rId9"/>
    <p:sldId id="609" r:id="rId10"/>
    <p:sldId id="559" r:id="rId11"/>
    <p:sldId id="616" r:id="rId12"/>
    <p:sldId id="617" r:id="rId13"/>
    <p:sldId id="623" r:id="rId14"/>
    <p:sldId id="62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295FFF"/>
    <a:srgbClr val="00B050"/>
    <a:srgbClr val="1694E9"/>
    <a:srgbClr val="FFFF00"/>
    <a:srgbClr val="FF66FF"/>
    <a:srgbClr val="FF7C80"/>
    <a:srgbClr val="709E32"/>
    <a:srgbClr val="E3FE4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01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4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81B1E-F8C4-4597-843A-0EAE9000DD23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11BE1E0-2FCF-4F5D-B40C-C9F46BE22818}">
      <dgm:prSet phldrT="[Текст]"/>
      <dgm:spPr>
        <a:solidFill>
          <a:srgbClr val="FFC000"/>
        </a:solidFill>
      </dgm:spPr>
      <dgm:t>
        <a:bodyPr/>
        <a:lstStyle/>
        <a:p>
          <a:r>
            <a:rPr lang="uk-UA" b="1" dirty="0" smtClean="0"/>
            <a:t>урок</a:t>
          </a:r>
          <a:endParaRPr lang="ru-RU" b="1" dirty="0"/>
        </a:p>
      </dgm:t>
    </dgm:pt>
    <dgm:pt modelId="{52B989FD-C89F-4D37-843F-7A4F643DDB8A}" type="parTrans" cxnId="{D5EA7B3E-0D3C-4575-BBE9-4B8768AA9395}">
      <dgm:prSet/>
      <dgm:spPr/>
      <dgm:t>
        <a:bodyPr/>
        <a:lstStyle/>
        <a:p>
          <a:endParaRPr lang="ru-RU"/>
        </a:p>
      </dgm:t>
    </dgm:pt>
    <dgm:pt modelId="{20403D49-7A16-4E5C-8E4F-DA110DC9157C}" type="sibTrans" cxnId="{D5EA7B3E-0D3C-4575-BBE9-4B8768AA9395}">
      <dgm:prSet/>
      <dgm:spPr/>
      <dgm:t>
        <a:bodyPr/>
        <a:lstStyle/>
        <a:p>
          <a:endParaRPr lang="ru-RU"/>
        </a:p>
      </dgm:t>
    </dgm:pt>
    <dgm:pt modelId="{E14F5D1D-2235-4A78-B962-6AB89CDB34AD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uk-UA" sz="3600" b="1" dirty="0" smtClean="0"/>
            <a:t>цікавий</a:t>
          </a:r>
          <a:endParaRPr lang="ru-RU" sz="3600" b="1" dirty="0"/>
        </a:p>
      </dgm:t>
    </dgm:pt>
    <dgm:pt modelId="{46F52824-6C77-4C95-9D70-53F13A911034}" type="parTrans" cxnId="{B995C2F3-31AA-4CD2-8210-F04AC07A9B66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909382CF-1F2A-4D18-A109-203AD92C7D67}" type="sibTrans" cxnId="{B995C2F3-31AA-4CD2-8210-F04AC07A9B66}">
      <dgm:prSet/>
      <dgm:spPr/>
      <dgm:t>
        <a:bodyPr/>
        <a:lstStyle/>
        <a:p>
          <a:endParaRPr lang="ru-RU"/>
        </a:p>
      </dgm:t>
    </dgm:pt>
    <dgm:pt modelId="{F016CD53-4314-44C8-8851-271A8386442A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3600" b="1" dirty="0" smtClean="0"/>
            <a:t>нудний</a:t>
          </a:r>
          <a:endParaRPr lang="ru-RU" sz="3600" b="1" dirty="0"/>
        </a:p>
      </dgm:t>
    </dgm:pt>
    <dgm:pt modelId="{E85B6E4D-70A7-4DB1-A1A0-A1519B498753}" type="parTrans" cxnId="{748E59BD-2C29-4AF4-AC12-330BF3616D1D}">
      <dgm:prSet/>
      <dgm:spPr>
        <a:solidFill>
          <a:srgbClr val="7030A0"/>
        </a:solidFill>
      </dgm:spPr>
      <dgm:t>
        <a:bodyPr/>
        <a:lstStyle/>
        <a:p>
          <a:endParaRPr lang="ru-RU"/>
        </a:p>
      </dgm:t>
    </dgm:pt>
    <dgm:pt modelId="{7A085252-BEF4-44B7-81C7-91A5E37EA4E6}" type="sibTrans" cxnId="{748E59BD-2C29-4AF4-AC12-330BF3616D1D}">
      <dgm:prSet/>
      <dgm:spPr/>
      <dgm:t>
        <a:bodyPr/>
        <a:lstStyle/>
        <a:p>
          <a:endParaRPr lang="ru-RU"/>
        </a:p>
      </dgm:t>
    </dgm:pt>
    <dgm:pt modelId="{C7962517-4C5C-42CA-BFBB-E232FC2B266D}">
      <dgm:prSet phldrT="[Текст]" custT="1"/>
      <dgm:spPr>
        <a:solidFill>
          <a:srgbClr val="E838BA"/>
        </a:solidFill>
      </dgm:spPr>
      <dgm:t>
        <a:bodyPr/>
        <a:lstStyle/>
        <a:p>
          <a:r>
            <a:rPr lang="uk-UA" sz="3600" b="1" dirty="0" err="1" smtClean="0"/>
            <a:t>пізнаваль</a:t>
          </a:r>
          <a:r>
            <a:rPr lang="uk-UA" sz="3600" b="1" dirty="0" smtClean="0"/>
            <a:t>-ний</a:t>
          </a:r>
          <a:endParaRPr lang="ru-RU" sz="3600" b="1" dirty="0"/>
        </a:p>
      </dgm:t>
    </dgm:pt>
    <dgm:pt modelId="{FB51DD19-8365-4539-BC19-2E62842AA665}" type="parTrans" cxnId="{61E4E69C-425F-4B4A-8490-8F0B3788F53E}">
      <dgm:prSet/>
      <dgm:spPr>
        <a:solidFill>
          <a:srgbClr val="E838BA"/>
        </a:solidFill>
      </dgm:spPr>
      <dgm:t>
        <a:bodyPr/>
        <a:lstStyle/>
        <a:p>
          <a:endParaRPr lang="ru-RU"/>
        </a:p>
      </dgm:t>
    </dgm:pt>
    <dgm:pt modelId="{60323AE2-2A5B-47A8-BDF0-E4C81AB8B28B}" type="sibTrans" cxnId="{61E4E69C-425F-4B4A-8490-8F0B3788F53E}">
      <dgm:prSet/>
      <dgm:spPr/>
      <dgm:t>
        <a:bodyPr/>
        <a:lstStyle/>
        <a:p>
          <a:endParaRPr lang="ru-RU"/>
        </a:p>
      </dgm:t>
    </dgm:pt>
    <dgm:pt modelId="{3F736675-4146-4E95-9E88-00E945979D80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3600" b="1" dirty="0" smtClean="0"/>
            <a:t>довгий</a:t>
          </a:r>
          <a:endParaRPr lang="ru-RU" sz="3600" b="1" dirty="0"/>
        </a:p>
      </dgm:t>
    </dgm:pt>
    <dgm:pt modelId="{0751368C-5490-4419-8EE3-56792E0EC74B}" type="parTrans" cxnId="{26F7FA7E-8C96-4B9B-8184-630B3FB46B95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BF7E7A0F-8BFE-41BF-91F1-281379ED4C9F}" type="sibTrans" cxnId="{26F7FA7E-8C96-4B9B-8184-630B3FB46B95}">
      <dgm:prSet/>
      <dgm:spPr/>
      <dgm:t>
        <a:bodyPr/>
        <a:lstStyle/>
        <a:p>
          <a:endParaRPr lang="ru-RU"/>
        </a:p>
      </dgm:t>
    </dgm:pt>
    <dgm:pt modelId="{2252AE63-8550-48D5-B76D-33F4776E21D7}">
      <dgm:prSet custT="1"/>
      <dgm:spPr>
        <a:solidFill>
          <a:srgbClr val="FF3300"/>
        </a:solidFill>
      </dgm:spPr>
      <dgm:t>
        <a:bodyPr/>
        <a:lstStyle/>
        <a:p>
          <a:r>
            <a:rPr lang="uk-UA" sz="3600" b="1" dirty="0" smtClean="0"/>
            <a:t>швидкий</a:t>
          </a:r>
          <a:endParaRPr lang="ru-RU" sz="3600" b="1" dirty="0"/>
        </a:p>
      </dgm:t>
    </dgm:pt>
    <dgm:pt modelId="{43D7AFE5-A151-4A39-BE65-75D4FCB60E50}" type="parTrans" cxnId="{91C5C2D8-1F85-480C-BB37-28924ED47A5F}">
      <dgm:prSet/>
      <dgm:spPr>
        <a:solidFill>
          <a:srgbClr val="FF3300"/>
        </a:solidFill>
      </dgm:spPr>
      <dgm:t>
        <a:bodyPr/>
        <a:lstStyle/>
        <a:p>
          <a:endParaRPr lang="ru-RU"/>
        </a:p>
      </dgm:t>
    </dgm:pt>
    <dgm:pt modelId="{49FC656A-AA47-4A86-9894-149F4A5DC331}" type="sibTrans" cxnId="{91C5C2D8-1F85-480C-BB37-28924ED47A5F}">
      <dgm:prSet/>
      <dgm:spPr/>
      <dgm:t>
        <a:bodyPr/>
        <a:lstStyle/>
        <a:p>
          <a:endParaRPr lang="ru-RU"/>
        </a:p>
      </dgm:t>
    </dgm:pt>
    <dgm:pt modelId="{E3DA2B5F-5B05-4A0B-A7DD-509193D4E17C}" type="pres">
      <dgm:prSet presAssocID="{D4781B1E-F8C4-4597-843A-0EAE9000DD2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DA17EA-73B1-430F-B0C0-A6399710F092}" type="pres">
      <dgm:prSet presAssocID="{D11BE1E0-2FCF-4F5D-B40C-C9F46BE22818}" presName="centerShape" presStyleLbl="node0" presStyleIdx="0" presStyleCnt="1"/>
      <dgm:spPr/>
      <dgm:t>
        <a:bodyPr/>
        <a:lstStyle/>
        <a:p>
          <a:endParaRPr lang="ru-RU"/>
        </a:p>
      </dgm:t>
    </dgm:pt>
    <dgm:pt modelId="{322D643B-98E7-48FB-B365-19A4E35E80BE}" type="pres">
      <dgm:prSet presAssocID="{46F52824-6C77-4C95-9D70-53F13A911034}" presName="parTrans" presStyleLbl="bgSibTrans2D1" presStyleIdx="0" presStyleCnt="5" custScaleY="80746"/>
      <dgm:spPr/>
      <dgm:t>
        <a:bodyPr/>
        <a:lstStyle/>
        <a:p>
          <a:endParaRPr lang="ru-RU"/>
        </a:p>
      </dgm:t>
    </dgm:pt>
    <dgm:pt modelId="{93688CAB-E69F-4828-B1A4-C8BA928A3C5C}" type="pres">
      <dgm:prSet presAssocID="{E14F5D1D-2235-4A78-B962-6AB89CDB34AD}" presName="node" presStyleLbl="node1" presStyleIdx="0" presStyleCnt="5" custScaleY="788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F4133-705B-422C-A43F-E1CBC8EB6FB8}" type="pres">
      <dgm:prSet presAssocID="{E85B6E4D-70A7-4DB1-A1A0-A1519B498753}" presName="parTrans" presStyleLbl="bgSibTrans2D1" presStyleIdx="1" presStyleCnt="5" custScaleY="80746"/>
      <dgm:spPr/>
      <dgm:t>
        <a:bodyPr/>
        <a:lstStyle/>
        <a:p>
          <a:endParaRPr lang="ru-RU"/>
        </a:p>
      </dgm:t>
    </dgm:pt>
    <dgm:pt modelId="{F21D2CB4-61F7-4C96-88D6-482ADA1F7E14}" type="pres">
      <dgm:prSet presAssocID="{F016CD53-4314-44C8-8851-271A8386442A}" presName="node" presStyleLbl="node1" presStyleIdx="1" presStyleCnt="5" custScaleY="80916" custRadScaleRad="105946" custRadScaleInc="-179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F4519-05E7-4E60-B563-B73106BC51CA}" type="pres">
      <dgm:prSet presAssocID="{FB51DD19-8365-4539-BC19-2E62842AA665}" presName="parTrans" presStyleLbl="bgSibTrans2D1" presStyleIdx="2" presStyleCnt="5" custAng="123034" custScaleY="80746" custLinFactNeighborX="1529"/>
      <dgm:spPr/>
      <dgm:t>
        <a:bodyPr/>
        <a:lstStyle/>
        <a:p>
          <a:endParaRPr lang="ru-RU"/>
        </a:p>
      </dgm:t>
    </dgm:pt>
    <dgm:pt modelId="{2BCCC9C3-A556-4EBF-A2F7-AA7AE81151C5}" type="pres">
      <dgm:prSet presAssocID="{C7962517-4C5C-42CA-BFBB-E232FC2B266D}" presName="node" presStyleLbl="node1" presStyleIdx="2" presStyleCnt="5" custScaleX="131113" custScaleY="82909" custRadScaleRad="101034" custRadScaleInc="-5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86CE5-EC7C-46F2-A933-03A0CFACB5F2}" type="pres">
      <dgm:prSet presAssocID="{0751368C-5490-4419-8EE3-56792E0EC74B}" presName="parTrans" presStyleLbl="bgSibTrans2D1" presStyleIdx="3" presStyleCnt="5" custScaleY="80746"/>
      <dgm:spPr/>
      <dgm:t>
        <a:bodyPr/>
        <a:lstStyle/>
        <a:p>
          <a:endParaRPr lang="ru-RU"/>
        </a:p>
      </dgm:t>
    </dgm:pt>
    <dgm:pt modelId="{886191E9-BEED-4D49-9BC0-55CF97BBD098}" type="pres">
      <dgm:prSet presAssocID="{3F736675-4146-4E95-9E88-00E945979D80}" presName="node" presStyleLbl="node1" presStyleIdx="3" presStyleCnt="5" custScaleY="79813" custRadScaleRad="102763" custRadScaleInc="20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48452-783F-4794-8177-6F90FAAEFC3F}" type="pres">
      <dgm:prSet presAssocID="{43D7AFE5-A151-4A39-BE65-75D4FCB60E50}" presName="parTrans" presStyleLbl="bgSibTrans2D1" presStyleIdx="4" presStyleCnt="5" custScaleY="80746"/>
      <dgm:spPr/>
      <dgm:t>
        <a:bodyPr/>
        <a:lstStyle/>
        <a:p>
          <a:endParaRPr lang="ru-RU"/>
        </a:p>
      </dgm:t>
    </dgm:pt>
    <dgm:pt modelId="{BB208B9D-B692-4ADE-BCA6-F15EAB400D8C}" type="pres">
      <dgm:prSet presAssocID="{2252AE63-8550-48D5-B76D-33F4776E21D7}" presName="node" presStyleLbl="node1" presStyleIdx="4" presStyleCnt="5" custScaleX="117041" custScaleY="788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9109FD-29F0-4B4C-82FE-6ECF73D652BB}" type="presOf" srcId="{E14F5D1D-2235-4A78-B962-6AB89CDB34AD}" destId="{93688CAB-E69F-4828-B1A4-C8BA928A3C5C}" srcOrd="0" destOrd="0" presId="urn:microsoft.com/office/officeart/2005/8/layout/radial4"/>
    <dgm:cxn modelId="{4CA6895B-DBF7-44A2-9E1A-570F180D74FE}" type="presOf" srcId="{D4781B1E-F8C4-4597-843A-0EAE9000DD23}" destId="{E3DA2B5F-5B05-4A0B-A7DD-509193D4E17C}" srcOrd="0" destOrd="0" presId="urn:microsoft.com/office/officeart/2005/8/layout/radial4"/>
    <dgm:cxn modelId="{B995C2F3-31AA-4CD2-8210-F04AC07A9B66}" srcId="{D11BE1E0-2FCF-4F5D-B40C-C9F46BE22818}" destId="{E14F5D1D-2235-4A78-B962-6AB89CDB34AD}" srcOrd="0" destOrd="0" parTransId="{46F52824-6C77-4C95-9D70-53F13A911034}" sibTransId="{909382CF-1F2A-4D18-A109-203AD92C7D67}"/>
    <dgm:cxn modelId="{61E4E69C-425F-4B4A-8490-8F0B3788F53E}" srcId="{D11BE1E0-2FCF-4F5D-B40C-C9F46BE22818}" destId="{C7962517-4C5C-42CA-BFBB-E232FC2B266D}" srcOrd="2" destOrd="0" parTransId="{FB51DD19-8365-4539-BC19-2E62842AA665}" sibTransId="{60323AE2-2A5B-47A8-BDF0-E4C81AB8B28B}"/>
    <dgm:cxn modelId="{23BEA648-4DD5-4D5B-958E-1B1FFDA400B5}" type="presOf" srcId="{FB51DD19-8365-4539-BC19-2E62842AA665}" destId="{57DF4519-05E7-4E60-B563-B73106BC51CA}" srcOrd="0" destOrd="0" presId="urn:microsoft.com/office/officeart/2005/8/layout/radial4"/>
    <dgm:cxn modelId="{26F7FA7E-8C96-4B9B-8184-630B3FB46B95}" srcId="{D11BE1E0-2FCF-4F5D-B40C-C9F46BE22818}" destId="{3F736675-4146-4E95-9E88-00E945979D80}" srcOrd="3" destOrd="0" parTransId="{0751368C-5490-4419-8EE3-56792E0EC74B}" sibTransId="{BF7E7A0F-8BFE-41BF-91F1-281379ED4C9F}"/>
    <dgm:cxn modelId="{D45A0E29-8C71-4198-B2E8-006ABF9D591D}" type="presOf" srcId="{0751368C-5490-4419-8EE3-56792E0EC74B}" destId="{CDA86CE5-EC7C-46F2-A933-03A0CFACB5F2}" srcOrd="0" destOrd="0" presId="urn:microsoft.com/office/officeart/2005/8/layout/radial4"/>
    <dgm:cxn modelId="{F023BDEA-01A5-491C-86AC-FCF28AEDE402}" type="presOf" srcId="{F016CD53-4314-44C8-8851-271A8386442A}" destId="{F21D2CB4-61F7-4C96-88D6-482ADA1F7E14}" srcOrd="0" destOrd="0" presId="urn:microsoft.com/office/officeart/2005/8/layout/radial4"/>
    <dgm:cxn modelId="{831C1456-8056-4150-81AF-203F758A0322}" type="presOf" srcId="{3F736675-4146-4E95-9E88-00E945979D80}" destId="{886191E9-BEED-4D49-9BC0-55CF97BBD098}" srcOrd="0" destOrd="0" presId="urn:microsoft.com/office/officeart/2005/8/layout/radial4"/>
    <dgm:cxn modelId="{91C5C2D8-1F85-480C-BB37-28924ED47A5F}" srcId="{D11BE1E0-2FCF-4F5D-B40C-C9F46BE22818}" destId="{2252AE63-8550-48D5-B76D-33F4776E21D7}" srcOrd="4" destOrd="0" parTransId="{43D7AFE5-A151-4A39-BE65-75D4FCB60E50}" sibTransId="{49FC656A-AA47-4A86-9894-149F4A5DC331}"/>
    <dgm:cxn modelId="{96D54475-8A40-4773-9AD6-53A642E808CF}" type="presOf" srcId="{43D7AFE5-A151-4A39-BE65-75D4FCB60E50}" destId="{ADD48452-783F-4794-8177-6F90FAAEFC3F}" srcOrd="0" destOrd="0" presId="urn:microsoft.com/office/officeart/2005/8/layout/radial4"/>
    <dgm:cxn modelId="{7AB33B38-E3FE-4C3C-8A6B-0C3F71F06DAD}" type="presOf" srcId="{E85B6E4D-70A7-4DB1-A1A0-A1519B498753}" destId="{97AF4133-705B-422C-A43F-E1CBC8EB6FB8}" srcOrd="0" destOrd="0" presId="urn:microsoft.com/office/officeart/2005/8/layout/radial4"/>
    <dgm:cxn modelId="{EFA3ABA5-9195-4F7D-95A9-674FC6A7DF8C}" type="presOf" srcId="{D11BE1E0-2FCF-4F5D-B40C-C9F46BE22818}" destId="{A1DA17EA-73B1-430F-B0C0-A6399710F092}" srcOrd="0" destOrd="0" presId="urn:microsoft.com/office/officeart/2005/8/layout/radial4"/>
    <dgm:cxn modelId="{D5EA7B3E-0D3C-4575-BBE9-4B8768AA9395}" srcId="{D4781B1E-F8C4-4597-843A-0EAE9000DD23}" destId="{D11BE1E0-2FCF-4F5D-B40C-C9F46BE22818}" srcOrd="0" destOrd="0" parTransId="{52B989FD-C89F-4D37-843F-7A4F643DDB8A}" sibTransId="{20403D49-7A16-4E5C-8E4F-DA110DC9157C}"/>
    <dgm:cxn modelId="{754DC1C0-1C71-4101-AD3C-004DC6E5C8D8}" type="presOf" srcId="{46F52824-6C77-4C95-9D70-53F13A911034}" destId="{322D643B-98E7-48FB-B365-19A4E35E80BE}" srcOrd="0" destOrd="0" presId="urn:microsoft.com/office/officeart/2005/8/layout/radial4"/>
    <dgm:cxn modelId="{EC276D35-8A19-43E3-B097-4AFEEA32406A}" type="presOf" srcId="{2252AE63-8550-48D5-B76D-33F4776E21D7}" destId="{BB208B9D-B692-4ADE-BCA6-F15EAB400D8C}" srcOrd="0" destOrd="0" presId="urn:microsoft.com/office/officeart/2005/8/layout/radial4"/>
    <dgm:cxn modelId="{C124FF8E-0731-4427-96F1-69B259ED8BA3}" type="presOf" srcId="{C7962517-4C5C-42CA-BFBB-E232FC2B266D}" destId="{2BCCC9C3-A556-4EBF-A2F7-AA7AE81151C5}" srcOrd="0" destOrd="0" presId="urn:microsoft.com/office/officeart/2005/8/layout/radial4"/>
    <dgm:cxn modelId="{748E59BD-2C29-4AF4-AC12-330BF3616D1D}" srcId="{D11BE1E0-2FCF-4F5D-B40C-C9F46BE22818}" destId="{F016CD53-4314-44C8-8851-271A8386442A}" srcOrd="1" destOrd="0" parTransId="{E85B6E4D-70A7-4DB1-A1A0-A1519B498753}" sibTransId="{7A085252-BEF4-44B7-81C7-91A5E37EA4E6}"/>
    <dgm:cxn modelId="{1AB89AFB-272A-4D78-AC88-5A64A6DC2E5E}" type="presParOf" srcId="{E3DA2B5F-5B05-4A0B-A7DD-509193D4E17C}" destId="{A1DA17EA-73B1-430F-B0C0-A6399710F092}" srcOrd="0" destOrd="0" presId="urn:microsoft.com/office/officeart/2005/8/layout/radial4"/>
    <dgm:cxn modelId="{C9439F2D-64A6-4E52-A204-F384B21282DB}" type="presParOf" srcId="{E3DA2B5F-5B05-4A0B-A7DD-509193D4E17C}" destId="{322D643B-98E7-48FB-B365-19A4E35E80BE}" srcOrd="1" destOrd="0" presId="urn:microsoft.com/office/officeart/2005/8/layout/radial4"/>
    <dgm:cxn modelId="{0322D0A8-5688-4EFB-982A-A5A20E85F08C}" type="presParOf" srcId="{E3DA2B5F-5B05-4A0B-A7DD-509193D4E17C}" destId="{93688CAB-E69F-4828-B1A4-C8BA928A3C5C}" srcOrd="2" destOrd="0" presId="urn:microsoft.com/office/officeart/2005/8/layout/radial4"/>
    <dgm:cxn modelId="{A8A284B4-7F28-4A45-B493-2E962D28E3C9}" type="presParOf" srcId="{E3DA2B5F-5B05-4A0B-A7DD-509193D4E17C}" destId="{97AF4133-705B-422C-A43F-E1CBC8EB6FB8}" srcOrd="3" destOrd="0" presId="urn:microsoft.com/office/officeart/2005/8/layout/radial4"/>
    <dgm:cxn modelId="{2286F948-B618-424C-BDF9-E76D0A6F0D73}" type="presParOf" srcId="{E3DA2B5F-5B05-4A0B-A7DD-509193D4E17C}" destId="{F21D2CB4-61F7-4C96-88D6-482ADA1F7E14}" srcOrd="4" destOrd="0" presId="urn:microsoft.com/office/officeart/2005/8/layout/radial4"/>
    <dgm:cxn modelId="{0094EE43-04EC-4599-8F17-3F2C1C2A6182}" type="presParOf" srcId="{E3DA2B5F-5B05-4A0B-A7DD-509193D4E17C}" destId="{57DF4519-05E7-4E60-B563-B73106BC51CA}" srcOrd="5" destOrd="0" presId="urn:microsoft.com/office/officeart/2005/8/layout/radial4"/>
    <dgm:cxn modelId="{32F4EAAF-2BEE-4317-B31F-AC5E52AB615B}" type="presParOf" srcId="{E3DA2B5F-5B05-4A0B-A7DD-509193D4E17C}" destId="{2BCCC9C3-A556-4EBF-A2F7-AA7AE81151C5}" srcOrd="6" destOrd="0" presId="urn:microsoft.com/office/officeart/2005/8/layout/radial4"/>
    <dgm:cxn modelId="{40E3A171-9BBE-404C-A6C9-74012633C182}" type="presParOf" srcId="{E3DA2B5F-5B05-4A0B-A7DD-509193D4E17C}" destId="{CDA86CE5-EC7C-46F2-A933-03A0CFACB5F2}" srcOrd="7" destOrd="0" presId="urn:microsoft.com/office/officeart/2005/8/layout/radial4"/>
    <dgm:cxn modelId="{B0A25FE3-0E5D-441A-9B59-C83E8EB5A9C4}" type="presParOf" srcId="{E3DA2B5F-5B05-4A0B-A7DD-509193D4E17C}" destId="{886191E9-BEED-4D49-9BC0-55CF97BBD098}" srcOrd="8" destOrd="0" presId="urn:microsoft.com/office/officeart/2005/8/layout/radial4"/>
    <dgm:cxn modelId="{E42B9613-FCDF-4A74-AC4E-4112F5ACE519}" type="presParOf" srcId="{E3DA2B5F-5B05-4A0B-A7DD-509193D4E17C}" destId="{ADD48452-783F-4794-8177-6F90FAAEFC3F}" srcOrd="9" destOrd="0" presId="urn:microsoft.com/office/officeart/2005/8/layout/radial4"/>
    <dgm:cxn modelId="{376F7BA2-60F9-42D6-B446-61CC05201C41}" type="presParOf" srcId="{E3DA2B5F-5B05-4A0B-A7DD-509193D4E17C}" destId="{BB208B9D-B692-4ADE-BCA6-F15EAB400D8C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A17EA-73B1-430F-B0C0-A6399710F092}">
      <dsp:nvSpPr>
        <dsp:cNvPr id="0" name=""/>
        <dsp:cNvSpPr/>
      </dsp:nvSpPr>
      <dsp:spPr>
        <a:xfrm>
          <a:off x="3432910" y="2429373"/>
          <a:ext cx="1845747" cy="1845747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700" b="1" kern="1200" dirty="0" smtClean="0"/>
            <a:t>урок</a:t>
          </a:r>
          <a:endParaRPr lang="ru-RU" sz="4700" b="1" kern="1200" dirty="0"/>
        </a:p>
      </dsp:txBody>
      <dsp:txXfrm>
        <a:off x="3703213" y="2699676"/>
        <a:ext cx="1305141" cy="1305141"/>
      </dsp:txXfrm>
    </dsp:sp>
    <dsp:sp modelId="{322D643B-98E7-48FB-B365-19A4E35E80BE}">
      <dsp:nvSpPr>
        <dsp:cNvPr id="0" name=""/>
        <dsp:cNvSpPr/>
      </dsp:nvSpPr>
      <dsp:spPr>
        <a:xfrm rot="10800000">
          <a:off x="1645544" y="3139869"/>
          <a:ext cx="1689060" cy="424754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688CAB-E69F-4828-B1A4-C8BA928A3C5C}">
      <dsp:nvSpPr>
        <dsp:cNvPr id="0" name=""/>
        <dsp:cNvSpPr/>
      </dsp:nvSpPr>
      <dsp:spPr>
        <a:xfrm>
          <a:off x="768814" y="2798946"/>
          <a:ext cx="1753460" cy="1106601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цікавий</a:t>
          </a:r>
          <a:endParaRPr lang="ru-RU" sz="3600" b="1" kern="1200" dirty="0"/>
        </a:p>
      </dsp:txBody>
      <dsp:txXfrm>
        <a:off x="801225" y="2831357"/>
        <a:ext cx="1688638" cy="1041779"/>
      </dsp:txXfrm>
    </dsp:sp>
    <dsp:sp modelId="{97AF4133-705B-422C-A43F-E1CBC8EB6FB8}">
      <dsp:nvSpPr>
        <dsp:cNvPr id="0" name=""/>
        <dsp:cNvSpPr/>
      </dsp:nvSpPr>
      <dsp:spPr>
        <a:xfrm rot="13111308">
          <a:off x="1908925" y="1924939"/>
          <a:ext cx="1841348" cy="424754"/>
        </a:xfrm>
        <a:prstGeom prst="leftArrow">
          <a:avLst>
            <a:gd name="adj1" fmla="val 60000"/>
            <a:gd name="adj2" fmla="val 5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D2CB4-61F7-4C96-88D6-482ADA1F7E14}">
      <dsp:nvSpPr>
        <dsp:cNvPr id="0" name=""/>
        <dsp:cNvSpPr/>
      </dsp:nvSpPr>
      <dsp:spPr>
        <a:xfrm>
          <a:off x="1232560" y="996377"/>
          <a:ext cx="1753460" cy="1135063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нудний</a:t>
          </a:r>
          <a:endParaRPr lang="ru-RU" sz="3600" b="1" kern="1200" dirty="0"/>
        </a:p>
      </dsp:txBody>
      <dsp:txXfrm>
        <a:off x="1265805" y="1029622"/>
        <a:ext cx="1686970" cy="1068573"/>
      </dsp:txXfrm>
    </dsp:sp>
    <dsp:sp modelId="{57DF4519-05E7-4E60-B563-B73106BC51CA}">
      <dsp:nvSpPr>
        <dsp:cNvPr id="0" name=""/>
        <dsp:cNvSpPr/>
      </dsp:nvSpPr>
      <dsp:spPr>
        <a:xfrm rot="16200000">
          <a:off x="3456956" y="1260582"/>
          <a:ext cx="1715543" cy="424754"/>
        </a:xfrm>
        <a:prstGeom prst="leftArrow">
          <a:avLst>
            <a:gd name="adj1" fmla="val 60000"/>
            <a:gd name="adj2" fmla="val 50000"/>
          </a:avLst>
        </a:prstGeom>
        <a:solidFill>
          <a:srgbClr val="E838B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CCC9C3-A556-4EBF-A2F7-AA7AE81151C5}">
      <dsp:nvSpPr>
        <dsp:cNvPr id="0" name=""/>
        <dsp:cNvSpPr/>
      </dsp:nvSpPr>
      <dsp:spPr>
        <a:xfrm>
          <a:off x="3108298" y="34226"/>
          <a:ext cx="2299014" cy="1163020"/>
        </a:xfrm>
        <a:prstGeom prst="roundRect">
          <a:avLst>
            <a:gd name="adj" fmla="val 10000"/>
          </a:avLst>
        </a:prstGeom>
        <a:solidFill>
          <a:srgbClr val="E838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err="1" smtClean="0"/>
            <a:t>пізнаваль</a:t>
          </a:r>
          <a:r>
            <a:rPr lang="uk-UA" sz="3600" b="1" kern="1200" dirty="0" smtClean="0"/>
            <a:t>-ний</a:t>
          </a:r>
          <a:endParaRPr lang="ru-RU" sz="3600" b="1" kern="1200" dirty="0"/>
        </a:p>
      </dsp:txBody>
      <dsp:txXfrm>
        <a:off x="3142362" y="68290"/>
        <a:ext cx="2230886" cy="1094892"/>
      </dsp:txXfrm>
    </dsp:sp>
    <dsp:sp modelId="{CDA86CE5-EC7C-46F2-A933-03A0CFACB5F2}">
      <dsp:nvSpPr>
        <dsp:cNvPr id="0" name=""/>
        <dsp:cNvSpPr/>
      </dsp:nvSpPr>
      <dsp:spPr>
        <a:xfrm rot="19350511">
          <a:off x="4987548" y="1980275"/>
          <a:ext cx="1759826" cy="424754"/>
        </a:xfrm>
        <a:prstGeom prst="leftArrow">
          <a:avLst>
            <a:gd name="adj1" fmla="val 60000"/>
            <a:gd name="adj2" fmla="val 5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</dsp:sp>
    <dsp:sp modelId="{886191E9-BEED-4D49-9BC0-55CF97BBD098}">
      <dsp:nvSpPr>
        <dsp:cNvPr id="0" name=""/>
        <dsp:cNvSpPr/>
      </dsp:nvSpPr>
      <dsp:spPr>
        <a:xfrm>
          <a:off x="5688893" y="1097304"/>
          <a:ext cx="1753460" cy="1119591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довгий</a:t>
          </a:r>
          <a:endParaRPr lang="ru-RU" sz="3600" b="1" kern="1200" dirty="0"/>
        </a:p>
      </dsp:txBody>
      <dsp:txXfrm>
        <a:off x="5721685" y="1130096"/>
        <a:ext cx="1687876" cy="1054007"/>
      </dsp:txXfrm>
    </dsp:sp>
    <dsp:sp modelId="{ADD48452-783F-4794-8177-6F90FAAEFC3F}">
      <dsp:nvSpPr>
        <dsp:cNvPr id="0" name=""/>
        <dsp:cNvSpPr/>
      </dsp:nvSpPr>
      <dsp:spPr>
        <a:xfrm>
          <a:off x="5376963" y="3139869"/>
          <a:ext cx="1689060" cy="424754"/>
        </a:xfrm>
        <a:prstGeom prst="leftArrow">
          <a:avLst>
            <a:gd name="adj1" fmla="val 60000"/>
            <a:gd name="adj2" fmla="val 50000"/>
          </a:avLst>
        </a:prstGeom>
        <a:solidFill>
          <a:srgbClr val="FF33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208B9D-B692-4ADE-BCA6-F15EAB400D8C}">
      <dsp:nvSpPr>
        <dsp:cNvPr id="0" name=""/>
        <dsp:cNvSpPr/>
      </dsp:nvSpPr>
      <dsp:spPr>
        <a:xfrm>
          <a:off x="6039890" y="2798946"/>
          <a:ext cx="2052267" cy="1106601"/>
        </a:xfrm>
        <a:prstGeom prst="roundRect">
          <a:avLst>
            <a:gd name="adj" fmla="val 10000"/>
          </a:avLst>
        </a:prstGeom>
        <a:solidFill>
          <a:srgbClr val="FF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швидкий</a:t>
          </a:r>
          <a:endParaRPr lang="ru-RU" sz="3600" b="1" kern="1200" dirty="0"/>
        </a:p>
      </dsp:txBody>
      <dsp:txXfrm>
        <a:off x="6072301" y="2831357"/>
        <a:ext cx="1987445" cy="10417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25.01.2025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25.01.2025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25.01.2025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25.01.2025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33.jpe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eg"/><Relationship Id="rId18" Type="http://schemas.openxmlformats.org/officeDocument/2006/relationships/image" Target="../media/image35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17" Type="http://schemas.openxmlformats.org/officeDocument/2006/relationships/image" Target="../media/image19.png"/><Relationship Id="rId2" Type="http://schemas.openxmlformats.org/officeDocument/2006/relationships/image" Target="../media/image2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22.jpe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7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36915" y="4192435"/>
            <a:ext cx="9122228" cy="173664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rgbClr val="0070C0"/>
                </a:solidFill>
              </a:rPr>
              <a:t>Розрізняю пряме і переносне значення прикметників</a:t>
            </a:r>
          </a:p>
        </p:txBody>
      </p:sp>
      <p:pic>
        <p:nvPicPr>
          <p:cNvPr id="13314" name="Picture 2" descr="Картинки по запросу &quot;клипарт учень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15" y="1290430"/>
            <a:ext cx="2547258" cy="2554817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21755" y="1286242"/>
            <a:ext cx="3137388" cy="214526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</a:t>
            </a:r>
            <a:r>
              <a:rPr lang="uk-UA" sz="2400" b="1" i="1" dirty="0" smtClean="0">
                <a:solidFill>
                  <a:srgbClr val="0070C0"/>
                </a:solidFill>
              </a:rPr>
              <a:t>клас </a:t>
            </a:r>
          </a:p>
          <a:p>
            <a:pPr algn="ctr"/>
            <a:r>
              <a:rPr lang="uk-UA" sz="2400" b="1" i="1" dirty="0" smtClean="0">
                <a:solidFill>
                  <a:srgbClr val="0070C0"/>
                </a:solidFill>
              </a:rPr>
              <a:t>Розділ 4</a:t>
            </a:r>
            <a:r>
              <a:rPr lang="uk-UA" sz="2400" b="1" dirty="0" smtClean="0">
                <a:solidFill>
                  <a:srgbClr val="0070C0"/>
                </a:solidFill>
              </a:rPr>
              <a:t>. Досліджую прикметники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</a:t>
            </a:r>
            <a:r>
              <a:rPr lang="en-US" sz="2400" b="1" dirty="0" smtClean="0">
                <a:solidFill>
                  <a:srgbClr val="0070C0"/>
                </a:solidFill>
              </a:rPr>
              <a:t>6</a:t>
            </a:r>
            <a:r>
              <a:rPr lang="uk-UA" sz="2400" b="1" dirty="0" smtClean="0">
                <a:solidFill>
                  <a:srgbClr val="0070C0"/>
                </a:solidFill>
              </a:rPr>
              <a:t>5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77710" y="413194"/>
            <a:ext cx="4569203" cy="8553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Фізкультхвилинка з ведмедиком Мій Чарлі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7119" y="272143"/>
            <a:ext cx="6115969" cy="611596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0079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88573" y="478972"/>
            <a:ext cx="9993084" cy="10885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</a:t>
            </a:r>
            <a:r>
              <a:rPr lang="uk-UA" sz="3200" b="1" dirty="0">
                <a:solidFill>
                  <a:schemeClr val="bg1"/>
                </a:solidFill>
              </a:rPr>
              <a:t>, як Читалочка описала персонажів із журналу коміксів.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73919" y="1679050"/>
            <a:ext cx="3859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800" b="1" dirty="0">
                <a:solidFill>
                  <a:schemeClr val="bg1"/>
                </a:solidFill>
              </a:rPr>
              <a:t>ознаки предметів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56710" y="2292826"/>
            <a:ext cx="6774377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Марічка така хитренька, як … … … … .</a:t>
            </a:r>
          </a:p>
          <a:p>
            <a:endParaRPr lang="uk-UA" sz="1000" b="1" dirty="0" smtClean="0">
              <a:solidFill>
                <a:schemeClr val="bg1"/>
              </a:solidFill>
            </a:endParaRPr>
          </a:p>
          <a:p>
            <a:r>
              <a:rPr lang="uk-UA" sz="3200" b="1" dirty="0" smtClean="0">
                <a:solidFill>
                  <a:schemeClr val="bg1"/>
                </a:solidFill>
              </a:rPr>
              <a:t>Сашко </a:t>
            </a:r>
            <a:r>
              <a:rPr lang="uk-UA" sz="3200" b="1" dirty="0">
                <a:solidFill>
                  <a:schemeClr val="bg1"/>
                </a:solidFill>
              </a:rPr>
              <a:t>дуже впертий, як … … </a:t>
            </a:r>
            <a:r>
              <a:rPr lang="uk-UA" sz="3200" b="1" dirty="0" smtClean="0">
                <a:solidFill>
                  <a:schemeClr val="bg1"/>
                </a:solidFill>
              </a:rPr>
              <a:t>… </a:t>
            </a:r>
            <a:r>
              <a:rPr lang="uk-UA" sz="3200" b="1" dirty="0">
                <a:solidFill>
                  <a:schemeClr val="bg1"/>
                </a:solidFill>
              </a:rPr>
              <a:t>. </a:t>
            </a:r>
          </a:p>
          <a:p>
            <a:endParaRPr lang="uk-UA" sz="1000" b="1" dirty="0" smtClean="0">
              <a:solidFill>
                <a:schemeClr val="bg1"/>
              </a:solidFill>
            </a:endParaRPr>
          </a:p>
          <a:p>
            <a:r>
              <a:rPr lang="uk-UA" sz="3200" b="1" dirty="0" smtClean="0">
                <a:solidFill>
                  <a:schemeClr val="bg1"/>
                </a:solidFill>
              </a:rPr>
              <a:t>Юрасик </a:t>
            </a:r>
            <a:r>
              <a:rPr lang="uk-UA" sz="3200" b="1" dirty="0">
                <a:solidFill>
                  <a:schemeClr val="bg1"/>
                </a:solidFill>
              </a:rPr>
              <a:t>був боязливий, як  … … … . </a:t>
            </a:r>
          </a:p>
          <a:p>
            <a:endParaRPr lang="uk-UA" sz="1000" b="1" dirty="0" smtClean="0">
              <a:solidFill>
                <a:schemeClr val="bg1"/>
              </a:solidFill>
            </a:endParaRPr>
          </a:p>
          <a:p>
            <a:r>
              <a:rPr lang="uk-UA" sz="3200" b="1" dirty="0" smtClean="0">
                <a:solidFill>
                  <a:schemeClr val="bg1"/>
                </a:solidFill>
              </a:rPr>
              <a:t>Оленка </a:t>
            </a:r>
            <a:r>
              <a:rPr lang="uk-UA" sz="3200" b="1" dirty="0">
                <a:solidFill>
                  <a:schemeClr val="bg1"/>
                </a:solidFill>
              </a:rPr>
              <a:t>така галаслива, як … … … … 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89047" y="2292826"/>
            <a:ext cx="174204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</a:rPr>
              <a:t>лисичка.</a:t>
            </a:r>
            <a:endParaRPr lang="uk-UA" sz="3200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68243" y="2909986"/>
            <a:ext cx="129766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</a:rPr>
              <a:t>осел.</a:t>
            </a:r>
            <a:endParaRPr lang="uk-UA" sz="3200" b="1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30708" y="3572873"/>
            <a:ext cx="143067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</a:rPr>
              <a:t>заєць.</a:t>
            </a:r>
            <a:endParaRPr lang="uk-UA" sz="3200" b="1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73396" y="4223496"/>
            <a:ext cx="157507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</a:rPr>
              <a:t>сорока.</a:t>
            </a:r>
            <a:endParaRPr lang="uk-UA" sz="3200" b="1" dirty="0">
              <a:solidFill>
                <a:srgbClr val="FFFF00"/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08527" y="1567544"/>
            <a:ext cx="5990601" cy="70769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Ознаки </a:t>
            </a:r>
            <a:r>
              <a:rPr lang="uk-UA" sz="2000" b="1" dirty="0">
                <a:solidFill>
                  <a:srgbClr val="0070C0"/>
                </a:solidFill>
              </a:rPr>
              <a:t>яких тварин вона перенесла на людей? Устав назви цих </a:t>
            </a:r>
            <a:r>
              <a:rPr lang="uk-UA" sz="2000" b="1" dirty="0" smtClean="0">
                <a:solidFill>
                  <a:srgbClr val="0070C0"/>
                </a:solidFill>
              </a:rPr>
              <a:t>тварин. Назви </a:t>
            </a:r>
            <a:r>
              <a:rPr lang="uk-UA" sz="2000" b="1" dirty="0">
                <a:solidFill>
                  <a:srgbClr val="0070C0"/>
                </a:solidFill>
              </a:rPr>
              <a:t>прикметники.</a:t>
            </a:r>
          </a:p>
        </p:txBody>
      </p:sp>
      <p:pic>
        <p:nvPicPr>
          <p:cNvPr id="4098" name="Picture 2" descr="лисичка для детей на прозрачном фоне 28 фото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" r="-318"/>
          <a:stretch/>
        </p:blipFill>
        <p:spPr bwMode="auto">
          <a:xfrm>
            <a:off x="544286" y="1679050"/>
            <a:ext cx="1694707" cy="243158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ослик на прозрачном фоне 29 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717" y="1684548"/>
            <a:ext cx="1916666" cy="221253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111"/>
          <a:stretch/>
        </p:blipFill>
        <p:spPr bwMode="auto">
          <a:xfrm>
            <a:off x="9491717" y="4110633"/>
            <a:ext cx="1682161" cy="198262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 descr="сорока маска для детей на прозрачном фоне 30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957" y="4919951"/>
            <a:ext cx="2324157" cy="154943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0344" y="522514"/>
            <a:ext cx="9895114" cy="7511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Запиши два речення</a:t>
            </a:r>
            <a:r>
              <a:rPr lang="uk-UA" sz="3600" b="1" dirty="0">
                <a:solidFill>
                  <a:schemeClr val="bg1"/>
                </a:solidFill>
              </a:rPr>
              <a:t>. Підкресли прикметники.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1194" r="41041" b="64727"/>
          <a:stretch/>
        </p:blipFill>
        <p:spPr>
          <a:xfrm>
            <a:off x="1306287" y="1377419"/>
            <a:ext cx="7708950" cy="328396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79035" r="40036" b="3404"/>
          <a:stretch/>
        </p:blipFill>
        <p:spPr>
          <a:xfrm>
            <a:off x="1571613" y="1336940"/>
            <a:ext cx="2120809" cy="9915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8" t="36423" r="31098" b="51571"/>
          <a:stretch/>
        </p:blipFill>
        <p:spPr>
          <a:xfrm>
            <a:off x="3843628" y="1669448"/>
            <a:ext cx="2432961" cy="6778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80652" r="41972" b="3841"/>
          <a:stretch/>
        </p:blipFill>
        <p:spPr>
          <a:xfrm>
            <a:off x="3238537" y="2186392"/>
            <a:ext cx="1916170" cy="87559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8" t="63740" r="55931" b="25006"/>
          <a:stretch/>
        </p:blipFill>
        <p:spPr>
          <a:xfrm>
            <a:off x="1558982" y="2124669"/>
            <a:ext cx="1413873" cy="6354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1" t="51707" r="19454" b="39675"/>
          <a:stretch/>
        </p:blipFill>
        <p:spPr>
          <a:xfrm>
            <a:off x="7136468" y="1621813"/>
            <a:ext cx="1878769" cy="4865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7" t="52195" r="74858" b="39187"/>
          <a:stretch/>
        </p:blipFill>
        <p:spPr>
          <a:xfrm>
            <a:off x="6441109" y="1639671"/>
            <a:ext cx="639836" cy="48659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3" t="83091" r="15482" b="7769"/>
          <a:stretch/>
        </p:blipFill>
        <p:spPr>
          <a:xfrm>
            <a:off x="5256088" y="2304389"/>
            <a:ext cx="715303" cy="5161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" t="20053" r="62795" b="71980"/>
          <a:stretch/>
        </p:blipFill>
        <p:spPr>
          <a:xfrm>
            <a:off x="6090712" y="2427315"/>
            <a:ext cx="1175166" cy="44986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3" t="31434" r="43308" b="52313"/>
          <a:stretch/>
        </p:blipFill>
        <p:spPr>
          <a:xfrm>
            <a:off x="1495653" y="2876453"/>
            <a:ext cx="1907324" cy="91773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47530" r="30464" b="35738"/>
          <a:stretch/>
        </p:blipFill>
        <p:spPr>
          <a:xfrm>
            <a:off x="3590087" y="2876453"/>
            <a:ext cx="2456927" cy="94480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6" t="68830" r="32050" b="18889"/>
          <a:stretch/>
        </p:blipFill>
        <p:spPr>
          <a:xfrm>
            <a:off x="6762317" y="3170450"/>
            <a:ext cx="1512212" cy="69344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2" t="79887" r="50918" b="8270"/>
          <a:stretch/>
        </p:blipFill>
        <p:spPr>
          <a:xfrm>
            <a:off x="1642977" y="3635372"/>
            <a:ext cx="1612677" cy="6687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3" t="83091" r="15482" b="7769"/>
          <a:stretch/>
        </p:blipFill>
        <p:spPr>
          <a:xfrm>
            <a:off x="6047014" y="3082760"/>
            <a:ext cx="715303" cy="5161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" t="16021" r="31577" b="72272"/>
          <a:stretch/>
        </p:blipFill>
        <p:spPr>
          <a:xfrm>
            <a:off x="3409559" y="3691046"/>
            <a:ext cx="2423783" cy="66103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3" t="83091" r="15482" b="7769"/>
          <a:stretch/>
        </p:blipFill>
        <p:spPr>
          <a:xfrm>
            <a:off x="6001114" y="3820641"/>
            <a:ext cx="715303" cy="51611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35824" r="26050" b="52469"/>
          <a:stretch/>
        </p:blipFill>
        <p:spPr>
          <a:xfrm>
            <a:off x="6882640" y="3886695"/>
            <a:ext cx="1648059" cy="661033"/>
          </a:xfrm>
          <a:prstGeom prst="rect">
            <a:avLst/>
          </a:prstGeom>
        </p:spPr>
      </p:pic>
      <p:pic>
        <p:nvPicPr>
          <p:cNvPr id="35" name="Picture 2" descr="лисичка для детей на прозрачном фоне 28 фото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" r="-318"/>
          <a:stretch/>
        </p:blipFill>
        <p:spPr bwMode="auto">
          <a:xfrm>
            <a:off x="1306287" y="4490896"/>
            <a:ext cx="1502227" cy="20182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ослик на прозрачном фоне 29 фото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325" y="1375451"/>
            <a:ext cx="1916666" cy="221253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111"/>
          <a:stretch/>
        </p:blipFill>
        <p:spPr bwMode="auto">
          <a:xfrm>
            <a:off x="9263328" y="3712048"/>
            <a:ext cx="1594659" cy="198262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9" descr="сорока маска для детей на прозрачном фоне 30 фото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876" y="4725277"/>
            <a:ext cx="2324157" cy="154943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944" y="1970057"/>
            <a:ext cx="2181768" cy="23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133" y="2718163"/>
            <a:ext cx="1765695" cy="15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087" y="3570144"/>
            <a:ext cx="2243255" cy="12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822" y="4243646"/>
            <a:ext cx="2243255" cy="12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Прямая соединительная линия 43"/>
          <p:cNvCxnSpPr/>
          <p:nvPr/>
        </p:nvCxnSpPr>
        <p:spPr>
          <a:xfrm>
            <a:off x="1642977" y="2008379"/>
            <a:ext cx="194711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1435260" y="3509661"/>
            <a:ext cx="1820394" cy="751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1524249" y="2760080"/>
            <a:ext cx="1284265" cy="71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1642977" y="4244733"/>
            <a:ext cx="1533138" cy="751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66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" t="29202" r="3473" b="2295"/>
          <a:stretch/>
        </p:blipFill>
        <p:spPr bwMode="auto">
          <a:xfrm>
            <a:off x="6619213" y="5244437"/>
            <a:ext cx="4788000" cy="104400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" t="28177" r="764" b="-1359"/>
          <a:stretch/>
        </p:blipFill>
        <p:spPr bwMode="auto">
          <a:xfrm>
            <a:off x="5678636" y="1113456"/>
            <a:ext cx="5730684" cy="162000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" t="25608" r="3571" b="3291"/>
          <a:stretch/>
        </p:blipFill>
        <p:spPr bwMode="auto">
          <a:xfrm>
            <a:off x="5688628" y="2733327"/>
            <a:ext cx="5757094" cy="1632609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" r="-22"/>
          <a:stretch/>
        </p:blipFill>
        <p:spPr bwMode="auto">
          <a:xfrm>
            <a:off x="611155" y="4332724"/>
            <a:ext cx="5838816" cy="157077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85800" y="2255705"/>
            <a:ext cx="4844143" cy="989742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2. Вибери з довідки іменники, з якими подані прикметники утворять сполучення слів у переносному значенні.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6057261"/>
            <a:ext cx="858342" cy="8007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400" b="1" dirty="0" err="1" smtClean="0">
                <a:solidFill>
                  <a:schemeClr val="bg1"/>
                </a:solidFill>
              </a:rPr>
              <a:t>Ст</a:t>
            </a:r>
            <a:r>
              <a:rPr lang="uk-UA" sz="2400" b="1" dirty="0" smtClean="0">
                <a:solidFill>
                  <a:schemeClr val="bg1"/>
                </a:solidFill>
              </a:rPr>
              <a:t> 44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5800" y="403089"/>
            <a:ext cx="10759922" cy="6166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41657" y="1063272"/>
            <a:ext cx="4701199" cy="10615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1. Покажи стрілочкою, яке значення мають  прикметники в поданих сполученнях слів.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70184" y="3299262"/>
            <a:ext cx="4844143" cy="9564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3. Прочитай речення. 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Підкресли  прикметники, які мають переносне значення.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04011" y="2856254"/>
            <a:ext cx="1034839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вітер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84167" y="2594644"/>
            <a:ext cx="1255417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клен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452743" y="4255675"/>
            <a:ext cx="4992980" cy="9400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4. Розгадай ребус. Склади два сполучення слів зі словом-відгадкою, вживаючи його в прямому і переносному  значеннях.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22477" y="3212789"/>
            <a:ext cx="863378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ліс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3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6637369" y="5774066"/>
            <a:ext cx="2158288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М’який хліб, 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5" name="Прямокутник 13">
            <a:extLst>
              <a:ext uri="{FF2B5EF4-FFF2-40B4-BE49-F238E27FC236}"/>
            </a:extLst>
          </p:cNvPr>
          <p:cNvSpPr/>
          <p:nvPr/>
        </p:nvSpPr>
        <p:spPr>
          <a:xfrm>
            <a:off x="8778613" y="5757768"/>
            <a:ext cx="26286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dirty="0" smtClean="0">
                <a:solidFill>
                  <a:srgbClr val="0070C0"/>
                </a:solidFill>
              </a:rPr>
              <a:t>м’який погляд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3395577" y="4664494"/>
            <a:ext cx="97355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5046439" y="4943938"/>
            <a:ext cx="126439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4265549" y="5531767"/>
            <a:ext cx="202639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7097487" y="1284514"/>
            <a:ext cx="556679" cy="638942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 flipV="1">
            <a:off x="7097488" y="1923456"/>
            <a:ext cx="619027" cy="11217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 flipV="1">
            <a:off x="7097487" y="1955702"/>
            <a:ext cx="619028" cy="530085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9200694" y="1502006"/>
            <a:ext cx="601919" cy="326794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9200694" y="1759098"/>
            <a:ext cx="601919" cy="6970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V="1">
            <a:off x="9263042" y="1923456"/>
            <a:ext cx="539571" cy="34502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89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/>
      <p:bldP spid="27" grpId="0"/>
      <p:bldP spid="30" grpId="0" animBg="1"/>
      <p:bldP spid="38" grpId="0"/>
      <p:bldP spid="33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1486" y="574543"/>
            <a:ext cx="10156372" cy="7527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Підсумок уроку. Рефлексія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825020874"/>
              </p:ext>
            </p:extLst>
          </p:nvPr>
        </p:nvGraphicFramePr>
        <p:xfrm>
          <a:off x="1910444" y="2030633"/>
          <a:ext cx="8860972" cy="4335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7712244" y="1468777"/>
            <a:ext cx="3445614" cy="112371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Опиши за </a:t>
            </a:r>
            <a:r>
              <a:rPr lang="ru-RU" sz="2000" b="1" dirty="0" err="1" smtClean="0">
                <a:solidFill>
                  <a:srgbClr val="0070C0"/>
                </a:solidFill>
              </a:rPr>
              <a:t>допомогою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прикметників</a:t>
            </a:r>
            <a:r>
              <a:rPr lang="ru-RU" sz="2000" b="1" dirty="0" smtClean="0">
                <a:solidFill>
                  <a:srgbClr val="0070C0"/>
                </a:solidFill>
              </a:rPr>
              <a:t>, </a:t>
            </a:r>
            <a:r>
              <a:rPr lang="ru-RU" sz="2000" b="1" dirty="0" err="1">
                <a:solidFill>
                  <a:srgbClr val="0070C0"/>
                </a:solidFill>
              </a:rPr>
              <a:t>яким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був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цей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урок для тебе.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6" name="Rectangle 1">
            <a:extLst>
              <a:ext uri="{FF2B5EF4-FFF2-40B4-BE49-F238E27FC236}"/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7830" y="1398381"/>
            <a:ext cx="4256313" cy="146423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uk-UA" altLang="ru-RU" sz="2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uk-UA" altLang="ru-RU" sz="20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Що називають </a:t>
            </a:r>
            <a:r>
              <a:rPr lang="uk-UA" altLang="ru-RU" sz="20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і на </a:t>
            </a:r>
            <a:r>
              <a:rPr lang="uk-UA" altLang="ru-RU" sz="20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які питання відповідають </a:t>
            </a:r>
            <a:r>
              <a:rPr lang="uk-UA" altLang="ru-RU" sz="20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прикметники?</a:t>
            </a:r>
            <a:r>
              <a:rPr lang="uk-UA" altLang="ru-RU" sz="20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uk-UA" altLang="ru-RU" sz="20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Для чого використовують прикметники</a:t>
            </a:r>
            <a:r>
              <a:rPr lang="uk-UA" altLang="ru-RU" sz="20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uk-UA" altLang="ru-RU" sz="20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в переносному значенням</a:t>
            </a:r>
            <a:r>
              <a:rPr lang="uk-UA" altLang="ru-RU" sz="2000" b="1" dirty="0" smtClean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? </a:t>
            </a:r>
            <a:endParaRPr lang="ru-RU" altLang="ru-RU" sz="20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27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23257" y="667612"/>
            <a:ext cx="10134600" cy="77809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ea typeface="Times New Roman"/>
                <a:cs typeface="Times New Roman"/>
              </a:rPr>
              <a:t>Налаштування на урок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51223" y="1536502"/>
            <a:ext cx="6677634" cy="228147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Холодно зараз в </a:t>
            </a:r>
            <a:r>
              <a:rPr lang="ru-RU" sz="3200" b="1" dirty="0" err="1">
                <a:solidFill>
                  <a:srgbClr val="002060"/>
                </a:solidFill>
              </a:rPr>
              <a:t>лісах</a:t>
            </a:r>
            <a:r>
              <a:rPr lang="ru-RU" sz="3200" b="1" dirty="0">
                <a:solidFill>
                  <a:srgbClr val="002060"/>
                </a:solidFill>
              </a:rPr>
              <a:t> і лугах.</a:t>
            </a:r>
          </a:p>
          <a:p>
            <a:r>
              <a:rPr lang="ru-RU" sz="3200" b="1" dirty="0">
                <a:solidFill>
                  <a:srgbClr val="002060"/>
                </a:solidFill>
              </a:rPr>
              <a:t>Холодно зайчикам, </a:t>
            </a:r>
            <a:r>
              <a:rPr lang="ru-RU" sz="3200" b="1" dirty="0" smtClean="0">
                <a:solidFill>
                  <a:srgbClr val="002060"/>
                </a:solidFill>
              </a:rPr>
              <a:t>лисам</a:t>
            </a:r>
            <a:r>
              <a:rPr lang="ru-RU" sz="3200" b="1" dirty="0">
                <a:solidFill>
                  <a:srgbClr val="002060"/>
                </a:solidFill>
              </a:rPr>
              <a:t>, птахам.</a:t>
            </a:r>
          </a:p>
          <a:p>
            <a:r>
              <a:rPr lang="ru-RU" sz="3200" b="1" dirty="0" err="1">
                <a:solidFill>
                  <a:srgbClr val="002060"/>
                </a:solidFill>
              </a:rPr>
              <a:t>Затишно</a:t>
            </a:r>
            <a:r>
              <a:rPr lang="ru-RU" sz="3200" b="1" dirty="0">
                <a:solidFill>
                  <a:srgbClr val="002060"/>
                </a:solidFill>
              </a:rPr>
              <a:t>, тепло в </a:t>
            </a:r>
            <a:r>
              <a:rPr lang="ru-RU" sz="3200" b="1" dirty="0" err="1">
                <a:solidFill>
                  <a:srgbClr val="002060"/>
                </a:solidFill>
              </a:rPr>
              <a:t>класі</a:t>
            </a:r>
            <a:r>
              <a:rPr lang="ru-RU" sz="3200" b="1" dirty="0">
                <a:solidFill>
                  <a:srgbClr val="002060"/>
                </a:solidFill>
              </a:rPr>
              <a:t> у нас.</a:t>
            </a:r>
          </a:p>
          <a:p>
            <a:r>
              <a:rPr lang="ru-RU" sz="3200" b="1" dirty="0" err="1">
                <a:solidFill>
                  <a:srgbClr val="002060"/>
                </a:solidFill>
              </a:rPr>
              <a:t>Друзі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мої</a:t>
            </a:r>
            <a:r>
              <a:rPr lang="ru-RU" sz="3200" b="1" dirty="0">
                <a:solidFill>
                  <a:srgbClr val="002060"/>
                </a:solidFill>
              </a:rPr>
              <a:t>, я </a:t>
            </a:r>
            <a:r>
              <a:rPr lang="ru-RU" sz="3200" b="1" dirty="0" err="1">
                <a:solidFill>
                  <a:srgbClr val="002060"/>
                </a:solidFill>
              </a:rPr>
              <a:t>вітаю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всіх</a:t>
            </a:r>
            <a:r>
              <a:rPr lang="ru-RU" sz="3200" b="1" dirty="0">
                <a:solidFill>
                  <a:srgbClr val="002060"/>
                </a:solidFill>
              </a:rPr>
              <a:t> вас</a:t>
            </a:r>
            <a:r>
              <a:rPr lang="ru-RU" sz="3200" b="1" dirty="0" smtClean="0">
                <a:solidFill>
                  <a:srgbClr val="002060"/>
                </a:solidFill>
              </a:rPr>
              <a:t>!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2" name="Picture 2" descr="https://images.shafastatic.net/1421350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862" y="3110406"/>
            <a:ext cx="5050681" cy="2965022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4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979716" y="1340123"/>
            <a:ext cx="10112831" cy="739050"/>
          </a:xfrm>
          <a:prstGeom prst="roundRect">
            <a:avLst/>
          </a:prstGeom>
          <a:ln w="38100"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uk-UA" sz="2400" b="1" dirty="0" smtClean="0">
                <a:solidFill>
                  <a:srgbClr val="0070C0"/>
                </a:solidFill>
                <a:latin typeface="+mn-lt"/>
              </a:rPr>
              <a:t>Вибери той смайлик, який відображає твій настрій на початку уроку. Прочитай слова під смайлами. На яке питання вони відповідають?</a:t>
            </a:r>
            <a:endParaRPr lang="ru-RU" sz="2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088572" y="500299"/>
            <a:ext cx="9927772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Емоційне налаштування «Який ти зараз?»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Картинки по запросу смайлик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62" y="2166871"/>
            <a:ext cx="2294316" cy="148771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1" name="Рисунок 10" descr="Картинки по запросу смайлики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r="6780"/>
          <a:stretch/>
        </p:blipFill>
        <p:spPr bwMode="auto">
          <a:xfrm>
            <a:off x="3816000" y="2172474"/>
            <a:ext cx="2160000" cy="151243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6" name="Рисунок 15" descr="Картинки по запросу смайлики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798" y="2172474"/>
            <a:ext cx="2013665" cy="145686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7" name="Рисунок 16" descr="Картинки по запросу смайлики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3" r="7109"/>
          <a:stretch/>
        </p:blipFill>
        <p:spPr bwMode="auto">
          <a:xfrm>
            <a:off x="1272620" y="4244013"/>
            <a:ext cx="1590323" cy="149088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8" name="Рисунок 17" descr="Картинки по запросу смайлики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14" y="4199990"/>
            <a:ext cx="1777983" cy="1534908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9" name="Рисунок 18" descr="Картинки по запросу смайлики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225" y="4199989"/>
            <a:ext cx="1720737" cy="153939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20" name="Рисунок 19" descr="Картинки по запросу смайлики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250" y="4232006"/>
            <a:ext cx="1711156" cy="148741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Скругленный прямоугольник 20"/>
          <p:cNvSpPr/>
          <p:nvPr/>
        </p:nvSpPr>
        <p:spPr>
          <a:xfrm>
            <a:off x="1230312" y="3704669"/>
            <a:ext cx="1812616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Чудовий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016829" y="3633207"/>
            <a:ext cx="1803460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святковий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534711" y="5737598"/>
            <a:ext cx="1711156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веселий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705798" y="5792053"/>
            <a:ext cx="2362007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сором’язливий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992064" y="5770256"/>
            <a:ext cx="1807872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творчий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252027" y="5752082"/>
            <a:ext cx="1719660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сумний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910355" y="3608714"/>
            <a:ext cx="1656736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поганий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9" name="Рисунок 28" descr="Картинки по запросу смайлики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5" r="31931"/>
          <a:stretch/>
        </p:blipFill>
        <p:spPr bwMode="auto">
          <a:xfrm>
            <a:off x="9473062" y="2187476"/>
            <a:ext cx="1548000" cy="149912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28" name="Скругленный прямоугольник 27"/>
          <p:cNvSpPr/>
          <p:nvPr/>
        </p:nvSpPr>
        <p:spPr>
          <a:xfrm>
            <a:off x="9309906" y="3614110"/>
            <a:ext cx="1905739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задумливий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5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436" y="498680"/>
            <a:ext cx="10334735" cy="69557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  <a:latin typeface="+mn-lt"/>
              </a:rPr>
              <a:t>Вправа </a:t>
            </a:r>
            <a:r>
              <a:rPr lang="uk-UA" sz="4000" b="1" dirty="0" smtClean="0">
                <a:solidFill>
                  <a:schemeClr val="bg1"/>
                </a:solidFill>
                <a:latin typeface="+mn-lt"/>
              </a:rPr>
              <a:t>«Мікрофон»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888960" y="1268393"/>
            <a:ext cx="4869583" cy="54952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Що називають</a:t>
            </a:r>
            <a:r>
              <a:rPr lang="uk-UA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прикметники?</a:t>
            </a: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 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CFDE915C-1257-4D14-A244-D3123A83C34B}"/>
              </a:ext>
            </a:extLst>
          </p:cNvPr>
          <p:cNvSpPr txBox="1">
            <a:spLocks/>
          </p:cNvSpPr>
          <p:nvPr/>
        </p:nvSpPr>
        <p:spPr bwMode="auto">
          <a:xfrm>
            <a:off x="888961" y="1839078"/>
            <a:ext cx="7057610" cy="57755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На які питання </a:t>
            </a:r>
            <a:r>
              <a:rPr lang="uk-UA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відповідають</a:t>
            </a:r>
            <a:r>
              <a:rPr lang="uk-UA" sz="2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прикметники?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7B252738-CD41-4C91-A12B-F3BF6D0D37A8}"/>
              </a:ext>
            </a:extLst>
          </p:cNvPr>
          <p:cNvSpPr txBox="1">
            <a:spLocks/>
          </p:cNvSpPr>
          <p:nvPr/>
        </p:nvSpPr>
        <p:spPr bwMode="auto">
          <a:xfrm>
            <a:off x="5758543" y="1278670"/>
            <a:ext cx="3128590" cy="54952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о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знаки предметів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162F8780-7120-465F-A227-282D03ACCE08}"/>
              </a:ext>
            </a:extLst>
          </p:cNvPr>
          <p:cNvSpPr txBox="1">
            <a:spLocks/>
          </p:cNvSpPr>
          <p:nvPr/>
        </p:nvSpPr>
        <p:spPr bwMode="auto">
          <a:xfrm>
            <a:off x="7946571" y="1839078"/>
            <a:ext cx="2144336" cy="102849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Який? Яка? Яке? Які?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162F8780-7120-465F-A227-282D03ACCE08}"/>
              </a:ext>
            </a:extLst>
          </p:cNvPr>
          <p:cNvSpPr txBox="1">
            <a:spLocks/>
          </p:cNvSpPr>
          <p:nvPr/>
        </p:nvSpPr>
        <p:spPr bwMode="auto">
          <a:xfrm>
            <a:off x="888962" y="2453296"/>
            <a:ext cx="4869581" cy="91374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З якими словами вони вживаються </a:t>
            </a:r>
            <a:r>
              <a:rPr lang="uk-UA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у мовленні?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162F8780-7120-465F-A227-282D03ACCE08}"/>
              </a:ext>
            </a:extLst>
          </p:cNvPr>
          <p:cNvSpPr txBox="1">
            <a:spLocks/>
          </p:cNvSpPr>
          <p:nvPr/>
        </p:nvSpPr>
        <p:spPr bwMode="auto">
          <a:xfrm>
            <a:off x="5083629" y="2453296"/>
            <a:ext cx="2575645" cy="50570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з іменниками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62F8780-7120-465F-A227-282D03ACCE08}"/>
              </a:ext>
            </a:extLst>
          </p:cNvPr>
          <p:cNvSpPr txBox="1">
            <a:spLocks/>
          </p:cNvSpPr>
          <p:nvPr/>
        </p:nvSpPr>
        <p:spPr bwMode="auto">
          <a:xfrm>
            <a:off x="874468" y="3426830"/>
            <a:ext cx="4869580" cy="818313"/>
          </a:xfrm>
          <a:prstGeom prst="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Добери </a:t>
            </a:r>
            <a:r>
              <a:rPr lang="uk-UA" sz="2400" b="1" dirty="0" smtClean="0">
                <a:solidFill>
                  <a:srgbClr val="0070C0"/>
                </a:solidFill>
              </a:rPr>
              <a:t>протилежні </a:t>
            </a:r>
            <a:r>
              <a:rPr lang="uk-UA" sz="2400" b="1" dirty="0">
                <a:solidFill>
                  <a:srgbClr val="0070C0"/>
                </a:solidFill>
              </a:rPr>
              <a:t>за значенням </a:t>
            </a:r>
            <a:r>
              <a:rPr lang="uk-UA" sz="2400" b="1" dirty="0" smtClean="0">
                <a:solidFill>
                  <a:srgbClr val="0070C0"/>
                </a:solidFill>
              </a:rPr>
              <a:t>слова </a:t>
            </a:r>
            <a:r>
              <a:rPr lang="uk-UA" sz="2400" b="1" dirty="0">
                <a:solidFill>
                  <a:srgbClr val="0070C0"/>
                </a:solidFill>
              </a:rPr>
              <a:t>до </a:t>
            </a:r>
            <a:r>
              <a:rPr lang="uk-UA" sz="2400" b="1" dirty="0" smtClean="0">
                <a:solidFill>
                  <a:srgbClr val="0070C0"/>
                </a:solidFill>
              </a:rPr>
              <a:t>прикметників</a:t>
            </a:r>
            <a:r>
              <a:rPr lang="uk-UA" sz="2400" b="1" dirty="0" smtClean="0">
                <a:solidFill>
                  <a:srgbClr val="FF0000"/>
                </a:solidFill>
              </a:rPr>
              <a:t> </a:t>
            </a:r>
            <a:endParaRPr lang="uk-UA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86717" y="3329888"/>
            <a:ext cx="2083707" cy="52322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легкий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96921" y="4542087"/>
            <a:ext cx="1949650" cy="52322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гарячий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96919" y="3985926"/>
            <a:ext cx="1949651" cy="52322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гіркий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86716" y="3931851"/>
            <a:ext cx="2083707" cy="52322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солодкий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96920" y="3374941"/>
            <a:ext cx="1949651" cy="52322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важкий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90144" y="4509146"/>
            <a:ext cx="2080280" cy="52322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холодний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96921" y="5126635"/>
            <a:ext cx="1949649" cy="52322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гострий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0144" y="5115919"/>
            <a:ext cx="2080279" cy="52322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тупий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96922" y="5661616"/>
            <a:ext cx="1949649" cy="52322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чорний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90145" y="5650900"/>
            <a:ext cx="2080279" cy="52322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білий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Людина\роб в пара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62" y="4397920"/>
            <a:ext cx="2670667" cy="197629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50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7" grpId="0" animBg="1"/>
      <p:bldP spid="15" grpId="0" animBg="1"/>
      <p:bldP spid="17" grpId="0" animBg="1"/>
      <p:bldP spid="19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20830" y="599721"/>
            <a:ext cx="10039056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464628" y="1557873"/>
            <a:ext cx="5431972" cy="2485787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rgbClr val="0070C0"/>
                </a:solidFill>
              </a:rPr>
              <a:t>Сьогодні</a:t>
            </a:r>
            <a:r>
              <a:rPr lang="ru-RU" sz="2800" b="1" dirty="0">
                <a:solidFill>
                  <a:srgbClr val="0070C0"/>
                </a:solidFill>
              </a:rPr>
              <a:t> на </a:t>
            </a:r>
            <a:r>
              <a:rPr lang="ru-RU" sz="2800" b="1" dirty="0" err="1">
                <a:solidFill>
                  <a:srgbClr val="0070C0"/>
                </a:solidFill>
              </a:rPr>
              <a:t>уроці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української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мови</a:t>
            </a:r>
            <a:r>
              <a:rPr lang="ru-RU" sz="2800" b="1" dirty="0" smtClean="0">
                <a:solidFill>
                  <a:srgbClr val="0070C0"/>
                </a:solidFill>
              </a:rPr>
              <a:t> ми </a:t>
            </a:r>
            <a:r>
              <a:rPr lang="uk-UA" sz="2800" b="1" dirty="0" smtClean="0">
                <a:solidFill>
                  <a:srgbClr val="0070C0"/>
                </a:solidFill>
              </a:rPr>
              <a:t>будемо вчитися розрізняти прикметники з </a:t>
            </a:r>
            <a:r>
              <a:rPr lang="uk-UA" sz="2800" b="1" dirty="0" smtClean="0">
                <a:solidFill>
                  <a:srgbClr val="FF0000"/>
                </a:solidFill>
              </a:rPr>
              <a:t>прямим і переносним </a:t>
            </a:r>
            <a:r>
              <a:rPr lang="uk-UA" sz="2800" b="1" dirty="0" smtClean="0">
                <a:solidFill>
                  <a:srgbClr val="0070C0"/>
                </a:solidFill>
              </a:rPr>
              <a:t>значенням.  </a:t>
            </a: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2098"/>
          <a:stretch/>
        </p:blipFill>
        <p:spPr bwMode="auto">
          <a:xfrm>
            <a:off x="1020830" y="1557873"/>
            <a:ext cx="4102531" cy="390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464628" y="4161749"/>
            <a:ext cx="5410200" cy="200906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</a:rPr>
              <a:t>Прикметники в </a:t>
            </a:r>
            <a:r>
              <a:rPr lang="ru-RU" sz="2800" b="1" dirty="0">
                <a:solidFill>
                  <a:srgbClr val="0070C0"/>
                </a:solidFill>
              </a:rPr>
              <a:t>переносному </a:t>
            </a:r>
            <a:r>
              <a:rPr lang="ru-RU" sz="2800" b="1" dirty="0" err="1">
                <a:solidFill>
                  <a:srgbClr val="0070C0"/>
                </a:solidFill>
              </a:rPr>
              <a:t>значенні</a:t>
            </a:r>
            <a:r>
              <a:rPr lang="ru-RU" sz="2800" dirty="0">
                <a:solidFill>
                  <a:srgbClr val="0070C0"/>
                </a:solidFill>
              </a:rPr>
              <a:t> </a:t>
            </a:r>
            <a:r>
              <a:rPr lang="ru-RU" sz="2800" dirty="0" err="1">
                <a:solidFill>
                  <a:srgbClr val="0070C0"/>
                </a:solidFill>
              </a:rPr>
              <a:t>називають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ознаки</a:t>
            </a:r>
            <a:r>
              <a:rPr lang="ru-RU" sz="2800" dirty="0">
                <a:solidFill>
                  <a:srgbClr val="0070C0"/>
                </a:solidFill>
              </a:rPr>
              <a:t>, </a:t>
            </a:r>
            <a:r>
              <a:rPr lang="ru-RU" sz="2800" dirty="0" err="1">
                <a:solidFill>
                  <a:srgbClr val="0070C0"/>
                </a:solidFill>
              </a:rPr>
              <a:t>які</a:t>
            </a:r>
            <a:r>
              <a:rPr lang="ru-RU" sz="2800" dirty="0">
                <a:solidFill>
                  <a:srgbClr val="0070C0"/>
                </a:solidFill>
              </a:rPr>
              <a:t> </a:t>
            </a:r>
            <a:r>
              <a:rPr lang="ru-RU" sz="2800" b="1" dirty="0">
                <a:solidFill>
                  <a:srgbClr val="0070C0"/>
                </a:solidFill>
              </a:rPr>
              <a:t>не </a:t>
            </a:r>
            <a:r>
              <a:rPr lang="ru-RU" sz="2800" b="1" dirty="0" err="1">
                <a:solidFill>
                  <a:srgbClr val="0070C0"/>
                </a:solidFill>
              </a:rPr>
              <a:t>властиві</a:t>
            </a:r>
            <a:r>
              <a:rPr lang="ru-RU" sz="2800" dirty="0">
                <a:solidFill>
                  <a:srgbClr val="0070C0"/>
                </a:solidFill>
              </a:rPr>
              <a:t> </a:t>
            </a:r>
            <a:r>
              <a:rPr lang="ru-RU" sz="2800" dirty="0" err="1">
                <a:solidFill>
                  <a:srgbClr val="0070C0"/>
                </a:solidFill>
              </a:rPr>
              <a:t>даному</a:t>
            </a:r>
            <a:r>
              <a:rPr lang="ru-RU" sz="2800" dirty="0">
                <a:solidFill>
                  <a:srgbClr val="0070C0"/>
                </a:solidFill>
              </a:rPr>
              <a:t> предмету, </a:t>
            </a:r>
            <a:r>
              <a:rPr lang="ru-RU" sz="2800" b="1" dirty="0">
                <a:solidFill>
                  <a:srgbClr val="0070C0"/>
                </a:solidFill>
              </a:rPr>
              <a:t>а </a:t>
            </a:r>
            <a:r>
              <a:rPr lang="ru-RU" sz="2800" b="1" dirty="0" err="1">
                <a:solidFill>
                  <a:srgbClr val="0070C0"/>
                </a:solidFill>
              </a:rPr>
              <a:t>перенесені</a:t>
            </a:r>
            <a:r>
              <a:rPr lang="ru-RU" sz="2800" dirty="0">
                <a:solidFill>
                  <a:srgbClr val="0070C0"/>
                </a:solidFill>
              </a:rPr>
              <a:t> з </a:t>
            </a:r>
            <a:r>
              <a:rPr lang="ru-RU" sz="2800" dirty="0" err="1">
                <a:solidFill>
                  <a:srgbClr val="0070C0"/>
                </a:solidFill>
              </a:rPr>
              <a:t>іншого</a:t>
            </a:r>
            <a:r>
              <a:rPr lang="ru-RU" sz="28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10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627" t="1446" r="13179" b="9126"/>
          <a:stretch/>
        </p:blipFill>
        <p:spPr>
          <a:xfrm flipH="1">
            <a:off x="854985" y="2843998"/>
            <a:ext cx="2462075" cy="259885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38200" y="587828"/>
            <a:ext cx="10341429" cy="9984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Щебетунчик </a:t>
            </a:r>
            <a:r>
              <a:rPr lang="uk-UA" sz="3200" b="1" dirty="0">
                <a:solidFill>
                  <a:schemeClr val="bg1"/>
                </a:solidFill>
              </a:rPr>
              <a:t>прочитав речення і намалював до кожного </a:t>
            </a:r>
            <a:r>
              <a:rPr lang="uk-UA" sz="3200" b="1" dirty="0" smtClean="0">
                <a:solidFill>
                  <a:schemeClr val="bg1"/>
                </a:solidFill>
              </a:rPr>
              <a:t>малюнки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2185" y="1652315"/>
            <a:ext cx="3630586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</a:t>
            </a:r>
            <a:r>
              <a:rPr lang="uk-UA" sz="2800" b="1" dirty="0">
                <a:solidFill>
                  <a:schemeClr val="bg1"/>
                </a:solidFill>
              </a:rPr>
              <a:t>. Тато подарував мамі </a:t>
            </a:r>
            <a:r>
              <a:rPr lang="uk-UA" sz="2800" b="1" dirty="0">
                <a:solidFill>
                  <a:srgbClr val="FFFF00"/>
                </a:solidFill>
              </a:rPr>
              <a:t>золоті сережки.</a:t>
            </a:r>
          </a:p>
        </p:txBody>
      </p:sp>
      <p:pic>
        <p:nvPicPr>
          <p:cNvPr id="1026" name="Picture 2" descr="Картинки по запросу &quot;щебетунчик пряме і переносне значення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73" y="2647479"/>
            <a:ext cx="1445629" cy="122023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&quot;золотые серьги цветочки&quot;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3" t="5419" r="22779" b="7262"/>
          <a:stretch/>
        </p:blipFill>
        <p:spPr bwMode="auto">
          <a:xfrm>
            <a:off x="5320636" y="1659223"/>
            <a:ext cx="1178135" cy="1062041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8200" y="1618899"/>
            <a:ext cx="4310456" cy="103475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Як </a:t>
            </a:r>
            <a:r>
              <a:rPr lang="uk-UA" sz="2000" b="1" dirty="0">
                <a:solidFill>
                  <a:srgbClr val="0070C0"/>
                </a:solidFill>
              </a:rPr>
              <a:t>думаєш, чи правильно хлопчик зрозумів значення </a:t>
            </a:r>
            <a:r>
              <a:rPr lang="uk-UA" sz="2000" b="1" dirty="0" smtClean="0">
                <a:solidFill>
                  <a:srgbClr val="0070C0"/>
                </a:solidFill>
              </a:rPr>
              <a:t>прикметника </a:t>
            </a:r>
            <a:r>
              <a:rPr lang="uk-UA" sz="2000" b="1" dirty="0">
                <a:solidFill>
                  <a:srgbClr val="FF0000"/>
                </a:solidFill>
              </a:rPr>
              <a:t>золоті</a:t>
            </a:r>
            <a:r>
              <a:rPr lang="uk-UA" sz="2000" b="1" dirty="0">
                <a:solidFill>
                  <a:srgbClr val="0070C0"/>
                </a:solidFill>
              </a:rPr>
              <a:t> в кожному реченні?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15950" y="3867715"/>
            <a:ext cx="7614464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Проведи дослідження!</a:t>
            </a:r>
            <a:endParaRPr lang="ru-RU" sz="2400" b="1" dirty="0">
              <a:solidFill>
                <a:srgbClr val="FFFF00"/>
              </a:solidFill>
            </a:endParaRPr>
          </a:p>
          <a:p>
            <a:pPr marL="271463" indent="-271463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Поміркуй, чому сережки називають </a:t>
            </a:r>
            <a:r>
              <a:rPr lang="uk-UA" sz="2400" b="1" i="1" dirty="0">
                <a:solidFill>
                  <a:srgbClr val="FFFF00"/>
                </a:solidFill>
              </a:rPr>
              <a:t>золотими.</a:t>
            </a:r>
          </a:p>
          <a:p>
            <a:pPr marL="271463" indent="-271463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Які руки називають </a:t>
            </a:r>
            <a:r>
              <a:rPr lang="uk-UA" sz="2400" b="1" i="1" dirty="0">
                <a:solidFill>
                  <a:srgbClr val="FFFF00"/>
                </a:solidFill>
              </a:rPr>
              <a:t>золотими?</a:t>
            </a:r>
          </a:p>
          <a:p>
            <a:pPr marL="271463" indent="-271463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Як по іншому можна назвати </a:t>
            </a:r>
            <a:r>
              <a:rPr lang="uk-UA" sz="2400" b="1" i="1" dirty="0">
                <a:solidFill>
                  <a:srgbClr val="FFFF00"/>
                </a:solidFill>
              </a:rPr>
              <a:t>золоті руки?</a:t>
            </a:r>
          </a:p>
          <a:p>
            <a:pPr marL="271463" indent="-271463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Поясни, у якому сполученні слово </a:t>
            </a:r>
            <a:r>
              <a:rPr lang="uk-UA" sz="2400" b="1" i="1" dirty="0">
                <a:solidFill>
                  <a:srgbClr val="FFFF00"/>
                </a:solidFill>
              </a:rPr>
              <a:t>золоті</a:t>
            </a:r>
            <a:r>
              <a:rPr lang="uk-UA" sz="2400" b="1" dirty="0">
                <a:solidFill>
                  <a:schemeClr val="bg1"/>
                </a:solidFill>
              </a:rPr>
              <a:t> має </a:t>
            </a:r>
            <a:r>
              <a:rPr lang="uk-UA" sz="2400" b="1" dirty="0">
                <a:solidFill>
                  <a:srgbClr val="FFFF00"/>
                </a:solidFill>
              </a:rPr>
              <a:t>пряме </a:t>
            </a:r>
            <a:r>
              <a:rPr lang="uk-UA" sz="2400" b="1" dirty="0">
                <a:solidFill>
                  <a:schemeClr val="bg1"/>
                </a:solidFill>
              </a:rPr>
              <a:t>значення, а в якому – </a:t>
            </a:r>
            <a:r>
              <a:rPr lang="uk-UA" sz="2400" b="1" dirty="0">
                <a:solidFill>
                  <a:srgbClr val="FFFF00"/>
                </a:solidFill>
              </a:rPr>
              <a:t>переносне.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32185" y="2780543"/>
            <a:ext cx="2835641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</a:t>
            </a:r>
            <a:r>
              <a:rPr lang="uk-UA" sz="2800" b="1" dirty="0">
                <a:solidFill>
                  <a:schemeClr val="bg1"/>
                </a:solidFill>
              </a:rPr>
              <a:t>. У мого дідуся </a:t>
            </a:r>
            <a:r>
              <a:rPr lang="uk-UA" sz="2800" b="1" dirty="0">
                <a:solidFill>
                  <a:srgbClr val="FFFF00"/>
                </a:solidFill>
              </a:rPr>
              <a:t>золоті руки.</a:t>
            </a:r>
            <a:endParaRPr lang="uk-UA" sz="2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5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 descr="Картинки по запросу деревянная доска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25"/>
          <a:stretch/>
        </p:blipFill>
        <p:spPr bwMode="auto">
          <a:xfrm>
            <a:off x="613780" y="1783440"/>
            <a:ext cx="10887572" cy="455204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28466" y="555171"/>
            <a:ext cx="10151163" cy="7331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Добери </a:t>
            </a:r>
            <a:r>
              <a:rPr lang="uk-UA" sz="3200" b="1" dirty="0">
                <a:solidFill>
                  <a:schemeClr val="bg1"/>
                </a:solidFill>
              </a:rPr>
              <a:t>до кожного прикметника по два </a:t>
            </a:r>
            <a:r>
              <a:rPr lang="uk-UA" sz="3200" b="1" dirty="0" smtClean="0">
                <a:solidFill>
                  <a:schemeClr val="bg1"/>
                </a:solidFill>
              </a:rPr>
              <a:t>іменники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8" name="AutoShape 16" descr="Похожее изображение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8" descr="Похожее изображение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 flipH="1">
            <a:off x="1444073" y="2107149"/>
            <a:ext cx="163623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теплі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 flipH="1">
            <a:off x="5087816" y="2111375"/>
            <a:ext cx="166923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щедра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flipH="1">
            <a:off x="4560918" y="3347994"/>
            <a:ext cx="149664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бабуся</a:t>
            </a:r>
            <a:endParaRPr lang="en-US" sz="2800" b="1" dirty="0"/>
          </a:p>
        </p:txBody>
      </p:sp>
      <p:cxnSp>
        <p:nvCxnSpPr>
          <p:cNvPr id="38" name="Прямая со стрелкой 37"/>
          <p:cNvCxnSpPr/>
          <p:nvPr/>
        </p:nvCxnSpPr>
        <p:spPr>
          <a:xfrm flipH="1">
            <a:off x="1506307" y="2700822"/>
            <a:ext cx="831216" cy="70459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5965142" y="2688260"/>
            <a:ext cx="847468" cy="70459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 flipH="1">
            <a:off x="1444073" y="5521850"/>
            <a:ext cx="940418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Довідка: </a:t>
            </a:r>
            <a:r>
              <a:rPr lang="uk-UA" sz="2800" i="1" dirty="0"/>
              <a:t>слова, осінь, погляд, рукавички, бабуся, їжак.</a:t>
            </a:r>
            <a:endParaRPr lang="en-US" sz="2800" i="1" dirty="0"/>
          </a:p>
        </p:txBody>
      </p:sp>
      <p:sp>
        <p:nvSpPr>
          <p:cNvPr id="50" name="TextBox 49"/>
          <p:cNvSpPr txBox="1"/>
          <p:nvPr/>
        </p:nvSpPr>
        <p:spPr>
          <a:xfrm flipH="1">
            <a:off x="2735251" y="3352953"/>
            <a:ext cx="10888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слова</a:t>
            </a:r>
            <a:endParaRPr lang="en-US" sz="2800" b="1" dirty="0"/>
          </a:p>
        </p:txBody>
      </p:sp>
      <p:sp>
        <p:nvSpPr>
          <p:cNvPr id="52" name="TextBox 51"/>
          <p:cNvSpPr txBox="1"/>
          <p:nvPr/>
        </p:nvSpPr>
        <p:spPr>
          <a:xfrm flipH="1">
            <a:off x="6390077" y="3347994"/>
            <a:ext cx="110708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осінь</a:t>
            </a:r>
            <a:endParaRPr lang="en-US" sz="2800" b="1" dirty="0"/>
          </a:p>
        </p:txBody>
      </p:sp>
      <p:sp>
        <p:nvSpPr>
          <p:cNvPr id="55" name="TextBox 54"/>
          <p:cNvSpPr txBox="1"/>
          <p:nvPr/>
        </p:nvSpPr>
        <p:spPr>
          <a:xfrm flipH="1">
            <a:off x="8739993" y="2111375"/>
            <a:ext cx="178891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колючий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56" name="Прямая со стрелкой 55"/>
          <p:cNvCxnSpPr/>
          <p:nvPr/>
        </p:nvCxnSpPr>
        <p:spPr>
          <a:xfrm flipH="1">
            <a:off x="8766895" y="2688260"/>
            <a:ext cx="775333" cy="70031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2321742" y="2683978"/>
            <a:ext cx="827019" cy="66122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 flipH="1">
            <a:off x="656661" y="3364347"/>
            <a:ext cx="184702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рукавички</a:t>
            </a:r>
            <a:endParaRPr lang="en-US" sz="2800" b="1" dirty="0"/>
          </a:p>
        </p:txBody>
      </p:sp>
      <p:sp>
        <p:nvSpPr>
          <p:cNvPr id="43" name="TextBox 42"/>
          <p:cNvSpPr txBox="1"/>
          <p:nvPr/>
        </p:nvSpPr>
        <p:spPr>
          <a:xfrm flipH="1">
            <a:off x="9694280" y="3392857"/>
            <a:ext cx="149664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погляд</a:t>
            </a:r>
            <a:endParaRPr lang="en-US" sz="2800" b="1" dirty="0"/>
          </a:p>
        </p:txBody>
      </p:sp>
      <p:sp>
        <p:nvSpPr>
          <p:cNvPr id="46" name="TextBox 45"/>
          <p:cNvSpPr txBox="1"/>
          <p:nvPr/>
        </p:nvSpPr>
        <p:spPr>
          <a:xfrm flipH="1">
            <a:off x="8300257" y="3419386"/>
            <a:ext cx="10888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їжак</a:t>
            </a:r>
            <a:endParaRPr lang="en-US" sz="2800" b="1" dirty="0"/>
          </a:p>
        </p:txBody>
      </p:sp>
      <p:cxnSp>
        <p:nvCxnSpPr>
          <p:cNvPr id="59" name="Прямая со стрелкой 58"/>
          <p:cNvCxnSpPr/>
          <p:nvPr/>
        </p:nvCxnSpPr>
        <p:spPr>
          <a:xfrm flipH="1">
            <a:off x="5224874" y="2682481"/>
            <a:ext cx="724659" cy="69511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60" name="Picture 12" descr="Картинки по запросу &quot;клипарт рукавички&quot;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3773537"/>
            <a:ext cx="2298779" cy="172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Картинки по запросу &quot;клипарт бабушка&quot;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194" y1="10324" x2="40194" y2="10324"/>
                        <a14:foregroundMark x1="37288" y1="13968" x2="37288" y2="13968"/>
                        <a14:foregroundMark x1="37288" y1="20243" x2="37288" y2="20243"/>
                        <a14:foregroundMark x1="57627" y1="58097" x2="57627" y2="58097"/>
                        <a14:foregroundMark x1="44310" y1="56275" x2="44310" y2="56275"/>
                        <a14:foregroundMark x1="19128" y1="57490" x2="19128" y2="57490"/>
                        <a14:foregroundMark x1="13559" y1="38057" x2="13559" y2="38057"/>
                        <a14:foregroundMark x1="7506" y1="38259" x2="7506" y2="38259"/>
                        <a14:foregroundMark x1="62954" y1="34615" x2="62954" y2="34615"/>
                        <a14:foregroundMark x1="84019" y1="31377" x2="84019" y2="31377"/>
                        <a14:foregroundMark x1="69249" y1="41296" x2="69249" y2="41296"/>
                        <a14:foregroundMark x1="59322" y1="55668" x2="59322" y2="55668"/>
                        <a14:foregroundMark x1="54722" y1="69433" x2="54722" y2="69433"/>
                        <a14:foregroundMark x1="30266" y1="85425" x2="30266" y2="85425"/>
                        <a14:foregroundMark x1="32446" y1="73684" x2="32446" y2="73482"/>
                        <a14:foregroundMark x1="26634" y1="59109" x2="26634" y2="59109"/>
                        <a14:foregroundMark x1="39952" y1="64372" x2="39952" y2="64372"/>
                        <a14:foregroundMark x1="31477" y1="60729" x2="31477" y2="60729"/>
                        <a14:foregroundMark x1="49879" y1="64980" x2="49879" y2="65385"/>
                        <a14:foregroundMark x1="36562" y1="7490" x2="36562" y2="7287"/>
                        <a14:foregroundMark x1="19855" y1="41093" x2="19855" y2="41093"/>
                        <a14:foregroundMark x1="15738" y1="41700" x2="15496" y2="41700"/>
                        <a14:foregroundMark x1="38499" y1="35830" x2="38499" y2="35830"/>
                        <a14:foregroundMark x1="38741" y1="39271" x2="38741" y2="38866"/>
                        <a14:foregroundMark x1="71429" y1="36032" x2="71429" y2="35425"/>
                        <a14:foregroundMark x1="78208" y1="35425" x2="78208" y2="35425"/>
                        <a14:foregroundMark x1="76271" y1="41093" x2="76271" y2="41093"/>
                        <a14:foregroundMark x1="72881" y1="83603" x2="72881" y2="83603"/>
                        <a14:foregroundMark x1="68523" y1="83603" x2="68523" y2="83603"/>
                        <a14:foregroundMark x1="76271" y1="80567" x2="76271" y2="80567"/>
                        <a14:foregroundMark x1="81840" y1="78745" x2="81840" y2="78745"/>
                        <a14:foregroundMark x1="86441" y1="76518" x2="86441" y2="76518"/>
                        <a14:foregroundMark x1="88862" y1="73482" x2="88862" y2="73482"/>
                        <a14:foregroundMark x1="79177" y1="80162" x2="79177" y2="80162"/>
                        <a14:foregroundMark x1="24213" y1="71457" x2="24213" y2="71255"/>
                        <a14:foregroundMark x1="27603" y1="72672" x2="27603" y2="72672"/>
                        <a14:foregroundMark x1="35109" y1="75911" x2="35109" y2="75911"/>
                        <a14:foregroundMark x1="38015" y1="79352" x2="38015" y2="79352"/>
                        <a14:foregroundMark x1="40678" y1="80769" x2="40678" y2="80567"/>
                        <a14:foregroundMark x1="42615" y1="84211" x2="42615" y2="84008"/>
                        <a14:foregroundMark x1="49637" y1="68016" x2="49637" y2="68016"/>
                        <a14:foregroundMark x1="55206" y1="70850" x2="55206" y2="70850"/>
                        <a14:foregroundMark x1="58596" y1="68826" x2="58596" y2="68826"/>
                        <a14:foregroundMark x1="57385" y1="60729" x2="57385" y2="60729"/>
                        <a14:foregroundMark x1="44794" y1="59312" x2="44794" y2="59312"/>
                        <a14:foregroundMark x1="34383" y1="55061" x2="34383" y2="55061"/>
                        <a14:foregroundMark x1="29540" y1="54453" x2="29540" y2="54453"/>
                        <a14:foregroundMark x1="25666" y1="52834" x2="25666" y2="52834"/>
                        <a14:foregroundMark x1="18644" y1="36640" x2="18644" y2="36437"/>
                        <a14:foregroundMark x1="13801" y1="42713" x2="13801" y2="42713"/>
                        <a14:foregroundMark x1="19855" y1="45749" x2="19855" y2="45344"/>
                        <a14:foregroundMark x1="22760" y1="36640" x2="22760" y2="36640"/>
                        <a14:foregroundMark x1="26150" y1="34818" x2="26150" y2="34615"/>
                        <a14:foregroundMark x1="30266" y1="30567" x2="30266" y2="30567"/>
                        <a14:foregroundMark x1="49153" y1="32591" x2="49153" y2="32591"/>
                        <a14:foregroundMark x1="58596" y1="31984" x2="58596" y2="31984"/>
                        <a14:foregroundMark x1="58596" y1="36640" x2="58596" y2="36640"/>
                        <a14:foregroundMark x1="63196" y1="38866" x2="63196" y2="39271"/>
                        <a14:foregroundMark x1="68039" y1="37045" x2="68039" y2="37045"/>
                        <a14:foregroundMark x1="65860" y1="31984" x2="65860" y2="31781"/>
                        <a14:foregroundMark x1="79177" y1="37652" x2="79177" y2="37652"/>
                        <a14:foregroundMark x1="60775" y1="49798" x2="60291" y2="49798"/>
                        <a14:foregroundMark x1="15012" y1="60931" x2="15012" y2="60931"/>
                        <a14:foregroundMark x1="15496" y1="63765" x2="15496" y2="63968"/>
                        <a14:foregroundMark x1="21065" y1="70850" x2="21065" y2="70850"/>
                        <a14:foregroundMark x1="25666" y1="76113" x2="25666" y2="76113"/>
                        <a14:foregroundMark x1="20581" y1="73482" x2="20581" y2="73482"/>
                        <a14:foregroundMark x1="29782" y1="77733" x2="29782" y2="77328"/>
                        <a14:foregroundMark x1="50605" y1="52227" x2="50605" y2="52227"/>
                        <a14:foregroundMark x1="42131" y1="53239" x2="42131" y2="53239"/>
                        <a14:foregroundMark x1="38499" y1="56883" x2="38499" y2="56883"/>
                        <a14:foregroundMark x1="48184" y1="55668" x2="48184" y2="55668"/>
                        <a14:foregroundMark x1="53995" y1="58704" x2="53995" y2="58704"/>
                        <a14:foregroundMark x1="64165" y1="57895" x2="64165" y2="57895"/>
                        <a14:foregroundMark x1="61743" y1="61538" x2="61743" y2="61538"/>
                        <a14:foregroundMark x1="64165" y1="54453" x2="64165" y2="54049"/>
                        <a14:foregroundMark x1="62470" y1="45344" x2="62470" y2="45344"/>
                        <a14:foregroundMark x1="64407" y1="40688" x2="64407" y2="40688"/>
                        <a14:foregroundMark x1="81114" y1="34211" x2="81114" y2="34008"/>
                        <a14:foregroundMark x1="72639" y1="37652" x2="72639" y2="37449"/>
                        <a14:foregroundMark x1="69734" y1="43522" x2="69734" y2="43320"/>
                        <a14:foregroundMark x1="72639" y1="42915" x2="72639" y2="42915"/>
                        <a14:foregroundMark x1="58111" y1="52024" x2="58111" y2="52024"/>
                        <a14:foregroundMark x1="54479" y1="54656" x2="54479" y2="54656"/>
                        <a14:foregroundMark x1="22518" y1="56883" x2="22518" y2="56680"/>
                        <a14:foregroundMark x1="16465" y1="58097" x2="16465" y2="58097"/>
                        <a14:foregroundMark x1="17918" y1="62146" x2="17918" y2="61943"/>
                        <a14:foregroundMark x1="51090" y1="59109" x2="51090" y2="59109"/>
                        <a14:foregroundMark x1="60048" y1="39879" x2="60048" y2="39879"/>
                        <a14:foregroundMark x1="30993" y1="9717" x2="30993" y2="9717"/>
                        <a14:foregroundMark x1="35835" y1="3846" x2="35835" y2="3846"/>
                        <a14:foregroundMark x1="27603" y1="20850" x2="27603" y2="20850"/>
                        <a14:foregroundMark x1="31719" y1="29555" x2="31719" y2="29555"/>
                        <a14:foregroundMark x1="66586" y1="33603" x2="66586" y2="33603"/>
                        <a14:foregroundMark x1="65617" y1="43320" x2="65617" y2="43320"/>
                        <a14:foregroundMark x1="4600" y1="36032" x2="4600" y2="36032"/>
                        <a14:foregroundMark x1="45521" y1="85425" x2="45521" y2="85425"/>
                        <a14:foregroundMark x1="62228" y1="87449" x2="62228" y2="87449"/>
                        <a14:foregroundMark x1="19855" y1="75304" x2="19855" y2="75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224" y="3844232"/>
            <a:ext cx="1323183" cy="158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Картинки по запросу &quot;клипарт ежик&quot;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081" y="3973582"/>
            <a:ext cx="1481147" cy="116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Прямая со стрелкой 60"/>
          <p:cNvCxnSpPr/>
          <p:nvPr/>
        </p:nvCxnSpPr>
        <p:spPr>
          <a:xfrm>
            <a:off x="9537826" y="2683978"/>
            <a:ext cx="847468" cy="70459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1236269" y="1288286"/>
            <a:ext cx="9735555" cy="4951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Утвори </a:t>
            </a:r>
            <a:r>
              <a:rPr lang="uk-UA" sz="2000" b="1" dirty="0">
                <a:solidFill>
                  <a:srgbClr val="0070C0"/>
                </a:solidFill>
              </a:rPr>
              <a:t>сполучення слів у прямому і переносному значеннях. Скористайся довідкою. </a:t>
            </a:r>
          </a:p>
        </p:txBody>
      </p:sp>
      <p:sp>
        <p:nvSpPr>
          <p:cNvPr id="5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84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7" name="Picture 3" descr="D:\Картинки до тестів\!!!_Эсмира Настрій\Агресивний\_free_2024-01-13-18-25-36_00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8" r="21487"/>
          <a:stretch/>
        </p:blipFill>
        <p:spPr bwMode="auto">
          <a:xfrm>
            <a:off x="10114643" y="3928730"/>
            <a:ext cx="873635" cy="15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Дари осені - Заклад дошкільної освіти &quot;Орлятко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r="3255"/>
          <a:stretch/>
        </p:blipFill>
        <p:spPr bwMode="auto">
          <a:xfrm>
            <a:off x="5905640" y="3928730"/>
            <a:ext cx="1669550" cy="124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D:\Картинки до тестів\Людина\Щаслива дівчинка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 t="8067" r="9274" b="9983"/>
          <a:stretch/>
        </p:blipFill>
        <p:spPr bwMode="auto">
          <a:xfrm flipH="1">
            <a:off x="2749222" y="3916077"/>
            <a:ext cx="909761" cy="140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16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0" grpId="0" animBg="1"/>
      <p:bldP spid="52" grpId="0" animBg="1"/>
      <p:bldP spid="41" grpId="0" animBg="1"/>
      <p:bldP spid="43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" t="1193" r="54883" b="65309"/>
          <a:stretch/>
        </p:blipFill>
        <p:spPr>
          <a:xfrm>
            <a:off x="2113811" y="1952779"/>
            <a:ext cx="7716062" cy="338010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903514" y="536554"/>
            <a:ext cx="10428515" cy="7731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Запиши одну пару з утворених сполучень слів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" t="46566" r="53183" b="39581"/>
          <a:stretch/>
        </p:blipFill>
        <p:spPr>
          <a:xfrm>
            <a:off x="2354449" y="2688318"/>
            <a:ext cx="1672226" cy="8190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6" t="46566" r="8699" b="39581"/>
          <a:stretch/>
        </p:blipFill>
        <p:spPr>
          <a:xfrm>
            <a:off x="4185625" y="2684192"/>
            <a:ext cx="1441869" cy="8190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8" t="65648" r="39797" b="20499"/>
          <a:stretch/>
        </p:blipFill>
        <p:spPr>
          <a:xfrm>
            <a:off x="5946802" y="2855977"/>
            <a:ext cx="1441869" cy="8190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4" t="64049" r="82914" b="22098"/>
          <a:stretch/>
        </p:blipFill>
        <p:spPr>
          <a:xfrm>
            <a:off x="5627494" y="2843107"/>
            <a:ext cx="320794" cy="8190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t="80161" r="35103" b="2920"/>
          <a:stretch/>
        </p:blipFill>
        <p:spPr>
          <a:xfrm>
            <a:off x="7242149" y="2765341"/>
            <a:ext cx="2614582" cy="10003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" t="18826" r="56551" b="68158"/>
          <a:stretch/>
        </p:blipFill>
        <p:spPr>
          <a:xfrm>
            <a:off x="2659339" y="3765665"/>
            <a:ext cx="1487082" cy="7695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5" t="18826" r="19473" b="71022"/>
          <a:stretch/>
        </p:blipFill>
        <p:spPr>
          <a:xfrm>
            <a:off x="4262960" y="3738270"/>
            <a:ext cx="1182502" cy="6002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48158" r="49836" b="34767"/>
          <a:stretch/>
        </p:blipFill>
        <p:spPr>
          <a:xfrm>
            <a:off x="7902491" y="3580053"/>
            <a:ext cx="1776316" cy="100956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4" t="64049" r="82914" b="22098"/>
          <a:stretch/>
        </p:blipFill>
        <p:spPr>
          <a:xfrm>
            <a:off x="5564313" y="3633710"/>
            <a:ext cx="320794" cy="81905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" t="18826" r="56551" b="68158"/>
          <a:stretch/>
        </p:blipFill>
        <p:spPr>
          <a:xfrm>
            <a:off x="6007385" y="3763288"/>
            <a:ext cx="1487082" cy="76956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139" r="46965" b="22593"/>
          <a:stretch/>
        </p:blipFill>
        <p:spPr>
          <a:xfrm>
            <a:off x="2354449" y="4535231"/>
            <a:ext cx="1908511" cy="60706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8" t="83365" r="47700" b="3130"/>
          <a:stretch/>
        </p:blipFill>
        <p:spPr>
          <a:xfrm>
            <a:off x="4354856" y="4535231"/>
            <a:ext cx="1854811" cy="79841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4" t="64049" r="82914" b="22098"/>
          <a:stretch/>
        </p:blipFill>
        <p:spPr>
          <a:xfrm>
            <a:off x="5979396" y="4434376"/>
            <a:ext cx="320794" cy="8190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t="34267" r="58714" b="54247"/>
          <a:stretch/>
        </p:blipFill>
        <p:spPr>
          <a:xfrm>
            <a:off x="8513787" y="4485438"/>
            <a:ext cx="1407982" cy="67914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139" r="46965" b="22593"/>
          <a:stretch/>
        </p:blipFill>
        <p:spPr>
          <a:xfrm>
            <a:off x="6443627" y="4521480"/>
            <a:ext cx="1854811" cy="60706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7371032" y="3450400"/>
            <a:ext cx="23547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8627142" y="5036327"/>
            <a:ext cx="118127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8032032" y="4217240"/>
            <a:ext cx="144860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661241" y="1309724"/>
            <a:ext cx="6332085" cy="54084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Підкресли ту, яка має </a:t>
            </a:r>
            <a:r>
              <a:rPr lang="uk-UA" sz="2400" b="1" dirty="0">
                <a:solidFill>
                  <a:srgbClr val="0070C0"/>
                </a:solidFill>
              </a:rPr>
              <a:t>пряме значення.</a:t>
            </a:r>
          </a:p>
        </p:txBody>
      </p:sp>
      <p:pic>
        <p:nvPicPr>
          <p:cNvPr id="30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385" y="3393543"/>
            <a:ext cx="1320701" cy="14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060" y="4181994"/>
            <a:ext cx="1507058" cy="9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968" y="4918678"/>
            <a:ext cx="1883023" cy="20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Картинки до тестів\!!!_Эсмира Настрій\Агресивний\_free_2024-01-13-18-25-36_003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8" r="21487"/>
          <a:stretch/>
        </p:blipFill>
        <p:spPr bwMode="auto">
          <a:xfrm>
            <a:off x="9969238" y="1889908"/>
            <a:ext cx="1177733" cy="202771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Дари осені - Заклад дошкільної освіти &quot;Орлятко&quot;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r="3480"/>
          <a:stretch/>
        </p:blipFill>
        <p:spPr bwMode="auto">
          <a:xfrm>
            <a:off x="9716518" y="5004711"/>
            <a:ext cx="1980302" cy="14613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" descr="D:\Картинки до тестів\Людина\Щаслива дівчинка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 t="8067" r="9274" b="9983"/>
          <a:stretch/>
        </p:blipFill>
        <p:spPr bwMode="auto">
          <a:xfrm>
            <a:off x="632228" y="1947263"/>
            <a:ext cx="1328466" cy="207933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Картинки по запросу &quot;клипарт рукавички&quot;&quot;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9" t="8468" r="21470" b="10759"/>
          <a:stretch/>
        </p:blipFill>
        <p:spPr bwMode="auto">
          <a:xfrm>
            <a:off x="1430588" y="5182587"/>
            <a:ext cx="1663929" cy="149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0" descr="Картинки по запросу &quot;клипарт ежик&quot;&quot;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211" y="5346898"/>
            <a:ext cx="1921400" cy="151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F6F179A8-C467-4587-A033-B4CD1C62050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1" t="22473" r="12949" b="35646"/>
          <a:stretch/>
        </p:blipFill>
        <p:spPr>
          <a:xfrm>
            <a:off x="5979396" y="2180906"/>
            <a:ext cx="1409275" cy="45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4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7656" t="13726" r="71900" b="34618"/>
          <a:stretch/>
        </p:blipFill>
        <p:spPr>
          <a:xfrm>
            <a:off x="1088571" y="2626736"/>
            <a:ext cx="2037279" cy="293044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88572" y="532019"/>
            <a:ext cx="9895114" cy="7169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Відгадай </a:t>
            </a:r>
            <a:r>
              <a:rPr lang="uk-UA" sz="4000" b="1" dirty="0">
                <a:solidFill>
                  <a:schemeClr val="bg1"/>
                </a:solidFill>
              </a:rPr>
              <a:t>загадку </a:t>
            </a:r>
            <a:r>
              <a:rPr lang="uk-UA" sz="4000" b="1" dirty="0" smtClean="0">
                <a:solidFill>
                  <a:schemeClr val="bg1"/>
                </a:solidFill>
              </a:rPr>
              <a:t>Родзинки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3867" y="2653096"/>
            <a:ext cx="5921017" cy="156966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Край дороги всіх зачаровує кучерявий, золотий, </a:t>
            </a:r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широколистий …</a:t>
            </a:r>
            <a:endParaRPr lang="uk-UA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96812" y="3613382"/>
            <a:ext cx="1207504" cy="5847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клен.</a:t>
            </a: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99456" y="1352222"/>
            <a:ext cx="9884229" cy="1137313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Запиши загадку та слово-відгадку. </a:t>
            </a:r>
            <a:r>
              <a:rPr lang="uk-UA" sz="2400" b="1" dirty="0">
                <a:solidFill>
                  <a:srgbClr val="0070C0"/>
                </a:solidFill>
              </a:rPr>
              <a:t>Підкресли прикметники, ужиті в переносному значенні.</a:t>
            </a:r>
          </a:p>
          <a:p>
            <a:pPr algn="ctr"/>
            <a:r>
              <a:rPr lang="uk-UA" altLang="ru-RU" sz="2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Для </a:t>
            </a:r>
            <a:r>
              <a:rPr lang="uk-UA" altLang="ru-RU" sz="2400" b="1" dirty="0">
                <a:solidFill>
                  <a:srgbClr val="0070C0"/>
                </a:solidFill>
                <a:cs typeface="Arial" panose="020B0604020202020204" pitchFamily="34" charset="0"/>
              </a:rPr>
              <a:t>чого використовують прикметники в переносному </a:t>
            </a:r>
            <a:r>
              <a:rPr lang="uk-UA" altLang="ru-RU" sz="2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значенні? </a:t>
            </a:r>
          </a:p>
        </p:txBody>
      </p:sp>
      <p:pic>
        <p:nvPicPr>
          <p:cNvPr id="15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456" y="3610604"/>
            <a:ext cx="1869408" cy="10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318" y="3576358"/>
            <a:ext cx="1349621" cy="20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">
            <a:extLst>
              <a:ext uri="{FF2B5EF4-FFF2-40B4-BE49-F238E27FC236}"/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169574" y="4399305"/>
            <a:ext cx="4396360" cy="13280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Прикметники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 </a:t>
            </a:r>
            <a:r>
              <a:rPr lang="uk-UA" altLang="ru-RU" sz="24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в переносному </a:t>
            </a:r>
            <a:r>
              <a:rPr lang="uk-UA" altLang="ru-RU" sz="24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значенні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роблять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нашу мову багатою,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виразною, образною.</a:t>
            </a:r>
            <a:endParaRPr lang="ru-RU" altLang="ru-RU" sz="2400" b="1" dirty="0">
              <a:solidFill>
                <a:schemeClr val="accent2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28" name="Picture 4" descr="Клен остролистный (Acer platanoides),купить клен,саженцы клена,клен посадка  и уход,купить саженцы клена,декоративные деревья,лиственные деревья,дерево  клен,клен виды,клен остролистный,декоративный клен,клен сорт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464" y="3176668"/>
            <a:ext cx="2787221" cy="278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22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0233259SlideId2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4710233259SlideId27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19942</TotalTime>
  <Words>555</Words>
  <Application>Microsoft Office PowerPoint</Application>
  <PresentationFormat>Произвольный</PresentationFormat>
  <Paragraphs>123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Налаштування на урок</vt:lpstr>
      <vt:lpstr>Презентация PowerPoint</vt:lpstr>
      <vt:lpstr>Вправа «Мікрофон»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1340</cp:revision>
  <dcterms:created xsi:type="dcterms:W3CDTF">2018-01-05T16:38:53Z</dcterms:created>
  <dcterms:modified xsi:type="dcterms:W3CDTF">2025-01-25T11:24:39Z</dcterms:modified>
</cp:coreProperties>
</file>