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01" r:id="rId3"/>
    <p:sldId id="709" r:id="rId4"/>
    <p:sldId id="702" r:id="rId5"/>
    <p:sldId id="710" r:id="rId6"/>
    <p:sldId id="705" r:id="rId7"/>
    <p:sldId id="703" r:id="rId8"/>
    <p:sldId id="706" r:id="rId9"/>
    <p:sldId id="692" r:id="rId10"/>
    <p:sldId id="698" r:id="rId11"/>
    <p:sldId id="700" r:id="rId12"/>
    <p:sldId id="708" r:id="rId13"/>
    <p:sldId id="70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01"/>
            <p14:sldId id="709"/>
            <p14:sldId id="702"/>
            <p14:sldId id="710"/>
            <p14:sldId id="705"/>
            <p14:sldId id="703"/>
            <p14:sldId id="706"/>
            <p14:sldId id="692"/>
            <p14:sldId id="698"/>
            <p14:sldId id="700"/>
            <p14:sldId id="708"/>
            <p14:sldId id="70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F4"/>
    <a:srgbClr val="C6109F"/>
    <a:srgbClr val="2F3242"/>
    <a:srgbClr val="00B050"/>
    <a:srgbClr val="BA1CBA"/>
    <a:srgbClr val="295FFF"/>
    <a:srgbClr val="9E0000"/>
    <a:srgbClr val="FF3131"/>
    <a:srgbClr val="1694E9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88772" autoAdjust="0"/>
  </p:normalViewPr>
  <p:slideViewPr>
    <p:cSldViewPr snapToGrid="0">
      <p:cViewPr varScale="1">
        <p:scale>
          <a:sx n="88" d="100"/>
          <a:sy n="88" d="100"/>
        </p:scale>
        <p:origin x="-63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Назви </a:t>
          </a:r>
          <a:r>
            <a:rPr lang="uk-UA" sz="3200" b="1" dirty="0" err="1" smtClean="0">
              <a:solidFill>
                <a:schemeClr val="bg1"/>
              </a:solidFill>
            </a:rPr>
            <a:t>компонен-тів</a:t>
          </a:r>
          <a:r>
            <a:rPr lang="uk-UA" sz="3200" b="1" dirty="0" smtClean="0">
              <a:solidFill>
                <a:schemeClr val="bg1"/>
              </a:solidFill>
            </a:rPr>
            <a:t> дії множення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</a:t>
          </a:r>
          <a:endParaRPr lang="ru-RU" sz="3200" b="1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 custT="1"/>
      <dgm:spPr/>
      <dgm:t>
        <a:bodyPr/>
        <a:lstStyle/>
        <a:p>
          <a:r>
            <a:rPr lang="uk-UA" sz="3200" b="1" dirty="0" smtClean="0"/>
            <a:t>Порівняння і розв’язування задач</a:t>
          </a:r>
          <a:endParaRPr lang="ru-RU" sz="3200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992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3500" custLinFactX="86767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89545" custLinFactX="-100000" custLinFactNeighborX="-13697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ScaleX="116392" custLinFactNeighborX="-43468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FD429C3E-9B6C-4A6D-B975-1BD5AC0AFD6B}" type="presOf" srcId="{52D6595F-021C-462C-9322-B66FD13465B4}" destId="{6C6A65E1-48FE-40F2-991F-CBC387F92B2D}" srcOrd="0" destOrd="0" presId="urn:microsoft.com/office/officeart/2005/8/layout/hList6"/>
    <dgm:cxn modelId="{B915702E-2C2A-4EBB-9FAD-2EAEC4DF0624}" type="presOf" srcId="{289AA968-9F58-4A6E-B11C-582CA574AD65}" destId="{6408D3F1-0C0E-4F5D-B5D5-053E6D4B4C50}" srcOrd="0" destOrd="0" presId="urn:microsoft.com/office/officeart/2005/8/layout/hList6"/>
    <dgm:cxn modelId="{BBCB2457-115E-45DD-ADA8-9A24225CF487}" type="presOf" srcId="{6EE47331-2253-406E-9CB5-953C9128E5FC}" destId="{783C5BBC-E083-4F12-B4A9-616A8F9530EC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023303C0-BC98-4E3E-8C2B-C0AA5F6D1C2A}" type="presOf" srcId="{864805AA-88F6-4A3C-93F4-4B09AB422F89}" destId="{74B25163-4895-40AC-9024-595BFDBFC9D3}" srcOrd="0" destOrd="0" presId="urn:microsoft.com/office/officeart/2005/8/layout/hList6"/>
    <dgm:cxn modelId="{F9F67444-48CD-4ABE-9E21-FC4DDE2BEA36}" type="presOf" srcId="{17FCBCD0-5166-44EF-A995-697AB50FC98B}" destId="{8C93B566-6306-40C5-A3D5-B84E788E517B}" srcOrd="0" destOrd="0" presId="urn:microsoft.com/office/officeart/2005/8/layout/hList6"/>
    <dgm:cxn modelId="{DEA84788-7681-4C0D-B338-8AAF47FB2D58}" type="presParOf" srcId="{6408D3F1-0C0E-4F5D-B5D5-053E6D4B4C50}" destId="{783C5BBC-E083-4F12-B4A9-616A8F9530EC}" srcOrd="0" destOrd="0" presId="urn:microsoft.com/office/officeart/2005/8/layout/hList6"/>
    <dgm:cxn modelId="{CF847997-F61E-4312-A616-57B04FA4BCB1}" type="presParOf" srcId="{6408D3F1-0C0E-4F5D-B5D5-053E6D4B4C50}" destId="{903EF99B-E600-4B60-96C8-658D7EF2F880}" srcOrd="1" destOrd="0" presId="urn:microsoft.com/office/officeart/2005/8/layout/hList6"/>
    <dgm:cxn modelId="{85A4F57C-6A78-46BA-832E-B428C726EA39}" type="presParOf" srcId="{6408D3F1-0C0E-4F5D-B5D5-053E6D4B4C50}" destId="{8C93B566-6306-40C5-A3D5-B84E788E517B}" srcOrd="2" destOrd="0" presId="urn:microsoft.com/office/officeart/2005/8/layout/hList6"/>
    <dgm:cxn modelId="{5E8B8AA2-20C1-49DF-AEAF-7F5612737CE3}" type="presParOf" srcId="{6408D3F1-0C0E-4F5D-B5D5-053E6D4B4C50}" destId="{B4E8D5E2-E5AE-41CC-80D3-5A0016AFADCC}" srcOrd="3" destOrd="0" presId="urn:microsoft.com/office/officeart/2005/8/layout/hList6"/>
    <dgm:cxn modelId="{B6086156-0BE2-47F2-9764-14F86FFF29BD}" type="presParOf" srcId="{6408D3F1-0C0E-4F5D-B5D5-053E6D4B4C50}" destId="{74B25163-4895-40AC-9024-595BFDBFC9D3}" srcOrd="4" destOrd="0" presId="urn:microsoft.com/office/officeart/2005/8/layout/hList6"/>
    <dgm:cxn modelId="{959B0351-3764-40A8-9BB0-FAF32A14A3DD}" type="presParOf" srcId="{6408D3F1-0C0E-4F5D-B5D5-053E6D4B4C50}" destId="{EE657C14-4867-4AC4-8289-9DFD8944CDAE}" srcOrd="5" destOrd="0" presId="urn:microsoft.com/office/officeart/2005/8/layout/hList6"/>
    <dgm:cxn modelId="{0D7B39F6-0102-4928-9B77-12E092DAC361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30720" y="1090224"/>
          <a:ext cx="4272497" cy="209204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59505" y="854498"/>
        <a:ext cx="209204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3976628" y="781752"/>
          <a:ext cx="4272497" cy="2708991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</a:t>
          </a:r>
          <a:endParaRPr lang="ru-RU" sz="3200" b="1" kern="1200" dirty="0"/>
        </a:p>
      </dsp:txBody>
      <dsp:txXfrm rot="5400000">
        <a:off x="4758381" y="854498"/>
        <a:ext cx="2708991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345707" y="964380"/>
          <a:ext cx="4272497" cy="234373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Назви </a:t>
          </a:r>
          <a:r>
            <a:rPr lang="uk-UA" sz="3200" b="1" kern="1200" dirty="0" err="1" smtClean="0">
              <a:solidFill>
                <a:schemeClr val="bg1"/>
              </a:solidFill>
            </a:rPr>
            <a:t>компонен-тів</a:t>
          </a:r>
          <a:r>
            <a:rPr lang="uk-UA" sz="3200" b="1" kern="1200" dirty="0" smtClean="0">
              <a:solidFill>
                <a:schemeClr val="bg1"/>
              </a:solidFill>
            </a:rPr>
            <a:t> дії множення</a:t>
          </a:r>
        </a:p>
      </dsp:txBody>
      <dsp:txXfrm rot="5400000">
        <a:off x="2310088" y="854498"/>
        <a:ext cx="2343735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038021" y="613036"/>
          <a:ext cx="4272497" cy="30464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Порівняння і розв’язування задач</a:t>
          </a:r>
          <a:endParaRPr lang="ru-RU" sz="3200" b="1" kern="1200" dirty="0"/>
        </a:p>
      </dsp:txBody>
      <dsp:txXfrm rot="5400000">
        <a:off x="7651058" y="854498"/>
        <a:ext cx="304642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6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4771" y="4138699"/>
            <a:ext cx="9655629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Назви компонентів і результату дії множення. Обчислення виразів.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4808" y="11217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r>
              <a:rPr lang="uk-UA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1121723"/>
            <a:ext cx="2791431" cy="279143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3" r="66749" b="72226"/>
          <a:stretch/>
        </p:blipFill>
        <p:spPr>
          <a:xfrm>
            <a:off x="886730" y="1300961"/>
            <a:ext cx="7776000" cy="374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30301" y="362181"/>
            <a:ext cx="10262242" cy="851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Запиши тільки ті суми, які можна замінити добутком.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30" y="1296913"/>
            <a:ext cx="1565813" cy="26498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3F897E8-5DC0-470B-8695-C46335C77D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540517" y="3133201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99AF4AD8-DA02-4338-9CC1-CB61AD08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87198" y="3155790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45999DD6-3806-48E7-BD0F-78DA0FE4C8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99470" y="3166238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533EFE10-DB96-4C76-AF47-CFA65F43F4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97887" y="2412098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774F0CC-3FF6-4ACC-8989-73E613C29A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04303" y="3116810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803970E2-F7FC-4322-8C5B-5BB5CA9542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88573" y="311671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A8B49CD-3E11-4060-9758-E99E04432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022343" y="2587515"/>
            <a:ext cx="440143" cy="28893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088D17A4-E167-4C59-BA27-78512FCD4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029402" y="3314180"/>
            <a:ext cx="440143" cy="2889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C2202F5-2935-4E39-8458-FFF31DFBC9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03952" y="3146212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6B82D81E-28CC-4488-B4F5-F3FB487471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655903" y="3127528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6432C475-8240-4203-90D5-EE83ABB412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49793" y="2587515"/>
            <a:ext cx="440143" cy="2889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427F57A-6474-4507-92A8-6B2E3E1228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13620" y="2598862"/>
            <a:ext cx="440143" cy="2889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C9B505-904D-4838-8317-6CF048D8C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340" y="2530144"/>
            <a:ext cx="394062" cy="40367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CE0B3AFD-4DA4-4B12-973D-3DAF665B3A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699664" y="2416468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1E0873CC-15FC-4BC1-BF28-F3504A50CA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93550" y="2412098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24A5E937-9E1C-46FD-9036-8A204B8032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79768" y="3899202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E58EE086-134D-4E80-94C5-F176CCC1ED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794415" y="3989916"/>
            <a:ext cx="394062" cy="355057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ADA639B3-72A3-41A4-B50B-8311A1FDA8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310963" y="4005696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C2C8B5FB-963F-4C6C-8FB4-14EF045BD4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17579" y="2407750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B1440458-766C-47F4-A07F-B8C77D9706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82966" y="2380096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2E816E48-16D3-4E45-B69F-9C538573FE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201522" y="2414096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BFB39247-4C41-4D73-883A-F30B7E08B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56687" y="3899202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AAFD42EA-C309-4CE0-B50C-91DBE28CA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415" y="3245651"/>
            <a:ext cx="394062" cy="403674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C6007A6C-3A7B-4340-BE8D-59D05CC22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1130" y="3992920"/>
            <a:ext cx="394062" cy="403674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FA542DD-379B-4A24-B7D9-E1B89CFF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18330" y="3153300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CA152F43-E4D6-4554-B691-A6617B4F22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259109" y="3153301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85ABE5F-AB0A-435A-BC34-021922E684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392394" y="3144383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97CF47D8-EEBC-452C-ACEC-1D0BA27091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04095" y="3340872"/>
            <a:ext cx="440143" cy="28893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F3686920-CD0C-436C-9562-037F0F0117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986485" y="4069088"/>
            <a:ext cx="440143" cy="28893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79118484-BF3C-4119-AE61-87EF20ED64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477436" y="4060666"/>
            <a:ext cx="440143" cy="28893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A6F17D75-286D-463F-9078-92CD09F7EE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59521" y="4070192"/>
            <a:ext cx="440143" cy="28893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F39E7E4C-73F5-4DBF-BBF5-83EC56C0DD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731571" y="2578378"/>
            <a:ext cx="440143" cy="28893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A7470B1D-D37F-40C7-9F60-AC00E06A2F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562237" y="2511015"/>
            <a:ext cx="394062" cy="35505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CF22817A-708F-43FF-8AE4-8BEB75F72D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053927" y="3258533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E0381FB-7A52-4B0A-8FB2-495E86E849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177863" y="3267014"/>
            <a:ext cx="394062" cy="355057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3CBE92F1-578D-43F0-A532-8B18FB3AC5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446607" y="2404714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B6961BE3-FA33-4532-A7E3-81DD6A4384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061723" y="2505279"/>
            <a:ext cx="394062" cy="355057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8CCD83A2-98BE-4708-B2CE-5F13A2C07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32207" y="2415536"/>
            <a:ext cx="455016" cy="56766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37685FCD-D6D2-463E-AD82-87EB991A02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02329" y="3125281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9D1C437F-6B87-454D-9573-EFB2A61AB2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200" y="2419039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6F8AC92A-7E91-4627-A606-EE43AA995E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36434" y="3886604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D26A058E-D914-4958-B70D-70146C210B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224197" y="3905735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A761BB2E-94A7-4715-BE7E-9D98C9EBB8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995533" y="3899396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8D828C58-6F47-42A3-8C00-F895407821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716142" y="3891416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60AD832-CED4-4793-BEF9-48C79CABCF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472609" y="3899395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DE06DFAF-EF50-4545-9BF7-BBC205ECF1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221199" y="3893018"/>
            <a:ext cx="455016" cy="567661"/>
          </a:xfrm>
          <a:prstGeom prst="rect">
            <a:avLst/>
          </a:prstGeom>
        </p:spPr>
      </p:pic>
      <p:sp>
        <p:nvSpPr>
          <p:cNvPr id="7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3 Математика\1 Листопад\6 Дія множення\№066 - Назви компонентів і результату дії множення\2025-01-07_18174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2" y="1338943"/>
            <a:ext cx="7194055" cy="7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546911" y="5183915"/>
            <a:ext cx="89798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latin typeface="+mn-lt"/>
              </a:rPr>
              <a:t>Лимон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 коштує </a:t>
            </a:r>
            <a:r>
              <a:rPr lang="uk-UA" sz="2800" b="1" dirty="0">
                <a:solidFill>
                  <a:srgbClr val="FFFF00"/>
                </a:solidFill>
                <a:latin typeface="+mn-lt"/>
              </a:rPr>
              <a:t>9 грн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. Скільки коштують </a:t>
            </a:r>
            <a:r>
              <a:rPr lang="uk-UA" sz="2800" b="1" dirty="0">
                <a:solidFill>
                  <a:srgbClr val="FFFF00"/>
                </a:solidFill>
                <a:latin typeface="+mn-lt"/>
              </a:rPr>
              <a:t>5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 таких </a:t>
            </a:r>
            <a:r>
              <a:rPr lang="uk-UA" sz="2800" b="1" dirty="0">
                <a:solidFill>
                  <a:srgbClr val="FFFF00"/>
                </a:solidFill>
                <a:latin typeface="+mn-lt"/>
              </a:rPr>
              <a:t>лимонів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Text Box 42"/>
          <p:cNvSpPr txBox="1">
            <a:spLocks noChangeArrowheads="1"/>
          </p:cNvSpPr>
          <p:nvPr/>
        </p:nvSpPr>
        <p:spPr bwMode="auto">
          <a:xfrm>
            <a:off x="886730" y="4660695"/>
            <a:ext cx="782452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Вибери вираз до </a:t>
            </a:r>
            <a:r>
              <a:rPr lang="uk-UA" sz="2800" b="1" dirty="0" smtClean="0">
                <a:solidFill>
                  <a:srgbClr val="7030A0"/>
                </a:solidFill>
              </a:rPr>
              <a:t>задачі:      9 + 5      9 – 5      </a:t>
            </a:r>
            <a:r>
              <a:rPr lang="uk-UA" sz="2800" b="1" dirty="0">
                <a:solidFill>
                  <a:srgbClr val="7030A0"/>
                </a:solidFill>
              </a:rPr>
              <a:t>9 </a:t>
            </a:r>
            <a:r>
              <a:rPr lang="uk-UA" sz="2000" b="1" dirty="0" smtClean="0">
                <a:solidFill>
                  <a:srgbClr val="7030A0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5     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4" name="Picture 2" descr="https://e7.pngegg.com/pngimages/548/2/png-clipart-lemon-auglis-citric-acid-fruit-beautiful-fine-a-fruit-lemon-food-plate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0008" r="15870" b="18014"/>
          <a:stretch/>
        </p:blipFill>
        <p:spPr bwMode="auto">
          <a:xfrm>
            <a:off x="9293494" y="3960574"/>
            <a:ext cx="1799049" cy="12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486694"/>
            <a:ext cx="10123713" cy="55833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та порівняй задачі № 521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90600" y="1062078"/>
            <a:ext cx="7532914" cy="7839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Чим вони схожі й чим різняться? Що невідомо в кожній задачі? Розв’яжи задачі виразом.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2 клас\3 Математика\1 Листопад\6 Дія множення\№066 - Назви компонентів і результату дії множення\2025-01-07_1833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8" b="2806"/>
          <a:stretch/>
        </p:blipFill>
        <p:spPr bwMode="auto">
          <a:xfrm>
            <a:off x="979713" y="1846070"/>
            <a:ext cx="7543801" cy="173614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979712" y="3600622"/>
            <a:ext cx="1808773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К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23 грн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Б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15 грн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ІІІ – 10 грн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2956552" y="3600622"/>
            <a:ext cx="252212" cy="1398374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338919" y="4091670"/>
            <a:ext cx="1080681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? грн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6731389" y="3600621"/>
            <a:ext cx="1808773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К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</a:rPr>
              <a:t>? грн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Б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15 грн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ІІІ – 10 грн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8773535" y="3645102"/>
            <a:ext cx="252212" cy="1398374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232110" y="4038199"/>
            <a:ext cx="1221854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48 грн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79713" y="5050651"/>
            <a:ext cx="222905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__ + __ + __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6693911" y="5050651"/>
            <a:ext cx="244325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 __ – </a:t>
            </a:r>
            <a:r>
              <a:rPr lang="uk-UA" sz="2800" b="1" dirty="0">
                <a:solidFill>
                  <a:srgbClr val="7030A0"/>
                </a:solidFill>
              </a:rPr>
              <a:t>__ – </a:t>
            </a:r>
            <a:r>
              <a:rPr lang="uk-UA" sz="2800" b="1" dirty="0" smtClean="0">
                <a:solidFill>
                  <a:srgbClr val="7030A0"/>
                </a:solidFill>
              </a:rPr>
              <a:t>__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712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1389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63452" y="503007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17889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208765" y="5051041"/>
            <a:ext cx="1444874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48 (грн)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137162" y="5043524"/>
            <a:ext cx="1436915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23 (грн)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33940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36491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972772" y="5623905"/>
            <a:ext cx="4143480" cy="9657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rgbClr val="FFFF00"/>
                </a:solidFill>
              </a:rPr>
              <a:t>знаходження </a:t>
            </a:r>
            <a:r>
              <a:rPr lang="uk-UA" sz="2800" b="1" dirty="0" smtClean="0">
                <a:solidFill>
                  <a:srgbClr val="FFFF00"/>
                </a:solidFill>
              </a:rPr>
              <a:t>суми трьох доданків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6402249" y="5623905"/>
            <a:ext cx="4242530" cy="10075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rgbClr val="FFFF00"/>
                </a:solidFill>
              </a:rPr>
              <a:t>знаходження третього </a:t>
            </a:r>
            <a:r>
              <a:rPr lang="uk-UA" sz="2800" b="1" dirty="0" smtClean="0">
                <a:solidFill>
                  <a:srgbClr val="FFFF00"/>
                </a:solidFill>
              </a:rPr>
              <a:t>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4622171" y="3664921"/>
            <a:ext cx="2071740" cy="1386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Взаємо-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обернені задачі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1" y="552010"/>
            <a:ext cx="8518906" cy="7384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07" y="558179"/>
            <a:ext cx="2116529" cy="1660229"/>
          </a:xfrm>
          <a:prstGeom prst="rect">
            <a:avLst/>
          </a:prstGeom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777769" y="1388293"/>
            <a:ext cx="3937231" cy="50545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3. Заповни таблицю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2 клас\3 Математика\1 Листопад\6 Дія множення\№066 - Назви компонентів і результату дії множення\2025-01-06_222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9302" r="92" b="859"/>
          <a:stretch/>
        </p:blipFill>
        <p:spPr bwMode="auto">
          <a:xfrm>
            <a:off x="990601" y="2080371"/>
            <a:ext cx="8413471" cy="32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88572" y="508645"/>
            <a:ext cx="10110696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80170" y="2363272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295539" y="2355140"/>
            <a:ext cx="2449120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06" y="2313647"/>
            <a:ext cx="3119823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620604" y="1408672"/>
            <a:ext cx="5578663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0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000" b="1" dirty="0" smtClean="0">
                <a:solidFill>
                  <a:srgbClr val="7030A0"/>
                </a:solidFill>
              </a:rPr>
              <a:t> крапельками води. Намалюй цей </a:t>
            </a:r>
            <a:r>
              <a:rPr lang="uk-UA" sz="2000" b="1" dirty="0" err="1" smtClean="0">
                <a:solidFill>
                  <a:srgbClr val="7030A0"/>
                </a:solidFill>
              </a:rPr>
              <a:t>емотикон</a:t>
            </a:r>
            <a:r>
              <a:rPr lang="uk-UA" sz="2000" b="1" dirty="0" smtClean="0">
                <a:solidFill>
                  <a:srgbClr val="7030A0"/>
                </a:solidFill>
              </a:rPr>
              <a:t> в зошиті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6263218" y="4877859"/>
            <a:ext cx="276934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Мав/мала чудове спілкування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618889" y="4874829"/>
            <a:ext cx="166551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Цікаві знання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27432" y="4849696"/>
            <a:ext cx="215597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96091" y="2363272"/>
            <a:ext cx="1619999" cy="241199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3360523" y="4849696"/>
            <a:ext cx="232954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Я впорав(ла)</a:t>
            </a:r>
            <a:r>
              <a:rPr lang="uk-UA" sz="2400" smtClean="0">
                <a:solidFill>
                  <a:schemeClr val="bg1"/>
                </a:solidFill>
              </a:rPr>
              <a:t>сь </a:t>
            </a:r>
            <a:r>
              <a:rPr lang="uk-UA" sz="2400" dirty="0" smtClean="0">
                <a:solidFill>
                  <a:schemeClr val="bg1"/>
                </a:solidFill>
              </a:rPr>
              <a:t>із завданнями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208030" y="1402065"/>
            <a:ext cx="3317264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— </a:t>
            </a:r>
            <a:r>
              <a:rPr lang="uk-UA" sz="2000" b="1" dirty="0">
                <a:solidFill>
                  <a:srgbClr val="7030A0"/>
                </a:solidFill>
              </a:rPr>
              <a:t>Які відкриття зробили?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uk-UA" sz="2000" b="1" dirty="0">
                <a:solidFill>
                  <a:srgbClr val="7030A0"/>
                </a:solidFill>
              </a:rPr>
              <a:t>— Чи все було зрозуміло?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406515" y="1436913"/>
            <a:ext cx="5125910" cy="2847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4770" y="450679"/>
            <a:ext cx="9884229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62639" y="442154"/>
            <a:ext cx="9884229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4054" y="1525175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9423" y="1517043"/>
            <a:ext cx="2625114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4" y="1436913"/>
            <a:ext cx="3290972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21579" y="5006067"/>
            <a:ext cx="7312173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</a:rPr>
              <a:t>Подивись на крапельки води. Вибери ту, що співпадає з твоїми очікуваннями від уроку.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</a:rPr>
              <a:t>Намалюй цей </a:t>
            </a:r>
            <a:r>
              <a:rPr lang="uk-UA" sz="2000" b="1" dirty="0" err="1" smtClean="0">
                <a:solidFill>
                  <a:srgbClr val="7030A0"/>
                </a:solidFill>
              </a:rPr>
              <a:t>емотикон</a:t>
            </a:r>
            <a:r>
              <a:rPr lang="uk-UA" sz="2000" b="1" dirty="0" smtClean="0">
                <a:solidFill>
                  <a:srgbClr val="7030A0"/>
                </a:solidFill>
              </a:rPr>
              <a:t> в зошиті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635828" y="4066796"/>
            <a:ext cx="2002971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533753" y="4066795"/>
            <a:ext cx="166551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Цікаві знання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325" y="4070726"/>
            <a:ext cx="176750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Отримаю задоволення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31727" y="1408672"/>
            <a:ext cx="1698247" cy="25285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873081" y="4066796"/>
            <a:ext cx="205320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96084" y="454037"/>
            <a:ext cx="3305860" cy="210989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Перевірка домашньої роботи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6 Дія множення\№065 - Дія множення\2025-01-06_221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9" y="505371"/>
            <a:ext cx="6155266" cy="51878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6 Дія множення\№065 - Дія множення\2025-01-06_2215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24268" r="428" b="2795"/>
          <a:stretch/>
        </p:blipFill>
        <p:spPr bwMode="auto">
          <a:xfrm>
            <a:off x="6649355" y="4693629"/>
            <a:ext cx="5076000" cy="9996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6796083" y="4016829"/>
            <a:ext cx="4929272" cy="57694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2.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як суму кожний добуток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xmlns="" id="{CD3D7715-6FBF-40FF-A0DE-764D270833EF}"/>
              </a:ext>
            </a:extLst>
          </p:cNvPr>
          <p:cNvSpPr/>
          <p:nvPr/>
        </p:nvSpPr>
        <p:spPr>
          <a:xfrm>
            <a:off x="6879601" y="2563931"/>
            <a:ext cx="4615505" cy="14528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Додавання однакових доданків можна замінити </a:t>
            </a:r>
            <a:r>
              <a:rPr lang="uk-UA" sz="2800" b="1" dirty="0">
                <a:solidFill>
                  <a:srgbClr val="FFFF00"/>
                </a:solidFill>
              </a:rPr>
              <a:t>множенням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6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0374095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1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457" y="606923"/>
            <a:ext cx="9927771" cy="64493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14589" y="2732690"/>
            <a:ext cx="3711128" cy="5221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2. Математичний </a:t>
            </a:r>
            <a:r>
              <a:rPr lang="uk-UA" sz="2400" b="1" dirty="0">
                <a:solidFill>
                  <a:srgbClr val="7030A0"/>
                </a:solidFill>
              </a:rPr>
              <a:t>диктант</a:t>
            </a:r>
            <a:r>
              <a:rPr lang="uk-UA" sz="2400" dirty="0" smtClean="0">
                <a:solidFill>
                  <a:srgbClr val="7030A0"/>
                </a:solidFill>
              </a:rPr>
              <a:t>: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589" y="1422698"/>
            <a:ext cx="416396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1. Продовжить </a:t>
            </a:r>
            <a:r>
              <a:rPr lang="uk-UA" sz="2400" b="1" dirty="0">
                <a:solidFill>
                  <a:srgbClr val="7030A0"/>
                </a:solidFill>
              </a:rPr>
              <a:t>числовий ряд</a:t>
            </a:r>
            <a:r>
              <a:rPr lang="uk-UA" sz="2400" b="1" dirty="0" smtClean="0">
                <a:solidFill>
                  <a:srgbClr val="7030A0"/>
                </a:solidFill>
              </a:rPr>
              <a:t>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8591" y="1384049"/>
            <a:ext cx="2310266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2, 4, 6, …. 20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93491" y="1361143"/>
            <a:ext cx="230775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3, 6, 9, …, 30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5195841" y="2732690"/>
            <a:ext cx="2903140" cy="8440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сума </a:t>
            </a:r>
            <a:r>
              <a:rPr lang="uk-UA" sz="2400" b="1" dirty="0">
                <a:solidFill>
                  <a:srgbClr val="7030A0"/>
                </a:solidFill>
              </a:rPr>
              <a:t>чисел </a:t>
            </a:r>
            <a:r>
              <a:rPr lang="uk-UA" sz="2400" b="1" dirty="0">
                <a:solidFill>
                  <a:srgbClr val="FF0000"/>
                </a:solidFill>
              </a:rPr>
              <a:t>а</a:t>
            </a:r>
            <a:r>
              <a:rPr lang="uk-UA" sz="2400" b="1" dirty="0">
                <a:solidFill>
                  <a:srgbClr val="7030A0"/>
                </a:solidFill>
              </a:rPr>
              <a:t> і </a:t>
            </a:r>
            <a:r>
              <a:rPr lang="uk-UA" sz="2400" b="1" dirty="0" smtClean="0">
                <a:solidFill>
                  <a:srgbClr val="FF0000"/>
                </a:solidFill>
              </a:rPr>
              <a:t>с</a:t>
            </a:r>
            <a:r>
              <a:rPr lang="uk-UA" sz="2400" b="1" dirty="0" smtClean="0">
                <a:solidFill>
                  <a:srgbClr val="7030A0"/>
                </a:solidFill>
              </a:rPr>
              <a:t>;  </a:t>
            </a:r>
            <a:endParaRPr lang="uk-UA" sz="2400" b="1" dirty="0">
              <a:solidFill>
                <a:srgbClr val="7030A0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різниця </a:t>
            </a:r>
            <a:r>
              <a:rPr lang="uk-UA" sz="2400" b="1" dirty="0">
                <a:solidFill>
                  <a:srgbClr val="7030A0"/>
                </a:solidFill>
              </a:rPr>
              <a:t>чисел </a:t>
            </a:r>
            <a:r>
              <a:rPr lang="uk-UA" sz="2400" b="1" dirty="0" smtClean="0">
                <a:solidFill>
                  <a:srgbClr val="FF0000"/>
                </a:solidFill>
              </a:rPr>
              <a:t>р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uk-UA" sz="2400" b="1" dirty="0" smtClean="0">
                <a:solidFill>
                  <a:srgbClr val="FF0000"/>
                </a:solidFill>
              </a:rPr>
              <a:t>т</a:t>
            </a:r>
            <a:r>
              <a:rPr lang="uk-UA" sz="2400" b="1" dirty="0" smtClean="0">
                <a:solidFill>
                  <a:srgbClr val="7030A0"/>
                </a:solidFill>
              </a:rPr>
              <a:t>; </a:t>
            </a:r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99457" y="3649203"/>
            <a:ext cx="5622943" cy="8382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від </a:t>
            </a:r>
            <a:r>
              <a:rPr lang="uk-UA" sz="2400" b="1" dirty="0">
                <a:solidFill>
                  <a:srgbClr val="7030A0"/>
                </a:solidFill>
              </a:rPr>
              <a:t>числа 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відняти </a:t>
            </a:r>
            <a:r>
              <a:rPr lang="uk-UA" sz="2400" b="1" dirty="0" smtClean="0">
                <a:solidFill>
                  <a:srgbClr val="7030A0"/>
                </a:solidFill>
              </a:rPr>
              <a:t>суму </a:t>
            </a:r>
            <a:r>
              <a:rPr lang="uk-UA" sz="2400" b="1" dirty="0">
                <a:solidFill>
                  <a:srgbClr val="7030A0"/>
                </a:solidFill>
              </a:rPr>
              <a:t>чисел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uk-UA" sz="2400" b="1" dirty="0" smtClean="0">
                <a:solidFill>
                  <a:srgbClr val="7030A0"/>
                </a:solidFill>
              </a:rPr>
              <a:t>;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до числа </a:t>
            </a:r>
            <a:r>
              <a:rPr lang="en-US" sz="2400" b="1" dirty="0" smtClean="0">
                <a:solidFill>
                  <a:srgbClr val="FF0000"/>
                </a:solidFill>
              </a:rPr>
              <a:t>x </a:t>
            </a:r>
            <a:r>
              <a:rPr lang="uk-UA" sz="2400" b="1" dirty="0" smtClean="0">
                <a:solidFill>
                  <a:srgbClr val="7030A0"/>
                </a:solidFill>
              </a:rPr>
              <a:t>додати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різницю </a:t>
            </a:r>
            <a:r>
              <a:rPr lang="uk-UA" sz="2400" b="1" dirty="0">
                <a:solidFill>
                  <a:srgbClr val="7030A0"/>
                </a:solidFill>
              </a:rPr>
              <a:t>чисел 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uk-UA" sz="2400" b="1" dirty="0" smtClean="0">
                <a:solidFill>
                  <a:srgbClr val="FF0000"/>
                </a:solidFill>
              </a:rPr>
              <a:t>к.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" name="Picture 2" descr="D:\1 клас\2 Матем\ОК прості задачі\Форму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4" y="2024743"/>
            <a:ext cx="987311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239771" y="2732690"/>
            <a:ext cx="947782" cy="4191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>
                <a:solidFill>
                  <a:srgbClr val="7030A0"/>
                </a:solidFill>
              </a:rPr>
              <a:t> + </a:t>
            </a:r>
            <a:r>
              <a:rPr lang="uk-UA" sz="2800" b="1" dirty="0" smtClean="0">
                <a:solidFill>
                  <a:srgbClr val="FF0000"/>
                </a:solidFill>
              </a:rPr>
              <a:t>с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239771" y="3157609"/>
            <a:ext cx="947782" cy="4191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р</a:t>
            </a:r>
            <a:r>
              <a:rPr lang="uk-UA" sz="2800" b="1" dirty="0" smtClean="0">
                <a:solidFill>
                  <a:srgbClr val="7030A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т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407273" y="3649203"/>
            <a:ext cx="1790109" cy="5091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uk-UA" sz="2800" b="1" dirty="0" smtClean="0">
                <a:solidFill>
                  <a:srgbClr val="7030A0"/>
                </a:solidFill>
              </a:rPr>
              <a:t> – (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uk-UA" sz="2800" b="1" dirty="0" smtClean="0">
                <a:solidFill>
                  <a:srgbClr val="FF0000"/>
                </a:solidFill>
              </a:rPr>
              <a:t> +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uk-UA" sz="2800" b="1" dirty="0">
                <a:solidFill>
                  <a:srgbClr val="7030A0"/>
                </a:solidFill>
              </a:rPr>
              <a:t>)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1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414248" y="4158342"/>
            <a:ext cx="1783134" cy="49825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 </a:t>
            </a:r>
            <a:r>
              <a:rPr lang="uk-UA" sz="2800" b="1" dirty="0" smtClean="0">
                <a:solidFill>
                  <a:srgbClr val="7030A0"/>
                </a:solidFill>
              </a:rPr>
              <a:t>+ (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7030A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r>
              <a:rPr lang="uk-UA" sz="2800" b="1" dirty="0" smtClean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6255515" y="4777004"/>
            <a:ext cx="184346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   – р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ІІ  – с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ІІІ – 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7321323" y="4859352"/>
            <a:ext cx="171900" cy="1281797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7554684" y="5207891"/>
            <a:ext cx="404993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567115" y="4928734"/>
            <a:ext cx="2205199" cy="5091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__ – (__ + __)</a:t>
            </a:r>
          </a:p>
        </p:txBody>
      </p:sp>
      <p:sp>
        <p:nvSpPr>
          <p:cNvPr id="25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576939" y="5582799"/>
            <a:ext cx="2195375" cy="5091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__ – __ – __</a:t>
            </a:r>
          </a:p>
        </p:txBody>
      </p:sp>
      <p:sp>
        <p:nvSpPr>
          <p:cNvPr id="26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630645" y="4902901"/>
            <a:ext cx="360770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27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380503" y="4893582"/>
            <a:ext cx="423338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р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625564" y="5570453"/>
            <a:ext cx="360770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29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136170" y="4893581"/>
            <a:ext cx="423338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30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345690" y="5564679"/>
            <a:ext cx="423338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mtClean="0">
                <a:solidFill>
                  <a:srgbClr val="FF0000"/>
                </a:solidFill>
              </a:rPr>
              <a:t>р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3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073844" y="5558904"/>
            <a:ext cx="423338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32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99457" y="4797983"/>
            <a:ext cx="4805571" cy="10835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3. Що невідомо в буквеній задачі?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знайти невідомий третій доданок?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576" y="489248"/>
            <a:ext cx="10074738" cy="648072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Вправа </a:t>
            </a:r>
            <a:r>
              <a:rPr lang="uk-UA" sz="4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Мікрофон</a:t>
            </a:r>
            <a:r>
              <a:rPr lang="uk-UA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4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608" y="4284601"/>
            <a:ext cx="8647763" cy="52322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Прочитайте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вираз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: 9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4.</a:t>
            </a:r>
            <a:r>
              <a:rPr lang="uk-UA" sz="2800" b="1" dirty="0">
                <a:solidFill>
                  <a:schemeClr val="bg1"/>
                </a:solidFill>
              </a:rPr>
              <a:t> Що означає І число? </a:t>
            </a:r>
            <a:r>
              <a:rPr lang="uk-UA" sz="2800" b="1" dirty="0" smtClean="0">
                <a:solidFill>
                  <a:schemeClr val="bg1"/>
                </a:solidFill>
              </a:rPr>
              <a:t>ІІ </a:t>
            </a:r>
            <a:r>
              <a:rPr lang="uk-UA" sz="2800" b="1" dirty="0">
                <a:solidFill>
                  <a:schemeClr val="bg1"/>
                </a:solidFill>
              </a:rPr>
              <a:t>число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608" y="1201114"/>
            <a:ext cx="775513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Якою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арифметичною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дією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можна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замінити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суму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однакових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доданків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7609" y="2209110"/>
            <a:ext cx="77551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Яким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знаком вона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позначається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7610" y="2801752"/>
            <a:ext cx="775513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якому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місці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записується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однаковий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доданок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якому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місці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пишемо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разів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додаємо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однаковий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доданок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7607" y="4907287"/>
            <a:ext cx="354236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Що таке множення?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5322" y="1632001"/>
            <a:ext cx="16514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5+5+5 =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8065" y="1620612"/>
            <a:ext cx="10277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 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 3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53277" y="3663527"/>
            <a:ext cx="10277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8 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 2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CD3D7715-6FBF-40FF-A0DE-764D270833EF}"/>
              </a:ext>
            </a:extLst>
          </p:cNvPr>
          <p:cNvSpPr/>
          <p:nvPr/>
        </p:nvSpPr>
        <p:spPr>
          <a:xfrm>
            <a:off x="4819666" y="4907287"/>
            <a:ext cx="4615505" cy="1000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Множення – </a:t>
            </a:r>
            <a:r>
              <a:rPr lang="uk-UA" sz="2800" b="1" dirty="0" smtClean="0">
                <a:solidFill>
                  <a:schemeClr val="bg1"/>
                </a:solidFill>
              </a:rPr>
              <a:t>це додавання </a:t>
            </a:r>
            <a:r>
              <a:rPr lang="uk-UA" sz="2800" b="1" dirty="0">
                <a:solidFill>
                  <a:schemeClr val="bg1"/>
                </a:solidFill>
              </a:rPr>
              <a:t>однакових </a:t>
            </a:r>
            <a:r>
              <a:rPr lang="uk-UA" sz="2800" b="1" dirty="0" smtClean="0">
                <a:solidFill>
                  <a:schemeClr val="bg1"/>
                </a:solidFill>
              </a:rPr>
              <a:t>доданків.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33084" y="603387"/>
            <a:ext cx="10032155" cy="6484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D396A5-FE98-4013-B9AF-B364771584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5" r="14696"/>
          <a:stretch/>
        </p:blipFill>
        <p:spPr>
          <a:xfrm>
            <a:off x="10022282" y="3328839"/>
            <a:ext cx="1606612" cy="2870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AAD205-2AAE-4934-85FC-76BCECCD88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4617543" y="1411514"/>
            <a:ext cx="558943" cy="81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134961" y="1373863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2B617FE-C66D-4F6E-8DF9-630CEE9A16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5719857" y="1411514"/>
            <a:ext cx="558943" cy="8125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6260618" y="1362977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C802AAD-D803-4931-AF56-1CA135C0CD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6786262" y="1450159"/>
            <a:ext cx="558943" cy="8125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68BF84-8684-4941-A2A7-4EA24D0173F4}"/>
              </a:ext>
            </a:extLst>
          </p:cNvPr>
          <p:cNvSpPr txBox="1"/>
          <p:nvPr/>
        </p:nvSpPr>
        <p:spPr>
          <a:xfrm>
            <a:off x="7327023" y="1402933"/>
            <a:ext cx="65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7ED55D8-EBBB-4081-B36C-0AC9355F8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7858314" y="1428387"/>
            <a:ext cx="558943" cy="8125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8439855" y="1373863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33084" y="1555318"/>
            <a:ext cx="3176078" cy="4680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Суму чотирьох  </a:t>
            </a:r>
            <a:r>
              <a:rPr lang="uk-UA" sz="2400" b="1" dirty="0">
                <a:solidFill>
                  <a:srgbClr val="7030A0"/>
                </a:solidFill>
              </a:rPr>
              <a:t>двійок</a:t>
            </a:r>
          </a:p>
        </p:txBody>
      </p:sp>
      <p:sp>
        <p:nvSpPr>
          <p:cNvPr id="39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24359" y="2406162"/>
            <a:ext cx="3121442" cy="5982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Суму чотирьох трійок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6C48152E-CD14-4A2D-9FCF-D4447FD65C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528" t="27093" r="13304" b="13160"/>
          <a:stretch/>
        </p:blipFill>
        <p:spPr>
          <a:xfrm>
            <a:off x="8961600" y="2303984"/>
            <a:ext cx="904592" cy="8090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157081" y="2303915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6282738" y="2293029"/>
            <a:ext cx="55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8461297" y="2282072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91370" y="3328839"/>
            <a:ext cx="4340925" cy="12960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Прочитай вирази. Поясни, що означає кожне число у виразі. Скористайся зразком.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47058" y="4763876"/>
            <a:ext cx="3620742" cy="122138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  7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6             10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5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14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2               8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D0B9174-469D-479B-AB68-CB3F8499F7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784" t="5987" r="19434" b="7974"/>
          <a:stretch/>
        </p:blipFill>
        <p:spPr>
          <a:xfrm>
            <a:off x="8940158" y="1435428"/>
            <a:ext cx="693699" cy="79660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7454068" y="2323562"/>
            <a:ext cx="55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170BAB2A-7FEF-4491-BF26-65EE158BB61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16" t="8665" r="17217" b="10535"/>
          <a:stretch/>
        </p:blipFill>
        <p:spPr>
          <a:xfrm>
            <a:off x="4583087" y="2297889"/>
            <a:ext cx="523693" cy="85667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6BDA8088-605E-4971-9BD3-6F71BE8CEE0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16" t="8665" r="17217" b="10535"/>
          <a:stretch/>
        </p:blipFill>
        <p:spPr>
          <a:xfrm>
            <a:off x="5702903" y="2310725"/>
            <a:ext cx="523693" cy="85667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2B39FFF-7671-4847-9A09-2C00B3FA241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16" t="8665" r="17217" b="10535"/>
          <a:stretch/>
        </p:blipFill>
        <p:spPr>
          <a:xfrm>
            <a:off x="6786262" y="2303984"/>
            <a:ext cx="523693" cy="85667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7CCC05F2-0974-4CF1-BE0E-7417796A70A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16" t="8665" r="17217" b="10535"/>
          <a:stretch/>
        </p:blipFill>
        <p:spPr>
          <a:xfrm>
            <a:off x="7893564" y="2297889"/>
            <a:ext cx="523693" cy="85667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321955" y="3327287"/>
            <a:ext cx="4568229" cy="12960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Зразок</a:t>
            </a:r>
            <a:r>
              <a:rPr lang="uk-UA" sz="2400" b="1" dirty="0">
                <a:solidFill>
                  <a:srgbClr val="FF0000"/>
                </a:solidFill>
              </a:rPr>
              <a:t>. </a:t>
            </a:r>
            <a:r>
              <a:rPr lang="uk-UA" sz="2400" b="1" dirty="0" smtClean="0">
                <a:solidFill>
                  <a:srgbClr val="FF0000"/>
                </a:solidFill>
              </a:rPr>
              <a:t>2 </a:t>
            </a:r>
            <a:r>
              <a:rPr lang="uk-UA" sz="2400" b="1" dirty="0">
                <a:solidFill>
                  <a:srgbClr val="FF0000"/>
                </a:solidFill>
              </a:rPr>
              <a:t>• </a:t>
            </a:r>
            <a:r>
              <a:rPr lang="uk-UA" sz="2400" b="1" dirty="0" smtClean="0">
                <a:solidFill>
                  <a:srgbClr val="FF0000"/>
                </a:solidFill>
              </a:rPr>
              <a:t>9.  2 помножити на 9. </a:t>
            </a:r>
            <a:r>
              <a:rPr lang="uk-UA" sz="2400" b="1" dirty="0" smtClean="0">
                <a:solidFill>
                  <a:srgbClr val="7030A0"/>
                </a:solidFill>
              </a:rPr>
              <a:t>Це означає, що число 2 додали 9 разів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/>
      <p:bldP spid="45" grpId="0"/>
      <p:bldP spid="46" grpId="0"/>
      <p:bldP spid="47" grpId="0" animBg="1"/>
      <p:bldP spid="48" grpId="0" animBg="1"/>
      <p:bldP spid="56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7834554" y="1459168"/>
            <a:ext cx="2369226" cy="713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•</a:t>
            </a:r>
            <a:r>
              <a:rPr lang="uk-UA" b="1" dirty="0" smtClean="0">
                <a:solidFill>
                  <a:schemeClr val="bg1"/>
                </a:solidFill>
              </a:rPr>
              <a:t> в</a:t>
            </a:r>
            <a:r>
              <a:rPr lang="uk-UA" b="1" i="1" dirty="0" smtClean="0">
                <a:solidFill>
                  <a:schemeClr val="bg1"/>
                </a:solidFill>
              </a:rPr>
              <a:t> = </a:t>
            </a:r>
            <a:r>
              <a:rPr lang="uk-UA" b="1" dirty="0" smtClean="0">
                <a:solidFill>
                  <a:srgbClr val="FFFF00"/>
                </a:solidFill>
              </a:rPr>
              <a:t>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61B2C94-F06B-4F37-8A01-F378B05A2745}"/>
              </a:ext>
            </a:extLst>
          </p:cNvPr>
          <p:cNvSpPr txBox="1">
            <a:spLocks/>
          </p:cNvSpPr>
          <p:nvPr/>
        </p:nvSpPr>
        <p:spPr>
          <a:xfrm>
            <a:off x="9280506" y="2802870"/>
            <a:ext cx="1846547" cy="9089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FFFF00"/>
                </a:solidFill>
              </a:rPr>
              <a:t>Значення добутку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B21F3C34-4AFF-484A-ABC5-D2FE8792D2A8}"/>
              </a:ext>
            </a:extLst>
          </p:cNvPr>
          <p:cNvSpPr txBox="1">
            <a:spLocks/>
          </p:cNvSpPr>
          <p:nvPr/>
        </p:nvSpPr>
        <p:spPr>
          <a:xfrm>
            <a:off x="7267799" y="2790008"/>
            <a:ext cx="1824945" cy="9311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Добуток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чисел </a:t>
            </a:r>
            <a:r>
              <a:rPr lang="uk-UA" sz="2800" b="1" dirty="0" smtClean="0">
                <a:solidFill>
                  <a:srgbClr val="FFFF00"/>
                </a:solidFill>
              </a:rPr>
              <a:t>а і в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="" xmlns:a16="http://schemas.microsoft.com/office/drawing/2014/main" id="{C40B5D09-406B-4A04-9360-A5468DD1B011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9753598" y="2172466"/>
            <a:ext cx="450182" cy="6304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="" xmlns:a16="http://schemas.microsoft.com/office/drawing/2014/main" id="{6FFC30E3-FB39-45AE-A419-CBA2D22A6405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180272" y="2185324"/>
            <a:ext cx="448242" cy="604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10139" y="603387"/>
            <a:ext cx="9720200" cy="7279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 </a:t>
            </a:r>
            <a:r>
              <a:rPr lang="uk-UA" sz="4000" b="1" dirty="0" smtClean="0">
                <a:solidFill>
                  <a:srgbClr val="FFFF00"/>
                </a:solidFill>
              </a:rPr>
              <a:t>ДОБУТОК!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4CCEB72-FC28-4060-954B-5FA1CE76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147" y="1474438"/>
            <a:ext cx="1351287" cy="141941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BC275D2-748B-4392-92B3-ED39407D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08" y="1474578"/>
            <a:ext cx="1351154" cy="141927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67FA189-0460-4495-97AD-7CCC56C75220}"/>
              </a:ext>
            </a:extLst>
          </p:cNvPr>
          <p:cNvSpPr txBox="1"/>
          <p:nvPr/>
        </p:nvSpPr>
        <p:spPr>
          <a:xfrm>
            <a:off x="1801796" y="2978583"/>
            <a:ext cx="53863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C22D09F-B72B-4BAE-97B2-FF6F7AEF22FD}"/>
              </a:ext>
            </a:extLst>
          </p:cNvPr>
          <p:cNvSpPr txBox="1"/>
          <p:nvPr/>
        </p:nvSpPr>
        <p:spPr>
          <a:xfrm>
            <a:off x="3292816" y="2994011"/>
            <a:ext cx="52807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B1FC125-4FD8-477A-99B1-EAD9168D4846}"/>
              </a:ext>
            </a:extLst>
          </p:cNvPr>
          <p:cNvSpPr txBox="1"/>
          <p:nvPr/>
        </p:nvSpPr>
        <p:spPr>
          <a:xfrm>
            <a:off x="2624568" y="3086343"/>
            <a:ext cx="321733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•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EAB08AB-C95B-4FE7-B0BD-25251BA27FFA}"/>
              </a:ext>
            </a:extLst>
          </p:cNvPr>
          <p:cNvSpPr txBox="1"/>
          <p:nvPr/>
        </p:nvSpPr>
        <p:spPr>
          <a:xfrm>
            <a:off x="4045100" y="2978583"/>
            <a:ext cx="50154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52194B7-4F0F-4FB5-B4AF-D8F41238CD46}"/>
              </a:ext>
            </a:extLst>
          </p:cNvPr>
          <p:cNvSpPr txBox="1"/>
          <p:nvPr/>
        </p:nvSpPr>
        <p:spPr>
          <a:xfrm>
            <a:off x="4789714" y="3010541"/>
            <a:ext cx="5334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85D9377-E279-421D-93E6-8A72931F1FAA}"/>
              </a:ext>
            </a:extLst>
          </p:cNvPr>
          <p:cNvSpPr txBox="1"/>
          <p:nvPr/>
        </p:nvSpPr>
        <p:spPr>
          <a:xfrm>
            <a:off x="824587" y="3698635"/>
            <a:ext cx="1690011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перший множник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B780222-296D-4E10-801F-2DABCEAA1B76}"/>
              </a:ext>
            </a:extLst>
          </p:cNvPr>
          <p:cNvSpPr txBox="1"/>
          <p:nvPr/>
        </p:nvSpPr>
        <p:spPr>
          <a:xfrm>
            <a:off x="2638948" y="3711811"/>
            <a:ext cx="1660023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другий множник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EFF477F-08B8-41A7-ABB1-7E26C39A180F}"/>
              </a:ext>
            </a:extLst>
          </p:cNvPr>
          <p:cNvSpPr txBox="1"/>
          <p:nvPr/>
        </p:nvSpPr>
        <p:spPr>
          <a:xfrm>
            <a:off x="4430680" y="3711811"/>
            <a:ext cx="144738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добуток</a:t>
            </a:r>
          </a:p>
        </p:txBody>
      </p:sp>
      <p:sp>
        <p:nvSpPr>
          <p:cNvPr id="36" name="Прямоугольник: скругленные углы 5">
            <a:extLst>
              <a:ext uri="{FF2B5EF4-FFF2-40B4-BE49-F238E27FC236}">
                <a16:creationId xmlns="" xmlns:a16="http://schemas.microsoft.com/office/drawing/2014/main" id="{CD3D7715-6FBF-40FF-A0DE-764D270833EF}"/>
              </a:ext>
            </a:extLst>
          </p:cNvPr>
          <p:cNvSpPr/>
          <p:nvPr/>
        </p:nvSpPr>
        <p:spPr>
          <a:xfrm>
            <a:off x="824587" y="4765390"/>
            <a:ext cx="3372216" cy="72101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Добуток чисел 3 і 2.</a:t>
            </a: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401601" y="4383678"/>
            <a:ext cx="2809754" cy="830997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uk-UA" sz="2400" b="1" dirty="0">
                <a:solidFill>
                  <a:srgbClr val="7030A0"/>
                </a:solidFill>
                <a:ea typeface="Calibri" pitchFamily="34" charset="0"/>
                <a:cs typeface="Tahoma" pitchFamily="34" charset="0"/>
              </a:rPr>
              <a:t>Прочитай </a:t>
            </a:r>
            <a:r>
              <a:rPr lang="uk-UA" sz="2400" b="1" dirty="0" smtClean="0">
                <a:solidFill>
                  <a:srgbClr val="7030A0"/>
                </a:solidFill>
                <a:ea typeface="Calibri" pitchFamily="34" charset="0"/>
                <a:cs typeface="Tahoma" pitchFamily="34" charset="0"/>
              </a:rPr>
              <a:t>вирази </a:t>
            </a:r>
            <a:endParaRPr lang="uk-UA" sz="2400" b="1" dirty="0">
              <a:solidFill>
                <a:srgbClr val="7030A0"/>
              </a:solidFill>
              <a:ea typeface="Calibri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uk-UA" sz="2400" b="1" dirty="0">
                <a:solidFill>
                  <a:srgbClr val="7030A0"/>
                </a:solidFill>
                <a:ea typeface="Calibri" pitchFamily="34" charset="0"/>
                <a:cs typeface="Tahoma" pitchFamily="34" charset="0"/>
              </a:rPr>
              <a:t>різними способами</a:t>
            </a:r>
            <a:endParaRPr lang="ru-RU" sz="2400" b="1" dirty="0">
              <a:solidFill>
                <a:srgbClr val="7030A0"/>
              </a:solidFill>
              <a:cs typeface="Tahoma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7233126" y="3741228"/>
            <a:ext cx="3940629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46088" indent="-446088" eaLnBrk="0" hangingPunct="0">
              <a:buAutoNum type="arabicParenR"/>
              <a:defRPr/>
            </a:pPr>
            <a:r>
              <a:rPr lang="uk-UA" sz="2800" b="1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По __ взяти __ разів</a:t>
            </a:r>
          </a:p>
          <a:p>
            <a:pPr marL="446088" indent="-446088" eaLnBrk="0" hangingPunct="0">
              <a:buAutoNum type="arabicParenR"/>
              <a:defRPr/>
            </a:pP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__ </a:t>
            </a:r>
            <a:r>
              <a:rPr lang="ru-RU" sz="2800" b="1" dirty="0" err="1">
                <a:solidFill>
                  <a:schemeClr val="bg1"/>
                </a:solidFill>
                <a:cs typeface="Tahoma" pitchFamily="34" charset="0"/>
              </a:rPr>
              <a:t>помножити</a:t>
            </a: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 на __</a:t>
            </a:r>
          </a:p>
          <a:p>
            <a:pPr marL="446088" indent="-446088" eaLnBrk="0" hangingPunct="0">
              <a:buAutoNum type="arabicParenR"/>
              <a:defRPr/>
            </a:pPr>
            <a:r>
              <a:rPr lang="ru-RU" sz="2800" b="1" dirty="0" err="1">
                <a:solidFill>
                  <a:schemeClr val="bg1"/>
                </a:solidFill>
                <a:cs typeface="Tahoma" pitchFamily="34" charset="0"/>
              </a:rPr>
              <a:t>Добуток</a:t>
            </a: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 чисел __ і </a:t>
            </a:r>
            <a:r>
              <a:rPr lang="ru-RU" sz="2800" b="1" dirty="0" smtClean="0">
                <a:solidFill>
                  <a:schemeClr val="bg1"/>
                </a:solidFill>
                <a:cs typeface="Tahoma" pitchFamily="34" charset="0"/>
              </a:rPr>
              <a:t>__</a:t>
            </a:r>
          </a:p>
          <a:p>
            <a:pPr marL="446088" indent="-446088" eaLnBrk="0" hangingPunct="0">
              <a:buAutoNum type="arabicParenR"/>
              <a:defRPr/>
            </a:pPr>
            <a:r>
              <a:rPr lang="uk-UA" sz="2800" b="1" dirty="0" smtClean="0">
                <a:solidFill>
                  <a:schemeClr val="bg1"/>
                </a:solidFill>
                <a:cs typeface="Tahoma" pitchFamily="34" charset="0"/>
              </a:rPr>
              <a:t>І множник __, ІІ множник __.</a:t>
            </a:r>
            <a:endParaRPr lang="ru-RU" sz="28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="" xmlns:a16="http://schemas.microsoft.com/office/drawing/2014/main" id="{CF7FED8B-5A9E-4FAC-9CC9-AC4C38AF4BB0}"/>
              </a:ext>
            </a:extLst>
          </p:cNvPr>
          <p:cNvSpPr txBox="1">
            <a:spLocks/>
          </p:cNvSpPr>
          <p:nvPr/>
        </p:nvSpPr>
        <p:spPr>
          <a:xfrm>
            <a:off x="4386862" y="5214675"/>
            <a:ext cx="2846264" cy="88139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14 </a:t>
            </a:r>
            <a:r>
              <a:rPr lang="uk-UA" sz="2000" b="1" dirty="0" smtClean="0">
                <a:solidFill>
                  <a:srgbClr val="7030A0"/>
                </a:solidFill>
              </a:rPr>
              <a:t>• </a:t>
            </a:r>
            <a:r>
              <a:rPr lang="uk-UA" sz="2800" b="1" dirty="0" smtClean="0">
                <a:solidFill>
                  <a:srgbClr val="7030A0"/>
                </a:solidFill>
              </a:rPr>
              <a:t>5        9 </a:t>
            </a:r>
            <a:r>
              <a:rPr lang="uk-UA" sz="2000" b="1" dirty="0" smtClean="0">
                <a:solidFill>
                  <a:srgbClr val="7030A0"/>
                </a:solidFill>
              </a:rPr>
              <a:t>•</a:t>
            </a:r>
            <a:r>
              <a:rPr lang="uk-UA" sz="2800" b="1" dirty="0" smtClean="0">
                <a:solidFill>
                  <a:srgbClr val="7030A0"/>
                </a:solidFill>
              </a:rPr>
              <a:t> 4</a:t>
            </a:r>
          </a:p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12 </a:t>
            </a:r>
            <a:r>
              <a:rPr lang="uk-UA" sz="2000" b="1" dirty="0" smtClean="0">
                <a:solidFill>
                  <a:srgbClr val="7030A0"/>
                </a:solidFill>
              </a:rPr>
              <a:t>• </a:t>
            </a:r>
            <a:r>
              <a:rPr lang="uk-UA" sz="2800" b="1" dirty="0" smtClean="0">
                <a:solidFill>
                  <a:srgbClr val="7030A0"/>
                </a:solidFill>
              </a:rPr>
              <a:t>3        4 </a:t>
            </a:r>
            <a:r>
              <a:rPr lang="uk-UA" sz="2000" b="1" dirty="0" smtClean="0">
                <a:solidFill>
                  <a:srgbClr val="7030A0"/>
                </a:solidFill>
              </a:rPr>
              <a:t>•</a:t>
            </a:r>
            <a:r>
              <a:rPr lang="uk-UA" sz="2800" b="1" dirty="0" smtClean="0">
                <a:solidFill>
                  <a:srgbClr val="7030A0"/>
                </a:solidFill>
              </a:rPr>
              <a:t> 6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8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1143" r="60592" b="63609"/>
          <a:stretch/>
        </p:blipFill>
        <p:spPr>
          <a:xfrm>
            <a:off x="252000" y="1368000"/>
            <a:ext cx="9288000" cy="475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57951" y="494529"/>
            <a:ext cx="10169941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Заміни множення </a:t>
            </a:r>
            <a:r>
              <a:rPr lang="uk-UA" sz="3600" b="1" dirty="0" smtClean="0">
                <a:solidFill>
                  <a:schemeClr val="bg1"/>
                </a:solidFill>
              </a:rPr>
              <a:t>додаванням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1745723"/>
            <a:ext cx="1935811" cy="32759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3F897E8-5DC0-470B-8695-C46335C77D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19060" y="3787435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99AF4AD8-DA02-4338-9CC1-CB61AD08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99157" y="3814945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45999DD6-3806-48E7-BD0F-78DA0FE4C8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78013" y="3820472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215546ED-2214-43C1-BD70-CCC7152B05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5253" y="3785583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2631EF70-C617-41E0-A07C-C2FD29FD18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6699" y="4568593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774F0CC-3FF6-4ACC-8989-73E613C29A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50434" y="3802565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803970E2-F7FC-4322-8C5B-5BB5CA9542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200532" y="3775874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73614060-2903-4890-8A54-B0C1B81B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7707" y="2441378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7F4425E-EE7E-4CB5-ABB5-1115196898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15296" y="2326401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F643046-A2B0-4941-9F2C-F1500BFDF0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26870" y="2329852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A8B49CD-3E11-4060-9758-E99E04432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27430" y="2523023"/>
            <a:ext cx="440143" cy="28893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088D17A4-E167-4C59-BA27-78512FCD4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307945" y="3968414"/>
            <a:ext cx="440143" cy="2889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C2202F5-2935-4E39-8458-FFF31DFBC9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4395" y="3083228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39FE84A6-862F-444E-9AED-37CDBF43B6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7393" y="2332156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6B82D81E-28CC-4488-B4F5-F3FB487471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34446" y="3781762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6432C475-8240-4203-90D5-EE83ABB412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8814" y="2510204"/>
            <a:ext cx="440143" cy="2889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427F57A-6474-4507-92A8-6B2E3E1228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4885" y="2507612"/>
            <a:ext cx="440143" cy="28893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4DC6727E-1B9D-4F2B-8937-F548D4914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1090" y="3821235"/>
            <a:ext cx="455016" cy="56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C9B505-904D-4838-8317-6CF048D8C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80" y="2432463"/>
            <a:ext cx="394062" cy="403674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AD992623-4B87-46E3-92E1-48B58EA0A3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4001" y="3184760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2311F51E-8DB2-4B2C-AD4F-B8E09E25E5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77357" y="3085237"/>
            <a:ext cx="420821" cy="53459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CE0B3AFD-4DA4-4B12-973D-3DAF665B3A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27472" y="4562273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1E0873CC-15FC-4BC1-BF28-F3504A50CA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6705" y="4557280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24A5E937-9E1C-46FD-9036-8A204B8032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79685" y="4556026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E58EE086-134D-4E80-94C5-F176CCC1ED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8558" y="3929138"/>
            <a:ext cx="394062" cy="355057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ADA639B3-72A3-41A4-B50B-8311A1FDA8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97253" y="4659939"/>
            <a:ext cx="394062" cy="35505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446ADCE8-679A-4BCF-8E47-304E5AE2FD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9497" y="4678026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C2C8B5FB-963F-4C6C-8FB4-14EF045BD4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36485" y="3070010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B1440458-766C-47F4-A07F-B8C77D9706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08575" y="5274960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2E816E48-16D3-4E45-B69F-9C538573FE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6659" y="4562273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9D8C8A61-9A29-4977-A29C-91B8F1913D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05960" y="5274532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204C3714-C6CD-407B-920B-8CF533FBD3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60688" y="4571725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52BF861A-DA01-4BF3-B7FE-FD20926F2C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42201" y="5273569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5A32B842-3A38-4096-8777-D8D54C00CF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13888" y="4559247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BFB39247-4C41-4D73-883A-F30B7E08B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3865" y="5320675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AAFD42EA-C309-4CE0-B50C-91DBE28CA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80" y="3150700"/>
            <a:ext cx="394062" cy="403674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C6007A6C-3A7B-4340-BE8D-59D05CC22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845" y="3904071"/>
            <a:ext cx="394062" cy="403674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B8331090-C210-40F9-83CA-0FA8BDAFA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172" y="4672150"/>
            <a:ext cx="394062" cy="403674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0D652BAD-8033-440E-A35F-F6D781732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64" y="5407872"/>
            <a:ext cx="394062" cy="403674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FA542DD-379B-4A24-B7D9-E1B89CFF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1062" y="3813597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CA152F43-E4D6-4554-B691-A6617B4F22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37652" y="3807535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85ABE5F-AB0A-435A-BC34-021922E684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70937" y="3798617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97CF47D8-EEBC-452C-ACEC-1D0BA27091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82638" y="3995106"/>
            <a:ext cx="440143" cy="28893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96D3C4F4-359C-4D8F-9CBD-CB88C6C71E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01708" y="4760331"/>
            <a:ext cx="440143" cy="28893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F3686920-CD0C-436C-9562-037F0F0117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01185" y="4732778"/>
            <a:ext cx="440143" cy="28893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79118484-BF3C-4119-AE61-87EF20ED64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2957" y="4720909"/>
            <a:ext cx="440143" cy="28893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CAC339F6-BD61-4102-B226-30246B21F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54403" y="4750018"/>
            <a:ext cx="440143" cy="28893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A6F17D75-286D-463F-9078-92CD09F7EE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7967" y="4732778"/>
            <a:ext cx="440143" cy="28893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F39E7E4C-73F5-4DBF-BBF5-83EC56C0DD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2957" y="3232568"/>
            <a:ext cx="440143" cy="28893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0DC419CD-7DD5-4127-927F-59DAB665EF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58278" y="3232568"/>
            <a:ext cx="440143" cy="28893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E71881B9-23C6-4229-ACCD-3A09FB7DAA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0240" y="2328876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143F145-DC90-42FF-B91F-7A94EF4E02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50044" y="2334875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259385F0-1315-4B3B-8CEF-13BC0DEEF9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16674" y="2336340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234DB56A-481B-4CB7-98F4-6C1ADF2E2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85109" y="2328876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D3DD23BA-D14B-4EA9-AE85-E04DC03CEC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322341" y="2328876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A7470B1D-D37F-40C7-9F60-AC00E06A2F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705512" y="2441218"/>
            <a:ext cx="394062" cy="355057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046A704-3563-40B2-B89C-9CA9838E9D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8735" y="3087719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C2F9015F-5FBC-4BC2-A261-8AD3CF30DA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11769" y="3075913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89B50ED-E9A5-4908-AA5D-9208FF7D7F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65440" y="3077378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90B0D8FC-2916-4DA2-B639-78026DB1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08957" y="3085170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CF22817A-708F-43FF-8AE4-8BEB75F72D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65422" y="3176002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E0381FB-7A52-4B0A-8FB2-495E86E849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6406" y="3921248"/>
            <a:ext cx="394062" cy="355057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99E1F28E-9037-435B-8189-ECA2CC3A6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22502" y="4553129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881AB30E-944F-4587-A4DD-A22F37ABBB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53817" y="4554106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AFAD719F-1360-4173-99D4-A2EC7E8778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005644" y="4553129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3CBE92F1-578D-43F0-A532-8B18FB3AC5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2792" y="5310949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B6961BE3-FA33-4532-A7E3-81DD6A4384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8263" y="5389168"/>
            <a:ext cx="394062" cy="355057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8CCD83A2-98BE-4708-B2CE-5F13A2C07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82441" y="5310949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5B4661E0-CCD9-4B9C-B400-9C765E4088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74909" y="5320674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F41ECBA2-1520-4BD9-B11D-367B00650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58615" y="5309056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="" xmlns:a16="http://schemas.microsoft.com/office/drawing/2014/main" id="{7E79A166-C7C8-446D-976A-8E4AD1B6BE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35623" y="5274960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AACE542A-C30F-449E-B03D-EC9E21F00E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6406" y="5398741"/>
            <a:ext cx="394062" cy="355057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708CA6B6-F4DC-4AA8-9134-E2576FC476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58277" y="5473146"/>
            <a:ext cx="440143" cy="288932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5D477C43-F878-4529-AA48-31E2945D6F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80572" y="5474107"/>
            <a:ext cx="440143" cy="288932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37685FCD-D6D2-463E-AD82-87EB991A02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44456" y="5271148"/>
            <a:ext cx="455016" cy="567661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4A02FA18-B449-4FE2-8377-E9F01ED09A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13350" y="5311410"/>
            <a:ext cx="455016" cy="567661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945040" y="1134933"/>
            <a:ext cx="8732066" cy="6035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</a:t>
            </a:r>
            <a:r>
              <a:rPr lang="uk-UA" sz="2400" b="1" dirty="0">
                <a:solidFill>
                  <a:srgbClr val="7030A0"/>
                </a:solidFill>
              </a:rPr>
              <a:t>значення кожного виразу. </a:t>
            </a:r>
            <a:r>
              <a:rPr lang="uk-UA" sz="2400" b="1" dirty="0" err="1">
                <a:solidFill>
                  <a:srgbClr val="7030A0"/>
                </a:solidFill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два останні вирази.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0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4547</TotalTime>
  <Words>655</Words>
  <Application>Microsoft Office PowerPoint</Application>
  <PresentationFormat>Произвольный</PresentationFormat>
  <Paragraphs>160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Вправа «Мікрофон»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683</cp:revision>
  <dcterms:created xsi:type="dcterms:W3CDTF">2018-01-05T16:38:53Z</dcterms:created>
  <dcterms:modified xsi:type="dcterms:W3CDTF">2025-01-14T20:48:07Z</dcterms:modified>
</cp:coreProperties>
</file>