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1105" r:id="rId3"/>
    <p:sldId id="1106" r:id="rId4"/>
    <p:sldId id="1107" r:id="rId5"/>
    <p:sldId id="1108" r:id="rId6"/>
    <p:sldId id="1091" r:id="rId7"/>
    <p:sldId id="1112" r:id="rId8"/>
    <p:sldId id="1092" r:id="rId9"/>
    <p:sldId id="1109" r:id="rId10"/>
    <p:sldId id="1110" r:id="rId11"/>
    <p:sldId id="1111" r:id="rId12"/>
    <p:sldId id="1020" r:id="rId13"/>
    <p:sldId id="1115" r:id="rId14"/>
    <p:sldId id="1113" r:id="rId15"/>
    <p:sldId id="1114" r:id="rId16"/>
    <p:sldId id="1116" r:id="rId17"/>
    <p:sldId id="111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343"/>
    <a:srgbClr val="2F3242"/>
    <a:srgbClr val="3C4272"/>
    <a:srgbClr val="653819"/>
    <a:srgbClr val="FFC562"/>
    <a:srgbClr val="C3C7E2"/>
    <a:srgbClr val="D3D3B7"/>
    <a:srgbClr val="B2591D"/>
    <a:srgbClr val="B7E5F5"/>
    <a:srgbClr val="FFFB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2" autoAdjust="0"/>
    <p:restoredTop sz="96374" autoAdjust="0"/>
  </p:normalViewPr>
  <p:slideViewPr>
    <p:cSldViewPr snapToGrid="0">
      <p:cViewPr varScale="1">
        <p:scale>
          <a:sx n="85" d="100"/>
          <a:sy n="85" d="100"/>
        </p:scale>
        <p:origin x="-48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28.01.2025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28.01.2025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3473" y="4049194"/>
            <a:ext cx="8865219" cy="160043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Василь </a:t>
            </a: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Сухомлинський </a:t>
            </a:r>
            <a:endParaRPr lang="en-US" sz="4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Глуха дівчинка»</a:t>
            </a:r>
            <a:endParaRPr lang="uk-UA" sz="231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3A43429-11D0-4E4A-A381-D855DC04E6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2" t="7391" r="5218" b="14927"/>
          <a:stretch/>
        </p:blipFill>
        <p:spPr>
          <a:xfrm>
            <a:off x="1739589" y="1191131"/>
            <a:ext cx="2333283" cy="2484182"/>
          </a:xfrm>
          <a:prstGeom prst="round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173565" y="1073171"/>
            <a:ext cx="3275127" cy="255389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клас Розділ 6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Світ дитинства у творах українських письменників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6103" y="572588"/>
            <a:ext cx="10330873" cy="5871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В. Сухомлинський «Глуха дівчинка»</a:t>
            </a:r>
          </a:p>
        </p:txBody>
      </p:sp>
      <p:sp>
        <p:nvSpPr>
          <p:cNvPr id="7" name="Прямокутник: округлені кути 7">
            <a:extLst>
              <a:ext uri="{FF2B5EF4-FFF2-40B4-BE49-F238E27FC236}">
                <a16:creationId xmlns:a16="http://schemas.microsoft.com/office/drawing/2014/main" xmlns="" id="{11C2F74E-8498-4AD9-9330-6FC5B0713686}"/>
              </a:ext>
            </a:extLst>
          </p:cNvPr>
          <p:cNvSpPr/>
          <p:nvPr/>
        </p:nvSpPr>
        <p:spPr>
          <a:xfrm>
            <a:off x="876102" y="1293542"/>
            <a:ext cx="10330873" cy="391596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Немає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згоди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зітхнула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Таня, 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спитаємо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кожного. Яку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квітку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поставимо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стіл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бузок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чи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тюльпан?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Трьом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хотілося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щоб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кімнаті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був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тюльпан,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трьом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бузок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ж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тепер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робити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? 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задумливо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запитала Таня. В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її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очах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грала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радісна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усмішка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: Таню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найбільше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захопила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гра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Захопилися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грою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й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інші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дівчатка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ж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робити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троє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за тюльпан,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троє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за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бузок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… 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ще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раз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промовила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Таня,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ніби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розмірковуючи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вголос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5914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2 клас\2 Читання\1 Савченко\06 Світ дитинства\№066 - Глуха дівчинка\2025-01-27_1542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855" y="4902233"/>
            <a:ext cx="3589984" cy="163014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29161" y="5312580"/>
            <a:ext cx="5820936" cy="5375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Як ти гадаєш, чим закінчиться ця історія? 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6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6103" y="572588"/>
            <a:ext cx="10330873" cy="5871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В. Сухомлинський «Глуха дівчинка»</a:t>
            </a:r>
          </a:p>
        </p:txBody>
      </p:sp>
      <p:sp>
        <p:nvSpPr>
          <p:cNvPr id="7" name="Прямокутник: округлені кути 7">
            <a:extLst>
              <a:ext uri="{FF2B5EF4-FFF2-40B4-BE49-F238E27FC236}">
                <a16:creationId xmlns:a16="http://schemas.microsoft.com/office/drawing/2014/main" xmlns="" id="{11C2F74E-8498-4AD9-9330-6FC5B0713686}"/>
              </a:ext>
            </a:extLst>
          </p:cNvPr>
          <p:cNvSpPr/>
          <p:nvPr/>
        </p:nvSpPr>
        <p:spPr>
          <a:xfrm>
            <a:off x="876100" y="1248937"/>
            <a:ext cx="10330873" cy="391596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Раптом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вона глянула на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Ніну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Глуха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дівчинка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сиділа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біля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вікна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на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її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очах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тремтіли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сльози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були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сльози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обр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несправедливості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Про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неї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забули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її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не питали,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якої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квітки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хочеться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їй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Ой! 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вигукнула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Таня. — А про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Ніну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ми й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забули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Яку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тобі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квітку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хочеться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бузок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чи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тюльпан?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Ніна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усміхнулася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й тоненьким пальчиком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намалювала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повітрі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квітку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тюльпана. Таня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пішла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по тюльпан.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Ніна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посміхаючись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дивилася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вікно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5914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2 клас\2 Читання\1 Савченко\06 Світ дитинства\№066 - Глуха дівчинка\2025-01-27_1542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855" y="4902233"/>
            <a:ext cx="3589984" cy="163014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50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7855" y="482374"/>
            <a:ext cx="10103004" cy="688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Дай відповіді </a:t>
            </a:r>
            <a:r>
              <a:rPr lang="uk-UA" sz="3600" b="1" dirty="0">
                <a:solidFill>
                  <a:schemeClr val="bg1"/>
                </a:solidFill>
              </a:rPr>
              <a:t>на </a:t>
            </a:r>
            <a:r>
              <a:rPr lang="uk-UA" sz="3600" b="1" dirty="0" smtClean="0">
                <a:solidFill>
                  <a:schemeClr val="bg1"/>
                </a:solidFill>
              </a:rPr>
              <a:t>питання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xmlns="" id="{107E356A-29DA-493A-8542-5A70D63F690F}"/>
              </a:ext>
            </a:extLst>
          </p:cNvPr>
          <p:cNvSpPr/>
          <p:nvPr/>
        </p:nvSpPr>
        <p:spPr>
          <a:xfrm>
            <a:off x="947497" y="1270953"/>
            <a:ext cx="7292899" cy="1723694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Які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почуття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викликає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тебе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оповідання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Де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відбувся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описаний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випадок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?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Хто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був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палаті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Чи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запитували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дівчатка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Ніну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про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її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бажання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?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Які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почуття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вона переживала? </a:t>
            </a:r>
          </a:p>
        </p:txBody>
      </p:sp>
      <p:pic>
        <p:nvPicPr>
          <p:cNvPr id="3074" name="Picture 2" descr="D:\2 клас\2 Читання\1 Савченко\06 Світ дитинства\№066 - Глуха дівчинка\2025-01-27_1542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759" y="3072704"/>
            <a:ext cx="6701532" cy="304304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: округлені кути 35">
            <a:extLst>
              <a:ext uri="{FF2B5EF4-FFF2-40B4-BE49-F238E27FC236}">
                <a16:creationId xmlns:a16="http://schemas.microsoft.com/office/drawing/2014/main" xmlns="" id="{107E356A-29DA-493A-8542-5A70D63F690F}"/>
              </a:ext>
            </a:extLst>
          </p:cNvPr>
          <p:cNvSpPr/>
          <p:nvPr/>
        </p:nvSpPr>
        <p:spPr>
          <a:xfrm>
            <a:off x="947497" y="3150764"/>
            <a:ext cx="3702205" cy="2542477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Чому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дівчатка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забули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про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Ніну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? Як Таня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виправила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помилку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?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Розглянь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малюнок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нового можна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дізнатися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про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Ніну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5914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22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7855" y="482374"/>
            <a:ext cx="10103004" cy="688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Визнач послідовність подій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2 клас\2 Читання\1 Савченко\06 Світ дитинства\№066 - Глуха дівчинка\2025-01-27_1542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830" y="3486035"/>
            <a:ext cx="5290661" cy="240239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: округлені кути 35">
            <a:extLst>
              <a:ext uri="{FF2B5EF4-FFF2-40B4-BE49-F238E27FC236}">
                <a16:creationId xmlns:a16="http://schemas.microsoft.com/office/drawing/2014/main" xmlns="" id="{107E356A-29DA-493A-8542-5A70D63F690F}"/>
              </a:ext>
            </a:extLst>
          </p:cNvPr>
          <p:cNvSpPr/>
          <p:nvPr/>
        </p:nvSpPr>
        <p:spPr>
          <a:xfrm>
            <a:off x="947855" y="1223257"/>
            <a:ext cx="7505128" cy="494032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речення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. З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яких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вони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частин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оповідання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47855" y="2346156"/>
            <a:ext cx="3450396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Таня </a:t>
            </a:r>
            <a:r>
              <a:rPr lang="ru-RU" sz="2400" b="1" dirty="0" err="1">
                <a:solidFill>
                  <a:schemeClr val="bg1"/>
                </a:solidFill>
              </a:rPr>
              <a:t>пішла</a:t>
            </a:r>
            <a:r>
              <a:rPr lang="ru-RU" sz="2400" b="1" dirty="0">
                <a:solidFill>
                  <a:schemeClr val="bg1"/>
                </a:solidFill>
              </a:rPr>
              <a:t> по тюльпан.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06796" y="1814274"/>
            <a:ext cx="5117068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/>
            <a:r>
              <a:rPr lang="ru-RU" sz="2400" b="1" dirty="0" err="1">
                <a:solidFill>
                  <a:schemeClr val="bg1"/>
                </a:solidFill>
              </a:rPr>
              <a:t>Усі</a:t>
            </a:r>
            <a:r>
              <a:rPr lang="ru-RU" sz="2400" b="1" dirty="0">
                <a:solidFill>
                  <a:schemeClr val="bg1"/>
                </a:solidFill>
              </a:rPr>
              <a:t> вони </a:t>
            </a:r>
            <a:r>
              <a:rPr lang="ru-RU" sz="2400" b="1" dirty="0" err="1">
                <a:solidFill>
                  <a:schemeClr val="bg1"/>
                </a:solidFill>
              </a:rPr>
              <a:t>одужували</a:t>
            </a:r>
            <a:r>
              <a:rPr lang="ru-RU" sz="2400" b="1" dirty="0">
                <a:solidFill>
                  <a:schemeClr val="bg1"/>
                </a:solidFill>
              </a:rPr>
              <a:t>, і </a:t>
            </a:r>
            <a:r>
              <a:rPr lang="ru-RU" sz="2400" b="1" dirty="0" err="1">
                <a:solidFill>
                  <a:schemeClr val="bg1"/>
                </a:solidFill>
              </a:rPr>
              <a:t>їм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було</a:t>
            </a:r>
            <a:r>
              <a:rPr lang="ru-RU" sz="2400" b="1" dirty="0">
                <a:solidFill>
                  <a:schemeClr val="bg1"/>
                </a:solidFill>
              </a:rPr>
              <a:t> нудно.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31303" y="2893515"/>
            <a:ext cx="5068054" cy="919401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Глуха </a:t>
            </a:r>
            <a:r>
              <a:rPr lang="ru-RU" sz="2400" b="1" dirty="0" err="1">
                <a:solidFill>
                  <a:schemeClr val="bg1"/>
                </a:solidFill>
              </a:rPr>
              <a:t>дівчинка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сиділа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біля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вікна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на </a:t>
            </a:r>
            <a:r>
              <a:rPr lang="ru-RU" sz="2400" b="1" dirty="0" err="1">
                <a:solidFill>
                  <a:schemeClr val="bg1"/>
                </a:solidFill>
              </a:rPr>
              <a:t>її</a:t>
            </a:r>
            <a:r>
              <a:rPr lang="ru-RU" sz="2400" b="1" dirty="0">
                <a:solidFill>
                  <a:schemeClr val="bg1"/>
                </a:solidFill>
              </a:rPr>
              <a:t> очах </a:t>
            </a:r>
            <a:r>
              <a:rPr lang="ru-RU" sz="2400" b="1" dirty="0" err="1">
                <a:solidFill>
                  <a:schemeClr val="bg1"/>
                </a:solidFill>
              </a:rPr>
              <a:t>тремтіли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сльози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50561" y="1837662"/>
            <a:ext cx="2636600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1. Зачин (</a:t>
            </a:r>
            <a:r>
              <a:rPr lang="ru-RU" sz="2400" b="1" dirty="0" err="1" smtClean="0">
                <a:solidFill>
                  <a:schemeClr val="bg1"/>
                </a:solidFill>
              </a:rPr>
              <a:t>Вступ</a:t>
            </a:r>
            <a:r>
              <a:rPr lang="ru-RU" sz="2400" b="1" dirty="0" smtClean="0">
                <a:solidFill>
                  <a:schemeClr val="bg1"/>
                </a:solidFill>
              </a:rPr>
              <a:t>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50559" y="2378066"/>
            <a:ext cx="2636602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3. </a:t>
            </a:r>
            <a:r>
              <a:rPr lang="ru-RU" sz="2400" b="1" dirty="0" err="1" smtClean="0">
                <a:solidFill>
                  <a:schemeClr val="bg1"/>
                </a:solidFill>
              </a:rPr>
              <a:t>Кінцівка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50561" y="2899405"/>
            <a:ext cx="2859624" cy="510778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2. </a:t>
            </a:r>
            <a:r>
              <a:rPr lang="ru-RU" sz="2400" b="1" dirty="0" err="1" smtClean="0">
                <a:solidFill>
                  <a:schemeClr val="bg1"/>
                </a:solidFill>
              </a:rPr>
              <a:t>Основна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частина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кутник: округлені кути 35">
            <a:extLst>
              <a:ext uri="{FF2B5EF4-FFF2-40B4-BE49-F238E27FC236}">
                <a16:creationId xmlns:a16="http://schemas.microsoft.com/office/drawing/2014/main" xmlns="" id="{107E356A-29DA-493A-8542-5A70D63F690F}"/>
              </a:ext>
            </a:extLst>
          </p:cNvPr>
          <p:cNvSpPr/>
          <p:nvPr/>
        </p:nvSpPr>
        <p:spPr>
          <a:xfrm>
            <a:off x="1214385" y="3962115"/>
            <a:ext cx="4312142" cy="87008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прислів’я.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Поясни, як ти його розумієш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Прямокутник: округлені кути 35">
            <a:extLst>
              <a:ext uri="{FF2B5EF4-FFF2-40B4-BE49-F238E27FC236}">
                <a16:creationId xmlns:a16="http://schemas.microsoft.com/office/drawing/2014/main" xmlns="" id="{107E356A-29DA-493A-8542-5A70D63F690F}"/>
              </a:ext>
            </a:extLst>
          </p:cNvPr>
          <p:cNvSpPr/>
          <p:nvPr/>
        </p:nvSpPr>
        <p:spPr>
          <a:xfrm>
            <a:off x="741556" y="4847071"/>
            <a:ext cx="5257801" cy="108538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Доброта – це те, що може побачити сліпий і почути глухий 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8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7855" y="482374"/>
            <a:ext cx="10103004" cy="688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xmlns="" id="{107E356A-29DA-493A-8542-5A70D63F690F}"/>
              </a:ext>
            </a:extLst>
          </p:cNvPr>
          <p:cNvSpPr/>
          <p:nvPr/>
        </p:nvSpPr>
        <p:spPr>
          <a:xfrm>
            <a:off x="947497" y="1270953"/>
            <a:ext cx="4628113" cy="580149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Вислов своє ставлення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до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думки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D:\2 клас\2 Читання\1 Савченко\06 Світ дитинства\№066 - Глуха дівчинка\2025-01-27_1542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59" y="3162058"/>
            <a:ext cx="6701532" cy="304304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: округлені кути 35">
            <a:extLst>
              <a:ext uri="{FF2B5EF4-FFF2-40B4-BE49-F238E27FC236}">
                <a16:creationId xmlns:a16="http://schemas.microsoft.com/office/drawing/2014/main" xmlns="" id="{107E356A-29DA-493A-8542-5A70D63F690F}"/>
              </a:ext>
            </a:extLst>
          </p:cNvPr>
          <p:cNvSpPr/>
          <p:nvPr/>
        </p:nvSpPr>
        <p:spPr>
          <a:xfrm>
            <a:off x="864041" y="1934593"/>
            <a:ext cx="4795023" cy="13718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Дівчатка, які були в палаті, добре чули вухами, але мали глухе серце. </a:t>
            </a:r>
          </a:p>
        </p:txBody>
      </p:sp>
      <p:sp>
        <p:nvSpPr>
          <p:cNvPr id="6" name="Прямокутник: округлені кути 35">
            <a:extLst>
              <a:ext uri="{FF2B5EF4-FFF2-40B4-BE49-F238E27FC236}">
                <a16:creationId xmlns:a16="http://schemas.microsoft.com/office/drawing/2014/main" xmlns="" id="{107E356A-29DA-493A-8542-5A70D63F690F}"/>
              </a:ext>
            </a:extLst>
          </p:cNvPr>
          <p:cNvSpPr/>
          <p:nvPr/>
        </p:nvSpPr>
        <p:spPr>
          <a:xfrm>
            <a:off x="6634977" y="1270953"/>
            <a:ext cx="4282067" cy="580149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Чи можна про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сказати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так: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кутник: округлені кути 35">
            <a:extLst>
              <a:ext uri="{FF2B5EF4-FFF2-40B4-BE49-F238E27FC236}">
                <a16:creationId xmlns:a16="http://schemas.microsoft.com/office/drawing/2014/main" xmlns="" id="{107E356A-29DA-493A-8542-5A70D63F690F}"/>
              </a:ext>
            </a:extLst>
          </p:cNvPr>
          <p:cNvSpPr/>
          <p:nvPr/>
        </p:nvSpPr>
        <p:spPr>
          <a:xfrm>
            <a:off x="6634977" y="1939282"/>
            <a:ext cx="4304370" cy="10891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Слухати треба не тільки </a:t>
            </a:r>
            <a:r>
              <a:rPr lang="uk-UA" sz="2800" b="1" dirty="0">
                <a:solidFill>
                  <a:schemeClr val="bg1"/>
                </a:solidFill>
              </a:rPr>
              <a:t>вухами, </a:t>
            </a:r>
            <a:r>
              <a:rPr lang="uk-UA" sz="2800" b="1" dirty="0" smtClean="0">
                <a:solidFill>
                  <a:schemeClr val="bg1"/>
                </a:solidFill>
              </a:rPr>
              <a:t>а й серцем.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35">
            <a:extLst>
              <a:ext uri="{FF2B5EF4-FFF2-40B4-BE49-F238E27FC236}">
                <a16:creationId xmlns:a16="http://schemas.microsoft.com/office/drawing/2014/main" xmlns="" id="{107E356A-29DA-493A-8542-5A70D63F690F}"/>
              </a:ext>
            </a:extLst>
          </p:cNvPr>
          <p:cNvSpPr/>
          <p:nvPr/>
        </p:nvSpPr>
        <p:spPr>
          <a:xfrm>
            <a:off x="1133710" y="3815431"/>
            <a:ext cx="3315627" cy="1202617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основне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, на твою думку, 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хотів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сказати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автор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читачам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5914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8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3213" y="482374"/>
            <a:ext cx="6408000" cy="688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Українська </a:t>
            </a:r>
            <a:r>
              <a:rPr lang="uk-UA" sz="3600" b="1" dirty="0" err="1" smtClean="0">
                <a:solidFill>
                  <a:schemeClr val="bg1"/>
                </a:solidFill>
              </a:rPr>
              <a:t>дактильна</a:t>
            </a:r>
            <a:r>
              <a:rPr lang="uk-UA" sz="3600" b="1" dirty="0" smtClean="0">
                <a:solidFill>
                  <a:schemeClr val="bg1"/>
                </a:solidFill>
              </a:rPr>
              <a:t> абетка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2 клас\2 Читання\1 Савченко\06 Світ дитинства\№066 - Глуха дівчинка\2025-01-27_1738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" t="20294" r="2976" b="228"/>
          <a:stretch/>
        </p:blipFill>
        <p:spPr bwMode="auto">
          <a:xfrm>
            <a:off x="693212" y="2878769"/>
            <a:ext cx="6408000" cy="32400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кутник: округлені кути 7">
            <a:extLst>
              <a:ext uri="{FF2B5EF4-FFF2-40B4-BE49-F238E27FC236}">
                <a16:creationId xmlns:a16="http://schemas.microsoft.com/office/drawing/2014/main" xmlns="" id="{E665C5C4-DC84-4052-9635-AFF0FD09B1E8}"/>
              </a:ext>
            </a:extLst>
          </p:cNvPr>
          <p:cNvSpPr/>
          <p:nvPr/>
        </p:nvSpPr>
        <p:spPr>
          <a:xfrm>
            <a:off x="693212" y="1309109"/>
            <a:ext cx="6408000" cy="156966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Люди, які не чують, спілкуються </a:t>
            </a:r>
            <a:r>
              <a:rPr lang="uk-UA" sz="2400" b="1" i="1" dirty="0" smtClean="0">
                <a:solidFill>
                  <a:srgbClr val="0070C0"/>
                </a:solidFill>
              </a:rPr>
              <a:t>жестовою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мовою. Рухами пальців рук можна показати всі літери української абетки, передати слова, речення 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102" name="Picture 6" descr="Українська дактильна абетка — Вікіпеді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490" y="407357"/>
            <a:ext cx="4413524" cy="574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95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5481" y="494529"/>
            <a:ext cx="9596421" cy="8226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15481" y="1466603"/>
            <a:ext cx="4576808" cy="397031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Прочитай оповідання </a:t>
            </a:r>
          </a:p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В. Сухомлинського </a:t>
            </a:r>
          </a:p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«Глуха дівчинка». 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Знайди історії про особливих людей, які не чують і які не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бачать, як вони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перемагають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обмеження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uk-UA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Розкажи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про це в класі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76" b="10756"/>
          <a:stretch/>
        </p:blipFill>
        <p:spPr bwMode="auto">
          <a:xfrm>
            <a:off x="5953858" y="1466603"/>
            <a:ext cx="4858044" cy="379744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10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4428697" y="4634431"/>
            <a:ext cx="2623458" cy="149422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Ці знання непотрібні, незрозумілі</a:t>
            </a:r>
            <a:endParaRPr lang="ru-RU" sz="2800" b="1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8228854" y="4655332"/>
            <a:ext cx="2592291" cy="113586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Доопрацюю</a:t>
            </a:r>
          </a:p>
          <a:p>
            <a:r>
              <a:rPr lang="uk-UA" sz="2800" b="1" dirty="0" smtClean="0"/>
              <a:t>після уроку</a:t>
            </a:r>
            <a:endParaRPr lang="ru-RU" sz="2800" b="1" dirty="0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110343" y="4734068"/>
            <a:ext cx="2554835" cy="1057131"/>
          </a:xfrm>
          <a:prstGeom prst="roundRect">
            <a:avLst/>
          </a:prstGeom>
          <a:solidFill>
            <a:srgbClr val="E0147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Все було зрозуміло</a:t>
            </a:r>
            <a:endParaRPr lang="ru-RU" sz="2800" b="1" dirty="0"/>
          </a:p>
        </p:txBody>
      </p:sp>
      <p:pic>
        <p:nvPicPr>
          <p:cNvPr id="9" name="Рисунок 8" descr="C:\Users\podol\Desktop\рефлексія\images (3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67" y="2156901"/>
            <a:ext cx="1977118" cy="2306242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10" name="Рисунок 9" descr="C:\Users\podol\Desktop\рефлексія\рюкзак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875" y="2050388"/>
            <a:ext cx="2358303" cy="251926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14" name="Рисунок 13" descr="C:\Users\podol\Desktop\рефлексія\мясорубка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8" r="7180"/>
          <a:stretch/>
        </p:blipFill>
        <p:spPr bwMode="auto">
          <a:xfrm>
            <a:off x="8175172" y="1995467"/>
            <a:ext cx="2699657" cy="246767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110343" y="666987"/>
            <a:ext cx="9764486" cy="8161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r>
              <a:rPr lang="uk-UA" sz="40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221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39097" y="1413804"/>
            <a:ext cx="5184575" cy="20635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altLang="ru-RU" sz="3200" b="1" dirty="0">
                <a:solidFill>
                  <a:schemeClr val="accent2">
                    <a:lumMod val="75000"/>
                  </a:schemeClr>
                </a:solidFill>
              </a:rPr>
              <a:t>В школі справу хоч яку</a:t>
            </a:r>
          </a:p>
          <a:p>
            <a:pPr>
              <a:lnSpc>
                <a:spcPct val="90000"/>
              </a:lnSpc>
            </a:pPr>
            <a:r>
              <a:rPr lang="uk-UA" altLang="ru-RU" sz="3200" b="1" dirty="0">
                <a:solidFill>
                  <a:schemeClr val="accent2">
                    <a:lumMod val="75000"/>
                  </a:schemeClr>
                </a:solidFill>
              </a:rPr>
              <a:t>Починаєм по дзвінку.</a:t>
            </a:r>
          </a:p>
          <a:p>
            <a:pPr>
              <a:lnSpc>
                <a:spcPct val="90000"/>
              </a:lnSpc>
            </a:pPr>
            <a:r>
              <a:rPr lang="uk-UA" altLang="ru-RU" sz="3200" b="1" dirty="0">
                <a:solidFill>
                  <a:schemeClr val="accent2">
                    <a:lumMod val="75000"/>
                  </a:schemeClr>
                </a:solidFill>
              </a:rPr>
              <a:t>Тож хвилини не втрачаєм,</a:t>
            </a:r>
          </a:p>
          <a:p>
            <a:pPr>
              <a:lnSpc>
                <a:spcPct val="90000"/>
              </a:lnSpc>
            </a:pPr>
            <a:r>
              <a:rPr lang="uk-UA" altLang="ru-RU" sz="3200" b="1" dirty="0">
                <a:solidFill>
                  <a:schemeClr val="accent2">
                    <a:lumMod val="75000"/>
                  </a:schemeClr>
                </a:solidFill>
              </a:rPr>
              <a:t>Все нове запам’ятаєм.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439097" y="1413804"/>
            <a:ext cx="5371862" cy="17400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800" b="1" dirty="0" err="1" smtClean="0"/>
              <a:t>Вибер</a:t>
            </a:r>
            <a:r>
              <a:rPr lang="uk-UA" sz="2800" b="1" dirty="0"/>
              <a:t>и</a:t>
            </a:r>
            <a:r>
              <a:rPr lang="ru-RU" sz="2800" b="1" dirty="0" smtClean="0"/>
              <a:t> </a:t>
            </a:r>
            <a:r>
              <a:rPr lang="ru-RU" sz="2800" b="1" dirty="0"/>
              <a:t>вагончик, </a:t>
            </a:r>
            <a:r>
              <a:rPr lang="ru-RU" sz="2800" b="1" dirty="0" smtClean="0"/>
              <a:t>у </a:t>
            </a:r>
            <a:r>
              <a:rPr lang="ru-RU" sz="2800" b="1" dirty="0" err="1"/>
              <a:t>якому</a:t>
            </a:r>
            <a:r>
              <a:rPr lang="ru-RU" sz="2800" b="1" dirty="0"/>
              <a:t> </a:t>
            </a:r>
            <a:r>
              <a:rPr lang="ru-RU" sz="2800" b="1" dirty="0" smtClean="0"/>
              <a:t>б </a:t>
            </a:r>
            <a:r>
              <a:rPr lang="ru-RU" sz="2800" b="1" dirty="0" err="1" smtClean="0"/>
              <a:t>хотіла</a:t>
            </a:r>
            <a:r>
              <a:rPr lang="ru-RU" sz="2800" b="1" dirty="0"/>
              <a:t>(</a:t>
            </a:r>
            <a:r>
              <a:rPr lang="ru-RU" sz="2800" b="1" dirty="0" smtClean="0"/>
              <a:t>в) </a:t>
            </a:r>
            <a:r>
              <a:rPr lang="ru-RU" sz="2800" b="1" dirty="0" err="1"/>
              <a:t>мандрувати</a:t>
            </a:r>
            <a:r>
              <a:rPr lang="ru-RU" sz="2800" b="1" dirty="0"/>
              <a:t> </a:t>
            </a:r>
            <a:r>
              <a:rPr lang="ru-RU" sz="2800" b="1" dirty="0" err="1"/>
              <a:t>цим</a:t>
            </a:r>
            <a:r>
              <a:rPr lang="ru-RU" sz="2800" b="1" dirty="0"/>
              <a:t> уроком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68075" y="7146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dirty="0" smtClean="0"/>
              <a:t> </a:t>
            </a:r>
            <a:endParaRPr lang="ru-RU" dirty="0"/>
          </a:p>
          <a:p>
            <a:r>
              <a:rPr lang="uk-UA" dirty="0"/>
              <a:t> </a:t>
            </a:r>
            <a:endParaRPr lang="ru-RU" dirty="0"/>
          </a:p>
        </p:txBody>
      </p:sp>
      <p:pic>
        <p:nvPicPr>
          <p:cNvPr id="1026" name="Picture 2" descr="https://kartinkof.club/uploads/posts/2022-05/1653673499_24-kartinkof-club-p-parovoz-kartinka-veselii-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2" b="29967"/>
          <a:stretch/>
        </p:blipFill>
        <p:spPr bwMode="auto">
          <a:xfrm>
            <a:off x="1160133" y="3756895"/>
            <a:ext cx="9887330" cy="2125797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17750" y="3628721"/>
            <a:ext cx="2427268" cy="52322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err="1"/>
              <a:t>Працьовитість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76320" y="3621249"/>
            <a:ext cx="1739964" cy="523220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err="1"/>
              <a:t>Уважність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58754" y="3655718"/>
            <a:ext cx="185018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err="1"/>
              <a:t>Активність</a:t>
            </a:r>
            <a:endParaRPr lang="ru-RU" sz="2800" b="1" dirty="0"/>
          </a:p>
        </p:txBody>
      </p:sp>
      <p:pic>
        <p:nvPicPr>
          <p:cNvPr id="10" name="Picture 2" descr="Картинки по запросу клипарт звонок школьн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5859">
            <a:off x="8962182" y="1433514"/>
            <a:ext cx="1544267" cy="20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160133" y="525668"/>
            <a:ext cx="9887330" cy="8095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Емоційне </a:t>
            </a:r>
            <a:r>
              <a:rPr lang="uk-UA" sz="4000" b="1" dirty="0" smtClean="0">
                <a:solidFill>
                  <a:schemeClr val="bg1"/>
                </a:solidFill>
              </a:rPr>
              <a:t>налаштування 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56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75657" y="494528"/>
            <a:ext cx="9834434" cy="7029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Читацька </a:t>
            </a:r>
            <a:r>
              <a:rPr lang="uk-UA" sz="4000" b="1" dirty="0" smtClean="0">
                <a:solidFill>
                  <a:schemeClr val="bg1"/>
                </a:solidFill>
              </a:rPr>
              <a:t>розминка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5657" y="2328451"/>
            <a:ext cx="5165963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Мавпенятко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мовить</a:t>
            </a:r>
            <a:r>
              <a:rPr lang="ru-RU" sz="2800" b="1" dirty="0" smtClean="0">
                <a:solidFill>
                  <a:schemeClr val="bg1"/>
                </a:solidFill>
              </a:rPr>
              <a:t>: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«</a:t>
            </a:r>
            <a:r>
              <a:rPr lang="ru-RU" sz="2800" b="1" dirty="0" err="1">
                <a:solidFill>
                  <a:schemeClr val="bg1"/>
                </a:solidFill>
              </a:rPr>
              <a:t>Мамо</a:t>
            </a:r>
            <a:r>
              <a:rPr lang="ru-RU" sz="2800" b="1" dirty="0">
                <a:solidFill>
                  <a:schemeClr val="bg1"/>
                </a:solidFill>
              </a:rPr>
              <a:t>, масла, </a:t>
            </a:r>
            <a:r>
              <a:rPr lang="ru-RU" sz="2800" b="1" dirty="0" err="1">
                <a:solidFill>
                  <a:schemeClr val="bg1"/>
                </a:solidFill>
              </a:rPr>
              <a:t>моркви</a:t>
            </a:r>
            <a:r>
              <a:rPr lang="ru-RU" sz="2800" b="1" dirty="0">
                <a:solidFill>
                  <a:schemeClr val="bg1"/>
                </a:solidFill>
              </a:rPr>
              <a:t>, маку мало.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Миска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мамочко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мілка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мало </a:t>
            </a:r>
            <a:r>
              <a:rPr lang="ru-RU" sz="2800" b="1" dirty="0" err="1">
                <a:solidFill>
                  <a:schemeClr val="bg1"/>
                </a:solidFill>
              </a:rPr>
              <a:t>містить</a:t>
            </a:r>
            <a:r>
              <a:rPr lang="ru-RU" sz="2800" b="1" dirty="0">
                <a:solidFill>
                  <a:schemeClr val="bg1"/>
                </a:solidFill>
              </a:rPr>
              <a:t> молока».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75657" y="1330499"/>
            <a:ext cx="5165962" cy="87101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скоромовку повільно, усвідомлено.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5657" y="4249229"/>
            <a:ext cx="5269748" cy="163450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7800" indent="-177800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скоромовку, наче катаєшся на ліані.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скоромовку швидко,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наче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доганяєш мавпочку з бананом.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80" y="1330499"/>
            <a:ext cx="4028297" cy="378659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14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42998" y="582906"/>
            <a:ext cx="9677402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8" y="1640415"/>
            <a:ext cx="3853545" cy="385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25143" y="1640415"/>
            <a:ext cx="5595258" cy="43926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2800" b="1" dirty="0" smtClean="0">
                <a:solidFill>
                  <a:schemeClr val="bg1"/>
                </a:solidFill>
              </a:rPr>
              <a:t>ми </a:t>
            </a:r>
            <a:r>
              <a:rPr lang="uk-UA" sz="2800" b="1" dirty="0">
                <a:solidFill>
                  <a:schemeClr val="bg1"/>
                </a:solidFill>
              </a:rPr>
              <a:t>починаємо знайомство </a:t>
            </a:r>
            <a:r>
              <a:rPr lang="uk-UA" sz="2800" b="1" dirty="0" smtClean="0">
                <a:solidFill>
                  <a:schemeClr val="bg1"/>
                </a:solidFill>
              </a:rPr>
              <a:t>з другою частиною розділу «Світ дитинства в творах </a:t>
            </a:r>
            <a:r>
              <a:rPr lang="uk-UA" sz="2800" b="1" dirty="0">
                <a:solidFill>
                  <a:schemeClr val="bg1"/>
                </a:solidFill>
              </a:rPr>
              <a:t>українських </a:t>
            </a:r>
            <a:r>
              <a:rPr lang="uk-UA" sz="2800" b="1" dirty="0" smtClean="0">
                <a:solidFill>
                  <a:schemeClr val="bg1"/>
                </a:solidFill>
              </a:rPr>
              <a:t>письменників»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– ОПОВІДАННЯ.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Ознайомимось з твором «Глуха дівчинка» українського педагога й  письменника Василя Сухомлинського.</a:t>
            </a:r>
            <a:endParaRPr lang="uk-U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0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42998" y="490654"/>
            <a:ext cx="9677402" cy="7136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Робота з підручником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: скругленные углы 7">
            <a:extLst>
              <a:ext uri="{FF2B5EF4-FFF2-40B4-BE49-F238E27FC236}">
                <a16:creationId xmlns:a16="http://schemas.microsoft.com/office/drawing/2014/main" xmlns="" id="{0DB7BAFC-B55D-40B9-ADA8-94072270A7BC}"/>
              </a:ext>
            </a:extLst>
          </p:cNvPr>
          <p:cNvSpPr/>
          <p:nvPr/>
        </p:nvSpPr>
        <p:spPr>
          <a:xfrm>
            <a:off x="1157383" y="1282950"/>
            <a:ext cx="7582830" cy="1895150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uk-UA" sz="2800" b="1" dirty="0">
                <a:solidFill>
                  <a:srgbClr val="FF0000"/>
                </a:solidFill>
              </a:rPr>
              <a:t>оповіданнях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розповідається - оповідається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про різні події, вчинки з життя людей, тварин. На відміну від віршів, речення в оповіданні </a:t>
            </a:r>
            <a:endParaRPr lang="uk-UA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не </a:t>
            </a:r>
            <a:r>
              <a:rPr lang="uk-UA" sz="2800" b="1" dirty="0">
                <a:solidFill>
                  <a:srgbClr val="FF0000"/>
                </a:solidFill>
              </a:rPr>
              <a:t>римуються. 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5914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2 клас\2 Читання\1 Савченко\06 Світ дитинства\№066 - Глуха дівчинка\2025-01-27_1422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8" y="3267308"/>
            <a:ext cx="7631473" cy="258278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Картинки до тестів\Учні\Знай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930" y="1282950"/>
            <a:ext cx="1767470" cy="2296814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: скругленные углы 7">
            <a:extLst>
              <a:ext uri="{FF2B5EF4-FFF2-40B4-BE49-F238E27FC236}">
                <a16:creationId xmlns:a16="http://schemas.microsoft.com/office/drawing/2014/main" xmlns="" id="{0DB7BAFC-B55D-40B9-ADA8-94072270A7BC}"/>
              </a:ext>
            </a:extLst>
          </p:cNvPr>
          <p:cNvSpPr/>
          <p:nvPr/>
        </p:nvSpPr>
        <p:spPr>
          <a:xfrm>
            <a:off x="7073588" y="3654047"/>
            <a:ext cx="3958683" cy="12186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Читай і розмірковуй: яким бути, а яким – ні.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07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0385" y="558625"/>
            <a:ext cx="9925507" cy="7237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Василь Сухомлинський (1917 – 1970)</a:t>
            </a:r>
          </a:p>
        </p:txBody>
      </p:sp>
      <p:pic>
        <p:nvPicPr>
          <p:cNvPr id="1026" name="Picture 2" descr="Результат пошуку зображень за запитом &quot;Василь Сухомлинський&quot;">
            <a:extLst>
              <a:ext uri="{FF2B5EF4-FFF2-40B4-BE49-F238E27FC236}">
                <a16:creationId xmlns:a16="http://schemas.microsoft.com/office/drawing/2014/main" xmlns="" id="{F00AFF5E-ECF4-4636-AD0D-0C1926144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85" y="1412133"/>
            <a:ext cx="3157097" cy="391480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093527D-C637-45C7-9760-3F29F18838A4}"/>
              </a:ext>
            </a:extLst>
          </p:cNvPr>
          <p:cNvSpPr/>
          <p:nvPr/>
        </p:nvSpPr>
        <p:spPr>
          <a:xfrm>
            <a:off x="4327698" y="1468918"/>
            <a:ext cx="7414033" cy="415498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Педагог і письменник народився на Кіровоградщині. Багато років був директором і вчителем Павлиської школи. Родина Сухомлинських мешкала у школі. Її учні разом із Василем Олександровичем мандрували на луки, у ліс, поле, відкривали таємниці природи, придумували казки, оповідання. Минув час, але й зараз у Павлиській школі складають казки. Для дітей письменник залишив багато книжок: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Казки школи під голубим небом», «Чиста криниця», «Співуча пір’їнка», «Гаряча квітка», «Вічна тополя», «Всі добрі люди одна сім’я»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та інші.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5914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87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4143" y="494530"/>
            <a:ext cx="10276114" cy="6875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Словникова </a:t>
            </a:r>
            <a:r>
              <a:rPr lang="uk-UA" sz="4000" b="1" dirty="0" smtClean="0">
                <a:solidFill>
                  <a:schemeClr val="bg1"/>
                </a:solidFill>
              </a:rPr>
              <a:t>робота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530274" y="1967453"/>
            <a:ext cx="3496330" cy="364161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200" b="1" dirty="0" smtClean="0">
                <a:solidFill>
                  <a:schemeClr val="bg1"/>
                </a:solidFill>
                <a:ea typeface="+mj-ea"/>
                <a:cs typeface="+mj-cs"/>
              </a:rPr>
              <a:t>тринадцятирічна</a:t>
            </a:r>
            <a:endParaRPr lang="uk-UA" sz="3200" b="1" dirty="0">
              <a:solidFill>
                <a:schemeClr val="bg1"/>
              </a:solidFill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uk-UA" sz="3200" b="1" dirty="0" smtClean="0">
                <a:solidFill>
                  <a:schemeClr val="bg1"/>
                </a:solidFill>
                <a:ea typeface="+mj-ea"/>
                <a:cs typeface="+mj-cs"/>
              </a:rPr>
              <a:t>квітучий</a:t>
            </a:r>
            <a:endParaRPr lang="uk-UA" sz="3200" b="1" dirty="0">
              <a:solidFill>
                <a:schemeClr val="bg1"/>
              </a:solidFill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uk-UA" sz="3200" b="1" dirty="0" smtClean="0">
                <a:solidFill>
                  <a:schemeClr val="bg1"/>
                </a:solidFill>
                <a:ea typeface="+mj-ea"/>
                <a:cs typeface="+mj-cs"/>
              </a:rPr>
              <a:t>склянка</a:t>
            </a:r>
            <a:endParaRPr lang="uk-UA" sz="3200" b="1" dirty="0">
              <a:solidFill>
                <a:schemeClr val="bg1"/>
              </a:solidFill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uk-UA" sz="3200" b="1" dirty="0" smtClean="0">
                <a:solidFill>
                  <a:schemeClr val="bg1"/>
                </a:solidFill>
                <a:ea typeface="+mj-ea"/>
                <a:cs typeface="+mj-cs"/>
              </a:rPr>
              <a:t>восьмирічна</a:t>
            </a:r>
          </a:p>
          <a:p>
            <a:pPr algn="ctr" eaLnBrk="0" hangingPunct="0">
              <a:defRPr/>
            </a:pPr>
            <a:r>
              <a:rPr lang="uk-UA" sz="3200" b="1" dirty="0" smtClean="0">
                <a:solidFill>
                  <a:schemeClr val="bg1"/>
                </a:solidFill>
                <a:ea typeface="+mj-ea"/>
                <a:cs typeface="+mj-cs"/>
              </a:rPr>
              <a:t>розмірковуючи</a:t>
            </a:r>
            <a:endParaRPr lang="uk-UA" sz="3200" b="1" dirty="0">
              <a:solidFill>
                <a:schemeClr val="bg1"/>
              </a:solidFill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uk-UA" sz="3200" b="1" dirty="0" smtClean="0">
                <a:solidFill>
                  <a:schemeClr val="bg1"/>
                </a:solidFill>
                <a:ea typeface="+mj-ea"/>
                <a:cs typeface="+mj-cs"/>
              </a:rPr>
              <a:t>несправедливості</a:t>
            </a:r>
          </a:p>
          <a:p>
            <a:pPr algn="ctr" eaLnBrk="0" hangingPunct="0">
              <a:defRPr/>
            </a:pPr>
            <a:r>
              <a:rPr lang="ru-RU" sz="3200" b="1" dirty="0" err="1" smtClean="0">
                <a:solidFill>
                  <a:schemeClr val="bg1"/>
                </a:solidFill>
              </a:rPr>
              <a:t>відчинивши</a:t>
            </a:r>
            <a:endParaRPr lang="uk-UA" sz="32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404358" y="1994136"/>
            <a:ext cx="2354388" cy="361492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200" b="1" dirty="0" smtClean="0">
                <a:solidFill>
                  <a:schemeClr val="bg1"/>
                </a:solidFill>
              </a:rPr>
              <a:t>тремтіли</a:t>
            </a:r>
          </a:p>
          <a:p>
            <a:pPr algn="ctr" eaLnBrk="0" hangingPunct="0">
              <a:defRPr/>
            </a:pPr>
            <a:r>
              <a:rPr lang="uk-UA" sz="3200" b="1" dirty="0" smtClean="0">
                <a:solidFill>
                  <a:schemeClr val="bg1"/>
                </a:solidFill>
              </a:rPr>
              <a:t>задумливо</a:t>
            </a:r>
            <a:endParaRPr lang="uk-UA" sz="3200" b="1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uk-UA" sz="3200" b="1" dirty="0" smtClean="0">
                <a:solidFill>
                  <a:schemeClr val="bg1"/>
                </a:solidFill>
              </a:rPr>
              <a:t>одужували</a:t>
            </a:r>
            <a:endParaRPr lang="uk-UA" sz="3200" b="1" dirty="0">
              <a:solidFill>
                <a:schemeClr val="bg1"/>
              </a:solidFill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uk-UA" sz="3200" b="1" dirty="0" smtClean="0">
                <a:solidFill>
                  <a:schemeClr val="bg1"/>
                </a:solidFill>
                <a:ea typeface="+mj-ea"/>
                <a:cs typeface="+mj-cs"/>
              </a:rPr>
              <a:t>принесемо</a:t>
            </a:r>
            <a:endParaRPr lang="uk-UA" sz="3200" b="1" dirty="0">
              <a:solidFill>
                <a:schemeClr val="bg1"/>
              </a:solidFill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uk-UA" sz="3200" b="1" dirty="0" smtClean="0">
                <a:solidFill>
                  <a:schemeClr val="bg1"/>
                </a:solidFill>
                <a:ea typeface="+mj-ea"/>
                <a:cs typeface="+mj-cs"/>
              </a:rPr>
              <a:t>трьом</a:t>
            </a:r>
            <a:endParaRPr lang="uk-UA" sz="3200" b="1" dirty="0">
              <a:solidFill>
                <a:schemeClr val="bg1"/>
              </a:solidFill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uk-UA" sz="3200" b="1" dirty="0" smtClean="0">
                <a:solidFill>
                  <a:schemeClr val="bg1"/>
                </a:solidFill>
                <a:ea typeface="+mj-ea"/>
                <a:cs typeface="+mj-cs"/>
              </a:rPr>
              <a:t>найбільше</a:t>
            </a:r>
          </a:p>
          <a:p>
            <a:pPr algn="ctr" eaLnBrk="0" hangingPunct="0">
              <a:defRPr/>
            </a:pPr>
            <a:r>
              <a:rPr lang="uk-UA" sz="3200" b="1" dirty="0" smtClean="0">
                <a:solidFill>
                  <a:schemeClr val="bg1"/>
                </a:solidFill>
                <a:ea typeface="+mj-ea"/>
                <a:cs typeface="+mj-cs"/>
              </a:rPr>
              <a:t>йдеться</a:t>
            </a:r>
            <a:endParaRPr lang="uk-UA" sz="32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4143" y="1731865"/>
            <a:ext cx="2329543" cy="328644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внобедренный треугольник 8"/>
          <p:cNvSpPr/>
          <p:nvPr/>
        </p:nvSpPr>
        <p:spPr>
          <a:xfrm rot="6556522">
            <a:off x="6121776" y="2002118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6556522">
            <a:off x="5269748" y="2550444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6556522">
            <a:off x="5261232" y="3084801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6556522">
            <a:off x="5700656" y="3468217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6556522">
            <a:off x="8857223" y="2002118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6556522">
            <a:off x="8282365" y="2631023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6556522">
            <a:off x="8108463" y="3084801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6556522">
            <a:off x="8960461" y="3529867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6556522">
            <a:off x="5899920" y="4491563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6556522">
            <a:off x="5426971" y="4012058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530276" y="1277612"/>
            <a:ext cx="6992656" cy="53267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Читання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слів «луною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» за учнем, який гарно читає.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Равнобедренный треугольник 25"/>
          <p:cNvSpPr/>
          <p:nvPr/>
        </p:nvSpPr>
        <p:spPr>
          <a:xfrm rot="6556522">
            <a:off x="8556559" y="4528342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6556522">
            <a:off x="5530210" y="4970304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6556522">
            <a:off x="8496000" y="5051552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56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6103" y="461076"/>
            <a:ext cx="10330873" cy="5871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В. Сухомлинський «Глуха дівчинка»</a:t>
            </a:r>
          </a:p>
        </p:txBody>
      </p:sp>
      <p:sp>
        <p:nvSpPr>
          <p:cNvPr id="7" name="Прямокутник: округлені кути 7">
            <a:extLst>
              <a:ext uri="{FF2B5EF4-FFF2-40B4-BE49-F238E27FC236}">
                <a16:creationId xmlns:a16="http://schemas.microsoft.com/office/drawing/2014/main" xmlns="" id="{11C2F74E-8498-4AD9-9330-6FC5B0713686}"/>
              </a:ext>
            </a:extLst>
          </p:cNvPr>
          <p:cNvSpPr/>
          <p:nvPr/>
        </p:nvSpPr>
        <p:spPr>
          <a:xfrm>
            <a:off x="876103" y="1092819"/>
            <a:ext cx="10330873" cy="4392692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У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лікарні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дитяча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палата. У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ній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лежало семеро дівчаток, у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кожної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— своя хвороба.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Усі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вони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одужували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і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їм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було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нудно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</a:rPr>
              <a:t>СтаршоювпалатібулатринадцятирічнаТаня,почувалавонасебенібикерівникоммаленькогодитячого </a:t>
            </a:r>
            <a:r>
              <a:rPr lang="ru-RU" sz="2800" b="1" dirty="0" err="1">
                <a:solidFill>
                  <a:srgbClr val="002060"/>
                </a:solidFill>
              </a:rPr>
              <a:t>колективу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</a:p>
          <a:p>
            <a:pPr algn="just"/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Відчинивши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вікно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Таня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дивилася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квітучий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сад.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Уже й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бузок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цвіте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задумливо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сказала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дівчинка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— І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тюльпани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скоро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зацвітуть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Дівчатка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давайте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принесемо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в палату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квітку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й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поставимо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у склянку. Як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буде добре!</a:t>
            </a:r>
          </a:p>
          <a:p>
            <a:pPr algn="just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Добре, ой, як добре, 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зраділи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всі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5914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2 клас\2 Читання\1 Савченко\06 Світ дитинства\№066 - Глуха дівчинка\2025-01-27_1542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855" y="4902233"/>
            <a:ext cx="3589984" cy="163014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31859" y="5312579"/>
            <a:ext cx="6818238" cy="10137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Скільки дівчаток лежало в палаті лікарні? Як звали старшу з </a:t>
            </a:r>
            <a:r>
              <a:rPr lang="uk-UA" sz="2000" b="1" dirty="0">
                <a:solidFill>
                  <a:schemeClr val="bg1"/>
                </a:solidFill>
              </a:rPr>
              <a:t>них? Скільки років </a:t>
            </a:r>
            <a:r>
              <a:rPr lang="uk-UA" sz="2000" b="1" dirty="0" smtClean="0">
                <a:solidFill>
                  <a:schemeClr val="bg1"/>
                </a:solidFill>
              </a:rPr>
              <a:t>їй було? В яку пору року відбувається подія? Що запропонувала Таня? 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7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6103" y="572588"/>
            <a:ext cx="10330873" cy="5871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В. Сухомлинський «Глуха дівчинка»</a:t>
            </a:r>
          </a:p>
        </p:txBody>
      </p:sp>
      <p:sp>
        <p:nvSpPr>
          <p:cNvPr id="7" name="Прямокутник: округлені кути 7">
            <a:extLst>
              <a:ext uri="{FF2B5EF4-FFF2-40B4-BE49-F238E27FC236}">
                <a16:creationId xmlns:a16="http://schemas.microsoft.com/office/drawing/2014/main" xmlns="" id="{11C2F74E-8498-4AD9-9330-6FC5B0713686}"/>
              </a:ext>
            </a:extLst>
          </p:cNvPr>
          <p:cNvSpPr/>
          <p:nvPr/>
        </p:nvSpPr>
        <p:spPr>
          <a:xfrm>
            <a:off x="876102" y="1226633"/>
            <a:ext cx="10330873" cy="5346144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Мовчала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лише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одна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дівчинка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восьмирічна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Ніна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Вона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була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глуха.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Ніна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добре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розуміла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про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йдеться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Їй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теж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було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радісно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: в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палаті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квітка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!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Їй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теж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захотілося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кивнути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головою й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радісно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усміхнутися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але вона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відчула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Таня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її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питає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А яку ж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квітку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поставимо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бузок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чи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тюльпан? 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знову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запитала Таня. </a:t>
            </a:r>
          </a:p>
          <a:p>
            <a:pPr algn="just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Бузок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! 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хотілося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одним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дівчаткам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algn="just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Тюльпан! 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хотілося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іншим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Тані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іншим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дівчаткам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чомусь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і на думку не спало,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можна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поставити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дві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квітки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— і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бузок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і тюльпан.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Їх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захопила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гра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грати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було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цікаво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5914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3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2449</TotalTime>
  <Words>1052</Words>
  <Application>Microsoft Office PowerPoint</Application>
  <PresentationFormat>Произвольный</PresentationFormat>
  <Paragraphs>124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1137</cp:revision>
  <dcterms:created xsi:type="dcterms:W3CDTF">2018-01-05T16:38:53Z</dcterms:created>
  <dcterms:modified xsi:type="dcterms:W3CDTF">2025-01-28T12:34:15Z</dcterms:modified>
</cp:coreProperties>
</file>