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494" r:id="rId3"/>
    <p:sldId id="495" r:id="rId4"/>
    <p:sldId id="490" r:id="rId5"/>
    <p:sldId id="496" r:id="rId6"/>
    <p:sldId id="442" r:id="rId7"/>
    <p:sldId id="491" r:id="rId8"/>
    <p:sldId id="478" r:id="rId9"/>
    <p:sldId id="492" r:id="rId10"/>
    <p:sldId id="480" r:id="rId11"/>
    <p:sldId id="481" r:id="rId12"/>
    <p:sldId id="482" r:id="rId13"/>
    <p:sldId id="484" r:id="rId14"/>
    <p:sldId id="49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295FFF"/>
    <a:srgbClr val="FF66FF"/>
    <a:srgbClr val="FFFF00"/>
    <a:srgbClr val="FF7C80"/>
    <a:srgbClr val="00B050"/>
    <a:srgbClr val="709E32"/>
    <a:srgbClr val="E3FE4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 custScaleY="80746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Y="7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 custScaleY="80746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Y="80916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 custAng="123034" custScaleY="80746" custLinFactNeighborX="1529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 custScaleY="82909" custRadScaleRad="101034" custRadScaleInc="-5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 custScaleY="80746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Y="79813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 custScaleY="80746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 custScaleY="7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883C1-CEA0-4B2A-9D7E-11A533914484}" type="presOf" srcId="{C7962517-4C5C-42CA-BFBB-E232FC2B266D}" destId="{2BCCC9C3-A556-4EBF-A2F7-AA7AE81151C5}" srcOrd="0" destOrd="0" presId="urn:microsoft.com/office/officeart/2005/8/layout/radial4"/>
    <dgm:cxn modelId="{0D9CDD35-4761-4AD4-9429-E49EFD9E722A}" type="presOf" srcId="{D4781B1E-F8C4-4597-843A-0EAE9000DD23}" destId="{E3DA2B5F-5B05-4A0B-A7DD-509193D4E17C}" srcOrd="0" destOrd="0" presId="urn:microsoft.com/office/officeart/2005/8/layout/radial4"/>
    <dgm:cxn modelId="{5090AF06-BCB9-45DD-8F8E-8ED52634158A}" type="presOf" srcId="{2252AE63-8550-48D5-B76D-33F4776E21D7}" destId="{BB208B9D-B692-4ADE-BCA6-F15EAB400D8C}" srcOrd="0" destOrd="0" presId="urn:microsoft.com/office/officeart/2005/8/layout/radial4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61C9DE64-4963-4706-A432-88D32FD1D3E1}" type="presOf" srcId="{F016CD53-4314-44C8-8851-271A8386442A}" destId="{F21D2CB4-61F7-4C96-88D6-482ADA1F7E14}" srcOrd="0" destOrd="0" presId="urn:microsoft.com/office/officeart/2005/8/layout/radial4"/>
    <dgm:cxn modelId="{D60A3191-D780-4817-A597-DA5442BB381A}" type="presOf" srcId="{0751368C-5490-4419-8EE3-56792E0EC74B}" destId="{CDA86CE5-EC7C-46F2-A933-03A0CFACB5F2}" srcOrd="0" destOrd="0" presId="urn:microsoft.com/office/officeart/2005/8/layout/radial4"/>
    <dgm:cxn modelId="{A6C064A2-1AD7-4DB1-A6DF-81CAB3B22D27}" type="presOf" srcId="{3F736675-4146-4E95-9E88-00E945979D80}" destId="{886191E9-BEED-4D49-9BC0-55CF97BBD098}" srcOrd="0" destOrd="0" presId="urn:microsoft.com/office/officeart/2005/8/layout/radial4"/>
    <dgm:cxn modelId="{58F0D256-BFBF-4CE9-B906-6A4F5151262A}" type="presOf" srcId="{D11BE1E0-2FCF-4F5D-B40C-C9F46BE22818}" destId="{A1DA17EA-73B1-430F-B0C0-A6399710F092}" srcOrd="0" destOrd="0" presId="urn:microsoft.com/office/officeart/2005/8/layout/radial4"/>
    <dgm:cxn modelId="{FF6FDF70-B61E-48CC-98D8-074D9CEAAEF8}" type="presOf" srcId="{E85B6E4D-70A7-4DB1-A1A0-A1519B498753}" destId="{97AF4133-705B-422C-A43F-E1CBC8EB6FB8}" srcOrd="0" destOrd="0" presId="urn:microsoft.com/office/officeart/2005/8/layout/radial4"/>
    <dgm:cxn modelId="{347ADA82-3741-48CE-8724-307A759966F4}" type="presOf" srcId="{43D7AFE5-A151-4A39-BE65-75D4FCB60E50}" destId="{ADD48452-783F-4794-8177-6F90FAAEFC3F}" srcOrd="0" destOrd="0" presId="urn:microsoft.com/office/officeart/2005/8/layout/radial4"/>
    <dgm:cxn modelId="{287257EC-5E63-48D6-9D6D-D05ED90AB94D}" type="presOf" srcId="{E14F5D1D-2235-4A78-B962-6AB89CDB34AD}" destId="{93688CAB-E69F-4828-B1A4-C8BA928A3C5C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96425161-5BBA-4948-B39B-818C8F941900}" type="presOf" srcId="{46F52824-6C77-4C95-9D70-53F13A911034}" destId="{322D643B-98E7-48FB-B365-19A4E35E80BE}" srcOrd="0" destOrd="0" presId="urn:microsoft.com/office/officeart/2005/8/layout/radial4"/>
    <dgm:cxn modelId="{53D8BACD-CA86-4892-8016-06324EC4A3F3}" type="presOf" srcId="{FB51DD19-8365-4539-BC19-2E62842AA665}" destId="{57DF4519-05E7-4E60-B563-B73106BC51CA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119F8072-99FD-4DE2-8312-AF2D224A2F94}" type="presParOf" srcId="{E3DA2B5F-5B05-4A0B-A7DD-509193D4E17C}" destId="{A1DA17EA-73B1-430F-B0C0-A6399710F092}" srcOrd="0" destOrd="0" presId="urn:microsoft.com/office/officeart/2005/8/layout/radial4"/>
    <dgm:cxn modelId="{7B02AEE9-7A36-41BB-AE84-1B5779F736D8}" type="presParOf" srcId="{E3DA2B5F-5B05-4A0B-A7DD-509193D4E17C}" destId="{322D643B-98E7-48FB-B365-19A4E35E80BE}" srcOrd="1" destOrd="0" presId="urn:microsoft.com/office/officeart/2005/8/layout/radial4"/>
    <dgm:cxn modelId="{66F31749-FE97-4C0D-BCAB-6927FE308B1F}" type="presParOf" srcId="{E3DA2B5F-5B05-4A0B-A7DD-509193D4E17C}" destId="{93688CAB-E69F-4828-B1A4-C8BA928A3C5C}" srcOrd="2" destOrd="0" presId="urn:microsoft.com/office/officeart/2005/8/layout/radial4"/>
    <dgm:cxn modelId="{EA76B1E2-95C1-4D90-99B1-1F3B5991B24D}" type="presParOf" srcId="{E3DA2B5F-5B05-4A0B-A7DD-509193D4E17C}" destId="{97AF4133-705B-422C-A43F-E1CBC8EB6FB8}" srcOrd="3" destOrd="0" presId="urn:microsoft.com/office/officeart/2005/8/layout/radial4"/>
    <dgm:cxn modelId="{BF0ECD93-918D-4C31-AFFB-DEA1FE9F8551}" type="presParOf" srcId="{E3DA2B5F-5B05-4A0B-A7DD-509193D4E17C}" destId="{F21D2CB4-61F7-4C96-88D6-482ADA1F7E14}" srcOrd="4" destOrd="0" presId="urn:microsoft.com/office/officeart/2005/8/layout/radial4"/>
    <dgm:cxn modelId="{0C8276BD-0528-431A-9264-5055FD2648F9}" type="presParOf" srcId="{E3DA2B5F-5B05-4A0B-A7DD-509193D4E17C}" destId="{57DF4519-05E7-4E60-B563-B73106BC51CA}" srcOrd="5" destOrd="0" presId="urn:microsoft.com/office/officeart/2005/8/layout/radial4"/>
    <dgm:cxn modelId="{47055B0D-C76E-4FE7-99B0-B4C1F66514AE}" type="presParOf" srcId="{E3DA2B5F-5B05-4A0B-A7DD-509193D4E17C}" destId="{2BCCC9C3-A556-4EBF-A2F7-AA7AE81151C5}" srcOrd="6" destOrd="0" presId="urn:microsoft.com/office/officeart/2005/8/layout/radial4"/>
    <dgm:cxn modelId="{E0254CDB-E288-424A-91AE-416EAB37114D}" type="presParOf" srcId="{E3DA2B5F-5B05-4A0B-A7DD-509193D4E17C}" destId="{CDA86CE5-EC7C-46F2-A933-03A0CFACB5F2}" srcOrd="7" destOrd="0" presId="urn:microsoft.com/office/officeart/2005/8/layout/radial4"/>
    <dgm:cxn modelId="{34D741CA-5774-4BB5-9E31-5DCEAC7CDD82}" type="presParOf" srcId="{E3DA2B5F-5B05-4A0B-A7DD-509193D4E17C}" destId="{886191E9-BEED-4D49-9BC0-55CF97BBD098}" srcOrd="8" destOrd="0" presId="urn:microsoft.com/office/officeart/2005/8/layout/radial4"/>
    <dgm:cxn modelId="{121CFEA4-E73E-45A4-BBD6-6BF22EA4294A}" type="presParOf" srcId="{E3DA2B5F-5B05-4A0B-A7DD-509193D4E17C}" destId="{ADD48452-783F-4794-8177-6F90FAAEFC3F}" srcOrd="9" destOrd="0" presId="urn:microsoft.com/office/officeart/2005/8/layout/radial4"/>
    <dgm:cxn modelId="{3AADA6AE-DDE4-4A58-8AFA-957F3A113CE9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432910" y="2429373"/>
          <a:ext cx="1845747" cy="184574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700" b="1" kern="1200" dirty="0" smtClean="0"/>
            <a:t>урок</a:t>
          </a:r>
          <a:endParaRPr lang="ru-RU" sz="4700" b="1" kern="1200" dirty="0"/>
        </a:p>
      </dsp:txBody>
      <dsp:txXfrm>
        <a:off x="3703213" y="2699676"/>
        <a:ext cx="1305141" cy="1305141"/>
      </dsp:txXfrm>
    </dsp:sp>
    <dsp:sp modelId="{322D643B-98E7-48FB-B365-19A4E35E80BE}">
      <dsp:nvSpPr>
        <dsp:cNvPr id="0" name=""/>
        <dsp:cNvSpPr/>
      </dsp:nvSpPr>
      <dsp:spPr>
        <a:xfrm rot="10800000">
          <a:off x="1645544" y="3139869"/>
          <a:ext cx="1689060" cy="424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768814" y="2798946"/>
          <a:ext cx="1753460" cy="110660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801225" y="2831357"/>
        <a:ext cx="1688638" cy="1041779"/>
      </dsp:txXfrm>
    </dsp:sp>
    <dsp:sp modelId="{97AF4133-705B-422C-A43F-E1CBC8EB6FB8}">
      <dsp:nvSpPr>
        <dsp:cNvPr id="0" name=""/>
        <dsp:cNvSpPr/>
      </dsp:nvSpPr>
      <dsp:spPr>
        <a:xfrm rot="13111308">
          <a:off x="1908925" y="1924939"/>
          <a:ext cx="1841348" cy="424754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232560" y="996377"/>
          <a:ext cx="1753460" cy="1135063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65805" y="1029622"/>
        <a:ext cx="1686970" cy="1068573"/>
      </dsp:txXfrm>
    </dsp:sp>
    <dsp:sp modelId="{57DF4519-05E7-4E60-B563-B73106BC51CA}">
      <dsp:nvSpPr>
        <dsp:cNvPr id="0" name=""/>
        <dsp:cNvSpPr/>
      </dsp:nvSpPr>
      <dsp:spPr>
        <a:xfrm rot="16200000">
          <a:off x="3456956" y="1260582"/>
          <a:ext cx="1715543" cy="424754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108298" y="34226"/>
          <a:ext cx="2299014" cy="1163020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142362" y="68290"/>
        <a:ext cx="2230886" cy="1094892"/>
      </dsp:txXfrm>
    </dsp:sp>
    <dsp:sp modelId="{CDA86CE5-EC7C-46F2-A933-03A0CFACB5F2}">
      <dsp:nvSpPr>
        <dsp:cNvPr id="0" name=""/>
        <dsp:cNvSpPr/>
      </dsp:nvSpPr>
      <dsp:spPr>
        <a:xfrm rot="19350511">
          <a:off x="4987548" y="1980275"/>
          <a:ext cx="1759826" cy="424754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5688893" y="1097304"/>
          <a:ext cx="1753460" cy="111959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5721685" y="1130096"/>
        <a:ext cx="1687876" cy="1054007"/>
      </dsp:txXfrm>
    </dsp:sp>
    <dsp:sp modelId="{ADD48452-783F-4794-8177-6F90FAAEFC3F}">
      <dsp:nvSpPr>
        <dsp:cNvPr id="0" name=""/>
        <dsp:cNvSpPr/>
      </dsp:nvSpPr>
      <dsp:spPr>
        <a:xfrm>
          <a:off x="5376963" y="3139869"/>
          <a:ext cx="1689060" cy="424754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039890" y="2798946"/>
          <a:ext cx="2052267" cy="1106601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072301" y="2831357"/>
        <a:ext cx="1987445" cy="1041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aurok.com.ua/test/diagnostuvalna-robota-prikmetnik-320449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4034246"/>
            <a:ext cx="9241972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Узагальнення і систематизація </a:t>
            </a:r>
            <a:endParaRPr lang="uk-UA" sz="40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знань з </a:t>
            </a:r>
            <a:r>
              <a:rPr lang="uk-UA" sz="4000" b="1" dirty="0">
                <a:solidFill>
                  <a:srgbClr val="0070C0"/>
                </a:solidFill>
              </a:rPr>
              <a:t>теми «Прикметник</a:t>
            </a:r>
            <a:r>
              <a:rPr lang="uk-UA" sz="40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Діагностувальна робота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2384" y="1156727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прикметники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6</a:t>
            </a:r>
            <a:r>
              <a:rPr lang="uk-UA" sz="2400" b="1" dirty="0" smtClean="0">
                <a:solidFill>
                  <a:srgbClr val="0070C0"/>
                </a:solidFill>
              </a:rPr>
              <a:t>6-67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Підручники зошити\2 клас\2025-01-23_200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18423"/>
            <a:ext cx="2264241" cy="30218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363336" y="2305418"/>
            <a:ext cx="2191620" cy="4729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веселий сміх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96301" y="2849427"/>
            <a:ext cx="2525690" cy="497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зимові розваги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70404" y="2305417"/>
            <a:ext cx="2393882" cy="472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білі сніжинки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70404" y="2859938"/>
            <a:ext cx="2475978" cy="4897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високе дерево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357520" y="2862743"/>
            <a:ext cx="2735023" cy="497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нові ковзани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43041" y="2310848"/>
            <a:ext cx="2749502" cy="4675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велика ковзанка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58259" y="3461088"/>
            <a:ext cx="2191620" cy="47298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ОДИН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57520" y="3455417"/>
            <a:ext cx="1998386" cy="472985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БАГАТО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63336" y="3966731"/>
            <a:ext cx="3604009" cy="156692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---------------------------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----------------------------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--------------------------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59358" y="3962267"/>
            <a:ext cx="3533185" cy="15725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-----------------------------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---------------------------- </a:t>
            </a:r>
          </a:p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-----------------------------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92645" y="3928402"/>
            <a:ext cx="2358689" cy="472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веселий сміх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652502" y="4367269"/>
            <a:ext cx="2638976" cy="472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високе дерево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652501" y="4811731"/>
            <a:ext cx="3085755" cy="472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велика ковзанка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78779" y="3928123"/>
            <a:ext cx="2779120" cy="472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зимові розваги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86884" y="4363324"/>
            <a:ext cx="2779120" cy="472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білі сніжинки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94989" y="4808281"/>
            <a:ext cx="2779120" cy="472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нові ковзани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15917" y="2305418"/>
            <a:ext cx="2088540" cy="26154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1054100" y="566059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1022960" y="1319041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Завдання 5.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63336" y="1318750"/>
            <a:ext cx="77292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Допоможи </a:t>
            </a:r>
            <a:r>
              <a:rPr lang="uk-UA" sz="2400" b="1" dirty="0" err="1">
                <a:solidFill>
                  <a:schemeClr val="bg1"/>
                </a:solidFill>
              </a:rPr>
              <a:t>Ґаджикові</a:t>
            </a:r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розподілити </a:t>
            </a:r>
            <a:r>
              <a:rPr lang="uk-UA" sz="2400" b="1" dirty="0">
                <a:solidFill>
                  <a:schemeClr val="bg1"/>
                </a:solidFill>
              </a:rPr>
              <a:t>подані </a:t>
            </a:r>
            <a:r>
              <a:rPr lang="uk-UA" sz="2400" b="1" dirty="0" smtClean="0">
                <a:solidFill>
                  <a:schemeClr val="bg1"/>
                </a:solidFill>
              </a:rPr>
              <a:t>сполучення </a:t>
            </a:r>
            <a:r>
              <a:rPr lang="uk-UA" sz="2400" b="1" dirty="0">
                <a:solidFill>
                  <a:schemeClr val="bg1"/>
                </a:solidFill>
              </a:rPr>
              <a:t>слів у дві колонки: «один» і «багато».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3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03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36" y="2324720"/>
            <a:ext cx="7729207" cy="165461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8422357" y="2200567"/>
            <a:ext cx="165927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поїзд.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08997" y="2703621"/>
            <a:ext cx="165927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небо.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08997" y="3152028"/>
            <a:ext cx="165927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річка.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Картинки по запросу &quot;клипарт поїзд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66" y="3994976"/>
            <a:ext cx="1872692" cy="211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&quot;клипарт небо&quot;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1"/>
          <a:stretch/>
        </p:blipFill>
        <p:spPr bwMode="auto">
          <a:xfrm>
            <a:off x="5416795" y="4273781"/>
            <a:ext cx="2203206" cy="15608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&quot;река клипарт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47" y="4273781"/>
            <a:ext cx="2969522" cy="148476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54100" y="566059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1054100" y="1319041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Завдання 6.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3336" y="1318750"/>
            <a:ext cx="7729207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Прочитай прикметники, які дібрав </a:t>
            </a:r>
            <a:r>
              <a:rPr lang="uk-UA" sz="2400" b="1" dirty="0" smtClean="0">
                <a:solidFill>
                  <a:schemeClr val="bg1"/>
                </a:solidFill>
              </a:rPr>
              <a:t>Щебетунчик</a:t>
            </a:r>
            <a:r>
              <a:rPr lang="uk-UA" sz="2400" b="1" dirty="0">
                <a:solidFill>
                  <a:schemeClr val="bg1"/>
                </a:solidFill>
              </a:rPr>
              <a:t>. Відгадай </a:t>
            </a:r>
            <a:r>
              <a:rPr lang="uk-UA" sz="2400" b="1" dirty="0" smtClean="0">
                <a:solidFill>
                  <a:schemeClr val="bg1"/>
                </a:solidFill>
              </a:rPr>
              <a:t>назви </a:t>
            </a:r>
            <a:r>
              <a:rPr lang="uk-UA" sz="2400" b="1" dirty="0">
                <a:solidFill>
                  <a:schemeClr val="bg1"/>
                </a:solidFill>
              </a:rPr>
              <a:t>предметів, які він описав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3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20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100" y="2051311"/>
            <a:ext cx="1951871" cy="277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895005" y="2534252"/>
            <a:ext cx="8347315" cy="996374"/>
            <a:chOff x="5009327" y="3556522"/>
            <a:chExt cx="10783635" cy="117524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2"/>
            <a:srcRect l="221" r="56610"/>
            <a:stretch/>
          </p:blipFill>
          <p:spPr>
            <a:xfrm>
              <a:off x="5009327" y="3556522"/>
              <a:ext cx="4836753" cy="11049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2"/>
            <a:srcRect l="52760" r="7088"/>
            <a:stretch/>
          </p:blipFill>
          <p:spPr>
            <a:xfrm>
              <a:off x="11142235" y="3626871"/>
              <a:ext cx="4650727" cy="1104900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4461446" y="2344380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низький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48384" y="2810241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гіркий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251161" y="2396335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білий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60454" y="2875435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старий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1054100" y="1340693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7.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6361" y="1295461"/>
            <a:ext cx="77474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   Родзинка пропонує гру «Скажи навпаки». Добери до поданих прикметників протилежні за </a:t>
            </a:r>
            <a:r>
              <a:rPr lang="uk-UA" sz="2400" b="1" dirty="0" smtClean="0">
                <a:solidFill>
                  <a:schemeClr val="bg1"/>
                </a:solidFill>
              </a:rPr>
              <a:t>значенням.  Запиши дві пари слів.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/>
          <a:srcRect l="7656" t="13726" r="71900" b="34618"/>
          <a:stretch/>
        </p:blipFill>
        <p:spPr>
          <a:xfrm>
            <a:off x="1480458" y="2046635"/>
            <a:ext cx="1342292" cy="1930768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2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2004" r="15330"/>
          <a:stretch/>
        </p:blipFill>
        <p:spPr>
          <a:xfrm>
            <a:off x="4330029" y="3605274"/>
            <a:ext cx="5544000" cy="215664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82384" y="4534215"/>
            <a:ext cx="364734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   Допоможи Читалочці перетворити сполучення слів за зразком.</a:t>
            </a:r>
          </a:p>
        </p:txBody>
      </p:sp>
      <p:sp>
        <p:nvSpPr>
          <p:cNvPr id="34" name="Пятиугольник 33"/>
          <p:cNvSpPr/>
          <p:nvPr/>
        </p:nvSpPr>
        <p:spPr>
          <a:xfrm>
            <a:off x="1054099" y="3813095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8.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/>
          <a:srcRect l="3517" r="9924"/>
          <a:stretch/>
        </p:blipFill>
        <p:spPr>
          <a:xfrm>
            <a:off x="9557656" y="3530626"/>
            <a:ext cx="2064809" cy="2148679"/>
          </a:xfrm>
          <a:prstGeom prst="rect">
            <a:avLst/>
          </a:prstGeom>
        </p:spPr>
      </p:pic>
      <p:sp>
        <p:nvSpPr>
          <p:cNvPr id="36" name="Скругленный прямоугольник 35"/>
          <p:cNvSpPr/>
          <p:nvPr/>
        </p:nvSpPr>
        <p:spPr>
          <a:xfrm>
            <a:off x="6535623" y="4028249"/>
            <a:ext cx="2924600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березова кора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98058" y="4504647"/>
            <a:ext cx="2924600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кленове листя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799372" y="4962742"/>
            <a:ext cx="3110144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вербові котики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33" grpId="0" animBg="1"/>
      <p:bldP spid="34" grpId="0" animBg="1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45"/>
          <a:stretch/>
        </p:blipFill>
        <p:spPr>
          <a:xfrm>
            <a:off x="3692048" y="2584285"/>
            <a:ext cx="6181296" cy="10415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7038219" y="2767357"/>
            <a:ext cx="2704495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Л А С К </a:t>
            </a:r>
            <a:r>
              <a:rPr lang="uk-UA" sz="2800" b="1" dirty="0">
                <a:solidFill>
                  <a:srgbClr val="0070C0"/>
                </a:solidFill>
              </a:rPr>
              <a:t>А В И 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54100" y="533400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1054100" y="1308035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</a:t>
            </a:r>
            <a:r>
              <a:rPr lang="uk-UA" sz="2400" b="1" dirty="0" smtClean="0">
                <a:solidFill>
                  <a:schemeClr val="bg1"/>
                </a:solidFill>
              </a:rPr>
              <a:t>9.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8063" y="1295461"/>
            <a:ext cx="747573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     Розгадай ребус Родзинки. Склади й запиши зі словом-відгадкою два речення, щоб це слово мало пряме і переносне значення.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l="7656" t="13726" r="71900" b="34618"/>
          <a:stretch/>
        </p:blipFill>
        <p:spPr>
          <a:xfrm>
            <a:off x="1054099" y="2028978"/>
            <a:ext cx="2015671" cy="289936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2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648063" y="4313368"/>
            <a:ext cx="7400494" cy="5496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Ласкавий вітер шепоче листям казку.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48064" y="3712098"/>
            <a:ext cx="7400494" cy="5544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Ласкавий голос мами заспокоює мене.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8064" y="4984257"/>
            <a:ext cx="7444479" cy="107721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hlinkClick r:id="rId4"/>
              </a:rPr>
              <a:t>Діагностувальна</a:t>
            </a:r>
            <a:r>
              <a:rPr lang="ru-RU" sz="3200" b="1" dirty="0">
                <a:solidFill>
                  <a:schemeClr val="bg1"/>
                </a:solidFill>
                <a:hlinkClick r:id="rId4"/>
              </a:rPr>
              <a:t> робота. </a:t>
            </a:r>
            <a:r>
              <a:rPr lang="ru-RU" sz="3200" b="1" dirty="0" err="1">
                <a:solidFill>
                  <a:schemeClr val="bg1"/>
                </a:solidFill>
                <a:hlinkClick r:id="rId4"/>
              </a:rPr>
              <a:t>Прикметник</a:t>
            </a:r>
            <a:r>
              <a:rPr lang="ru-RU" sz="3200" b="1" dirty="0">
                <a:solidFill>
                  <a:schemeClr val="bg1"/>
                </a:solidFill>
                <a:hlinkClick r:id="rId4"/>
              </a:rPr>
              <a:t> | </a:t>
            </a:r>
            <a:endParaRPr lang="ru-RU" sz="3200" b="1" dirty="0" smtClean="0">
              <a:solidFill>
                <a:schemeClr val="bg1"/>
              </a:solidFill>
              <a:hlinkClick r:id="rId4"/>
            </a:endParaRPr>
          </a:p>
          <a:p>
            <a:r>
              <a:rPr lang="ru-RU" sz="3200" b="1" dirty="0" smtClean="0">
                <a:solidFill>
                  <a:schemeClr val="bg1"/>
                </a:solidFill>
                <a:hlinkClick r:id="rId4"/>
              </a:rPr>
              <a:t>Тест </a:t>
            </a:r>
            <a:r>
              <a:rPr lang="ru-RU" sz="3200" b="1" dirty="0">
                <a:solidFill>
                  <a:schemeClr val="bg1"/>
                </a:solidFill>
                <a:hlinkClick r:id="rId4"/>
              </a:rPr>
              <a:t>з </a:t>
            </a:r>
            <a:r>
              <a:rPr lang="ru-RU" sz="3200" b="1" dirty="0" err="1">
                <a:solidFill>
                  <a:schemeClr val="bg1"/>
                </a:solidFill>
                <a:hlinkClick r:id="rId4"/>
              </a:rPr>
              <a:t>української</a:t>
            </a:r>
            <a:r>
              <a:rPr lang="ru-RU" sz="3200" b="1" dirty="0">
                <a:solidFill>
                  <a:schemeClr val="bg1"/>
                </a:solidFill>
                <a:hlinkClick r:id="rId4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hlinkClick r:id="rId4"/>
              </a:rPr>
              <a:t>мови</a:t>
            </a:r>
            <a:r>
              <a:rPr lang="ru-RU" sz="3200" b="1" dirty="0">
                <a:solidFill>
                  <a:schemeClr val="bg1"/>
                </a:solidFill>
                <a:hlinkClick r:id="rId4"/>
              </a:rPr>
              <a:t> – «На Урок»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574543"/>
            <a:ext cx="10156372" cy="7527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141601242"/>
              </p:ext>
            </p:extLst>
          </p:nvPr>
        </p:nvGraphicFramePr>
        <p:xfrm>
          <a:off x="2128158" y="2014752"/>
          <a:ext cx="8860972" cy="433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7712244" y="1468777"/>
            <a:ext cx="3445614" cy="112371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Опиши за </a:t>
            </a:r>
            <a:r>
              <a:rPr lang="ru-RU" sz="2000" b="1" dirty="0" err="1" smtClean="0">
                <a:solidFill>
                  <a:srgbClr val="0070C0"/>
                </a:solidFill>
              </a:rPr>
              <a:t>допомогою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прикметників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>
                <a:solidFill>
                  <a:srgbClr val="0070C0"/>
                </a:solidFill>
              </a:rPr>
              <a:t>яким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був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цей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урок для тебе.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7829" y="1468777"/>
            <a:ext cx="4484914" cy="1123712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uk-UA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uk-UA" altLang="ru-RU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називають </a:t>
            </a:r>
            <a:r>
              <a:rPr lang="uk-UA" altLang="ru-RU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прикметники?</a:t>
            </a:r>
            <a:r>
              <a:rPr lang="uk-UA" altLang="ru-RU" sz="20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uk-UA" altLang="ru-RU" sz="20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З якими словами вживають прикметники? </a:t>
            </a:r>
            <a:endParaRPr lang="ru-RU" altLang="ru-RU" sz="2000" b="1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3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23257" y="667612"/>
            <a:ext cx="10134600" cy="778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a typeface="Times New Roman"/>
                <a:cs typeface="Times New Roman"/>
              </a:rPr>
              <a:t>Налаштування на урок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1223" y="1536502"/>
            <a:ext cx="6677634" cy="228147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Холодно зараз в </a:t>
            </a:r>
            <a:r>
              <a:rPr lang="ru-RU" sz="3200" b="1" dirty="0" err="1">
                <a:solidFill>
                  <a:srgbClr val="002060"/>
                </a:solidFill>
              </a:rPr>
              <a:t>лісах</a:t>
            </a:r>
            <a:r>
              <a:rPr lang="ru-RU" sz="3200" b="1" dirty="0">
                <a:solidFill>
                  <a:srgbClr val="002060"/>
                </a:solidFill>
              </a:rPr>
              <a:t> і лугах.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Холодно зайчикам, </a:t>
            </a:r>
            <a:r>
              <a:rPr lang="ru-RU" sz="3200" b="1" dirty="0" smtClean="0">
                <a:solidFill>
                  <a:srgbClr val="002060"/>
                </a:solidFill>
              </a:rPr>
              <a:t>лисам</a:t>
            </a:r>
            <a:r>
              <a:rPr lang="ru-RU" sz="3200" b="1" dirty="0">
                <a:solidFill>
                  <a:srgbClr val="002060"/>
                </a:solidFill>
              </a:rPr>
              <a:t>, птахам.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Затишно</a:t>
            </a:r>
            <a:r>
              <a:rPr lang="ru-RU" sz="3200" b="1" dirty="0">
                <a:solidFill>
                  <a:srgbClr val="002060"/>
                </a:solidFill>
              </a:rPr>
              <a:t>, тепло в </a:t>
            </a:r>
            <a:r>
              <a:rPr lang="ru-RU" sz="3200" b="1" dirty="0" err="1">
                <a:solidFill>
                  <a:srgbClr val="002060"/>
                </a:solidFill>
              </a:rPr>
              <a:t>класі</a:t>
            </a:r>
            <a:r>
              <a:rPr lang="ru-RU" sz="3200" b="1" dirty="0">
                <a:solidFill>
                  <a:srgbClr val="002060"/>
                </a:solidFill>
              </a:rPr>
              <a:t> у нас.</a:t>
            </a:r>
          </a:p>
          <a:p>
            <a:r>
              <a:rPr lang="ru-RU" sz="3200" b="1" dirty="0" err="1">
                <a:solidFill>
                  <a:srgbClr val="002060"/>
                </a:solidFill>
              </a:rPr>
              <a:t>Друзі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мої</a:t>
            </a:r>
            <a:r>
              <a:rPr lang="ru-RU" sz="3200" b="1" dirty="0">
                <a:solidFill>
                  <a:srgbClr val="002060"/>
                </a:solidFill>
              </a:rPr>
              <a:t>, я </a:t>
            </a:r>
            <a:r>
              <a:rPr lang="ru-RU" sz="3200" b="1" dirty="0" err="1">
                <a:solidFill>
                  <a:srgbClr val="002060"/>
                </a:solidFill>
              </a:rPr>
              <a:t>вітаю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всіх</a:t>
            </a:r>
            <a:r>
              <a:rPr lang="ru-RU" sz="3200" b="1" dirty="0">
                <a:solidFill>
                  <a:srgbClr val="002060"/>
                </a:solidFill>
              </a:rPr>
              <a:t> вас</a:t>
            </a:r>
            <a:r>
              <a:rPr lang="ru-RU" sz="3200" b="1" dirty="0" smtClean="0">
                <a:solidFill>
                  <a:srgbClr val="002060"/>
                </a:solidFill>
              </a:rPr>
              <a:t>!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images.shafastatic.net/142135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862" y="3110406"/>
            <a:ext cx="5050681" cy="29650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64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9716" y="1340123"/>
            <a:ext cx="10112831" cy="739050"/>
          </a:xfrm>
          <a:prstGeom prst="roundRect">
            <a:avLst/>
          </a:prstGeom>
          <a:ln w="38100"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Вибери той смайлик, який відображає твій настрій на початку уроку. Прочитай слова під смайлами. На яке питання вони відповідають?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88572" y="500299"/>
            <a:ext cx="992777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«Який ти зараз?»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Картинки по запросу смайли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2" y="2166871"/>
            <a:ext cx="2294316" cy="14877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1" name="Рисунок 10" descr="Картинки по запросу смайлик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r="6780"/>
          <a:stretch/>
        </p:blipFill>
        <p:spPr bwMode="auto">
          <a:xfrm>
            <a:off x="3816000" y="2172474"/>
            <a:ext cx="2160000" cy="151243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" name="Рисунок 15" descr="Картинки по запросу смайлик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98" y="2172474"/>
            <a:ext cx="2013665" cy="145686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7" name="Рисунок 16" descr="Картинки по запросу смайлики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r="7109"/>
          <a:stretch/>
        </p:blipFill>
        <p:spPr bwMode="auto">
          <a:xfrm>
            <a:off x="1272620" y="4244013"/>
            <a:ext cx="1590323" cy="14908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8" name="Рисунок 17" descr="Картинки по запросу смайлики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14" y="4199990"/>
            <a:ext cx="1777983" cy="153490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9" name="Рисунок 18" descr="Картинки по запросу смайлики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25" y="4199989"/>
            <a:ext cx="1720737" cy="153939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" name="Рисунок 19" descr="Картинки по запросу смайлики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250" y="4232006"/>
            <a:ext cx="1711156" cy="148741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0312" y="3704669"/>
            <a:ext cx="181261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Чудовий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16829" y="3633207"/>
            <a:ext cx="180346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святковий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34711" y="5737598"/>
            <a:ext cx="171115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веселий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05798" y="5792053"/>
            <a:ext cx="236200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сором’язливий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92064" y="5770256"/>
            <a:ext cx="1807872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творчий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252027" y="5752082"/>
            <a:ext cx="171966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сумний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910355" y="3608714"/>
            <a:ext cx="1656736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поганий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 descr="Картинки по запросу смайлики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5" r="31931"/>
          <a:stretch/>
        </p:blipFill>
        <p:spPr bwMode="auto">
          <a:xfrm>
            <a:off x="9473062" y="2187476"/>
            <a:ext cx="1548000" cy="149912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Скругленный прямоугольник 27"/>
          <p:cNvSpPr/>
          <p:nvPr/>
        </p:nvSpPr>
        <p:spPr>
          <a:xfrm>
            <a:off x="9309906" y="3614110"/>
            <a:ext cx="190573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задумливий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8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4" y="532781"/>
            <a:ext cx="9927770" cy="6102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«Допоможи друзям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517" r="9924"/>
          <a:stretch/>
        </p:blipFill>
        <p:spPr>
          <a:xfrm>
            <a:off x="9375488" y="3729397"/>
            <a:ext cx="2297054" cy="24225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343" y="3762324"/>
            <a:ext cx="1755839" cy="259864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476735" y="3176566"/>
            <a:ext cx="21958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переносне</a:t>
            </a:r>
            <a:endParaRPr lang="ru-RU" sz="3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840217" y="3176566"/>
            <a:ext cx="138496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/>
              <a:t>пряме</a:t>
            </a:r>
            <a:endParaRPr lang="ru-RU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347263" y="2073488"/>
            <a:ext cx="936351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uk-UA" sz="2800" b="1" dirty="0">
                <a:solidFill>
                  <a:srgbClr val="FFFF00"/>
                </a:solidFill>
              </a:rPr>
              <a:t>Довідка:</a:t>
            </a:r>
            <a:r>
              <a:rPr lang="uk-UA" sz="2800" b="1" dirty="0">
                <a:solidFill>
                  <a:schemeClr val="bg1"/>
                </a:solidFill>
              </a:rPr>
              <a:t> чай, привіт, дідусь, туман, характер, троянда</a:t>
            </a:r>
            <a:r>
              <a:rPr lang="uk-UA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                             </a:t>
            </a:r>
            <a:r>
              <a:rPr lang="uk-UA" sz="2800" b="1" dirty="0">
                <a:solidFill>
                  <a:schemeClr val="bg1"/>
                </a:solidFill>
              </a:rPr>
              <a:t>статуя, серце, сережки, руки.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14758" y="3143071"/>
            <a:ext cx="34417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гарячий привіт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7156" y="3144622"/>
            <a:ext cx="30841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гарячий чай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4758" y="3727846"/>
            <a:ext cx="34417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сивий туман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7157" y="3720233"/>
            <a:ext cx="30841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сивий дідусь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14758" y="4298078"/>
            <a:ext cx="34417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колючий характер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7157" y="4305008"/>
            <a:ext cx="30841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колюча троянда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4758" y="4874290"/>
            <a:ext cx="34489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кам’яне серце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7157" y="4897973"/>
            <a:ext cx="30841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кам’яна статуя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0340" y="5445367"/>
            <a:ext cx="340740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золоті руки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2848" y="5468691"/>
            <a:ext cx="30841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золоті сережки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10344" y="1197426"/>
            <a:ext cx="9764485" cy="80554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Щебетунчик </a:t>
            </a:r>
            <a:r>
              <a:rPr lang="uk-UA" sz="2400" b="1" dirty="0">
                <a:solidFill>
                  <a:srgbClr val="0070C0"/>
                </a:solidFill>
              </a:rPr>
              <a:t>має записати іменники, які з прикметниками вжиті у прямому значенні, а Читалочка – у переносному.</a:t>
            </a:r>
          </a:p>
        </p:txBody>
      </p:sp>
    </p:spTree>
    <p:extLst>
      <p:ext uri="{BB962C8B-B14F-4D97-AF65-F5344CB8AC3E}">
        <p14:creationId xmlns:p14="http://schemas.microsoft.com/office/powerpoint/2010/main" val="328387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10039056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53744" y="1557873"/>
            <a:ext cx="5442856" cy="2009061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</a:rPr>
              <a:t>Сьогодні</a:t>
            </a:r>
            <a:r>
              <a:rPr lang="ru-RU" sz="2800" b="1" dirty="0">
                <a:solidFill>
                  <a:srgbClr val="0070C0"/>
                </a:solidFill>
              </a:rPr>
              <a:t> на </a:t>
            </a:r>
            <a:r>
              <a:rPr lang="ru-RU" sz="2800" b="1" dirty="0" err="1">
                <a:solidFill>
                  <a:srgbClr val="0070C0"/>
                </a:solidFill>
              </a:rPr>
              <a:t>уроці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мови</a:t>
            </a:r>
            <a:r>
              <a:rPr lang="ru-RU" sz="2800" b="1" dirty="0" smtClean="0">
                <a:solidFill>
                  <a:srgbClr val="0070C0"/>
                </a:solidFill>
              </a:rPr>
              <a:t> ми </a:t>
            </a:r>
            <a:r>
              <a:rPr lang="uk-UA" sz="2800" b="1" dirty="0" smtClean="0">
                <a:solidFill>
                  <a:srgbClr val="0070C0"/>
                </a:solidFill>
              </a:rPr>
              <a:t>повторимо </a:t>
            </a:r>
            <a:r>
              <a:rPr lang="uk-UA" sz="2800" b="1" dirty="0">
                <a:solidFill>
                  <a:srgbClr val="0070C0"/>
                </a:solidFill>
              </a:rPr>
              <a:t>і </a:t>
            </a:r>
            <a:r>
              <a:rPr lang="uk-UA" sz="2800" b="1" dirty="0" smtClean="0">
                <a:solidFill>
                  <a:srgbClr val="0070C0"/>
                </a:solidFill>
              </a:rPr>
              <a:t>перевіримо свої знання і вміння з </a:t>
            </a:r>
            <a:r>
              <a:rPr lang="uk-UA" sz="2800" b="1" dirty="0">
                <a:solidFill>
                  <a:srgbClr val="0070C0"/>
                </a:solidFill>
              </a:rPr>
              <a:t>розділу «Прикметник»</a:t>
            </a:r>
            <a:endParaRPr lang="uk-UA" sz="2800" b="1" dirty="0" smtClean="0">
              <a:solidFill>
                <a:srgbClr val="0070C0"/>
              </a:solidFill>
            </a:endParaRP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20830" y="1557873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191" r="58746" b="73478"/>
          <a:stretch/>
        </p:blipFill>
        <p:spPr>
          <a:xfrm>
            <a:off x="5299504" y="3814236"/>
            <a:ext cx="6192000" cy="255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6F179A8-C467-4587-A033-B4CD1C6205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22473" r="12949" b="35646"/>
          <a:stretch/>
        </p:blipFill>
        <p:spPr>
          <a:xfrm>
            <a:off x="8091225" y="4055358"/>
            <a:ext cx="1409275" cy="4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1 Українська мова\1 Пономарьова\4 Прикметник\№066-067 Повт, закр і застос знань про прикметник\2025-01-23_200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965" y="3098323"/>
            <a:ext cx="6510274" cy="233038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0" y="566058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707288" y="2255177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Завдання 1.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9549" y="2191124"/>
            <a:ext cx="58722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    Допоможи Родзинці доповнити схему – </a:t>
            </a:r>
            <a:r>
              <a:rPr lang="uk-UA" sz="2400" b="1" dirty="0" smtClean="0">
                <a:solidFill>
                  <a:schemeClr val="bg1"/>
                </a:solidFill>
              </a:rPr>
              <a:t>назви </a:t>
            </a:r>
            <a:r>
              <a:rPr lang="uk-UA" sz="2400" b="1" dirty="0">
                <a:solidFill>
                  <a:schemeClr val="bg1"/>
                </a:solidFill>
              </a:rPr>
              <a:t>пропущені слова.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51199" y="4084095"/>
            <a:ext cx="1490208" cy="4676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ознаки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97286" y="4753296"/>
            <a:ext cx="1468403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087152" y="4839684"/>
            <a:ext cx="1410134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який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403519" y="4753296"/>
            <a:ext cx="936319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840544" y="4753296"/>
            <a:ext cx="1217855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які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7656" t="13726" r="71900" b="34618"/>
          <a:stretch/>
        </p:blipFill>
        <p:spPr>
          <a:xfrm>
            <a:off x="1707288" y="3098323"/>
            <a:ext cx="1620107" cy="233038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2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07288" y="1326327"/>
            <a:ext cx="8732066" cy="78005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0070C0"/>
                </a:solidFill>
              </a:rPr>
              <a:t>Ґаджик</a:t>
            </a:r>
            <a:r>
              <a:rPr lang="uk-UA" sz="2000" b="1" dirty="0">
                <a:solidFill>
                  <a:srgbClr val="0070C0"/>
                </a:solidFill>
              </a:rPr>
              <a:t>, Родзинка, Читалочка і Щебетунчик збираються відвідати цікаві місця. Якщо хочеш приєднатися до них, виконай подані завдання.</a:t>
            </a:r>
          </a:p>
        </p:txBody>
      </p:sp>
    </p:spTree>
    <p:extLst>
      <p:ext uri="{BB962C8B-B14F-4D97-AF65-F5344CB8AC3E}">
        <p14:creationId xmlns:p14="http://schemas.microsoft.com/office/powerpoint/2010/main" val="2765793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66059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054100" y="1319041"/>
            <a:ext cx="2309236" cy="66821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Завдання 2.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3336" y="1318750"/>
            <a:ext cx="772920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     Прочитай, якими прикметниками Щебетунчик описав предмети. Знайди «зайвий» прикметник у кожному рядку і </a:t>
            </a:r>
            <a:r>
              <a:rPr lang="uk-UA" sz="2400" b="1" dirty="0" smtClean="0">
                <a:solidFill>
                  <a:srgbClr val="0070C0"/>
                </a:solidFill>
              </a:rPr>
              <a:t>запиши </a:t>
            </a:r>
            <a:r>
              <a:rPr lang="uk-UA" sz="2400" b="1" dirty="0">
                <a:solidFill>
                  <a:srgbClr val="0070C0"/>
                </a:solidFill>
              </a:rPr>
              <a:t>його.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3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981" y="1987255"/>
            <a:ext cx="1951871" cy="27773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56857" y="2584394"/>
            <a:ext cx="793568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1. Цукерка </a:t>
            </a:r>
            <a:r>
              <a:rPr lang="uk-UA" sz="2800" dirty="0"/>
              <a:t>шоколадна, солодка, ласкава, </a:t>
            </a:r>
            <a:r>
              <a:rPr lang="uk-UA" sz="2800" dirty="0" smtClean="0"/>
              <a:t>смачна.</a:t>
            </a:r>
            <a:endParaRPr lang="uk-UA" sz="2800" b="1" dirty="0"/>
          </a:p>
        </p:txBody>
      </p:sp>
      <p:pic>
        <p:nvPicPr>
          <p:cNvPr id="16" name="Picture 2" descr="Картинки по запросу &quot;клипарт шоколадная конфета&quot;&quot;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0" t="10093" r="32116" b="12226"/>
          <a:stretch/>
        </p:blipFill>
        <p:spPr bwMode="auto">
          <a:xfrm>
            <a:off x="3522827" y="4531877"/>
            <a:ext cx="1822095" cy="16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8240181" y="3020177"/>
            <a:ext cx="12484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56857" y="3165272"/>
            <a:ext cx="79356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2</a:t>
            </a:r>
            <a:r>
              <a:rPr lang="uk-UA" sz="2800" b="1" dirty="0"/>
              <a:t>. М'яч </a:t>
            </a:r>
            <a:r>
              <a:rPr lang="uk-UA" sz="2800" dirty="0"/>
              <a:t>шкіряний, круглий, футбольний, </a:t>
            </a:r>
            <a:r>
              <a:rPr lang="uk-UA" sz="2800" dirty="0" smtClean="0"/>
              <a:t>солодкий.</a:t>
            </a:r>
            <a:endParaRPr lang="uk-UA" sz="2800" b="1" dirty="0"/>
          </a:p>
        </p:txBody>
      </p:sp>
      <p:pic>
        <p:nvPicPr>
          <p:cNvPr id="26" name="Picture 2" descr="Картинки по запросу &quot;футбольный мяч клипарт&quot;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24" y="4531877"/>
            <a:ext cx="1652551" cy="162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156857" y="3753808"/>
            <a:ext cx="793568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 3. </a:t>
            </a:r>
            <a:r>
              <a:rPr lang="uk-UA" sz="2800" b="1" dirty="0"/>
              <a:t>Сонце </a:t>
            </a:r>
            <a:r>
              <a:rPr lang="uk-UA" sz="2800" dirty="0"/>
              <a:t>кругле, яскраве, </a:t>
            </a:r>
            <a:r>
              <a:rPr lang="uk-UA" sz="2800" dirty="0" smtClean="0"/>
              <a:t>смачне, лагідне</a:t>
            </a:r>
            <a:r>
              <a:rPr lang="uk-UA" sz="2800" dirty="0"/>
              <a:t>, тепле</a:t>
            </a:r>
            <a:r>
              <a:rPr lang="uk-UA" sz="2800" dirty="0" smtClean="0"/>
              <a:t>.</a:t>
            </a:r>
            <a:endParaRPr lang="uk-UA" sz="2800" b="1" dirty="0"/>
          </a:p>
        </p:txBody>
      </p:sp>
      <p:pic>
        <p:nvPicPr>
          <p:cNvPr id="28" name="Picture 4" descr="ÐÐ°ÑÑÐ¸Ð½ÐºÐ¸ Ð¿Ð¾ Ð·Ð°Ð¿ÑÐ¾ÑÑ ÐºÐ»Ð¸Ð¿Ð°ÑÑ ÑÐ¾Ð»Ð½ÑÐµ ÑÐ¼ÐµÐµÑÑÑ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4332505"/>
            <a:ext cx="2199112" cy="19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9488613" y="3580181"/>
            <a:ext cx="143348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124701" y="4178703"/>
            <a:ext cx="124843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191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78" y="2305419"/>
            <a:ext cx="7759265" cy="203197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802" t="4220" r="4673" b="3952"/>
          <a:stretch/>
        </p:blipFill>
        <p:spPr>
          <a:xfrm flipH="1">
            <a:off x="915917" y="2305418"/>
            <a:ext cx="2205808" cy="26154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636851" y="2646755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який?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58477" y="3206864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яка?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1475" y="3671212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які?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17566" y="2653692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сильний,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046419" y="2646755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різкий;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39819" y="3185439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біла,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22666" y="3180382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дощова;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45951" y="3689583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сині,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106468" y="3693759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великі;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93066" y="2134527"/>
            <a:ext cx="1380255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яке?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50091" y="2129432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тепле;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77453" y="2141851"/>
            <a:ext cx="1872638" cy="6754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0070C0"/>
                </a:solidFill>
              </a:rPr>
              <a:t>яскраве,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4100" y="566059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1022960" y="1319041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Завдання 3.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3336" y="1318750"/>
            <a:ext cx="77292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Допоможи </a:t>
            </a:r>
            <a:r>
              <a:rPr lang="uk-UA" sz="2400" b="1" dirty="0" err="1">
                <a:solidFill>
                  <a:schemeClr val="bg1"/>
                </a:solidFill>
              </a:rPr>
              <a:t>Ґаджикові</a:t>
            </a:r>
            <a:r>
              <a:rPr lang="uk-UA" sz="2400" b="1" dirty="0">
                <a:solidFill>
                  <a:schemeClr val="bg1"/>
                </a:solidFill>
              </a:rPr>
              <a:t> дібрати прикметники до поданих іменників за зразком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3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6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1054100" y="566059"/>
            <a:ext cx="10038443" cy="674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ПЕРЕВІРЯЮ СВОЇ ДОСЯГНЕННЯ З ТЕМИ «ПРИКМЕТНИК» </a:t>
            </a:r>
          </a:p>
        </p:txBody>
      </p:sp>
      <p:sp>
        <p:nvSpPr>
          <p:cNvPr id="27" name="Пятиугольник 26"/>
          <p:cNvSpPr/>
          <p:nvPr/>
        </p:nvSpPr>
        <p:spPr>
          <a:xfrm>
            <a:off x="1054100" y="1319041"/>
            <a:ext cx="2309236" cy="668215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Завдання 4.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3336" y="1318750"/>
            <a:ext cx="77292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Допоможи </a:t>
            </a:r>
            <a:r>
              <a:rPr lang="uk-UA" sz="2400" b="1" dirty="0" err="1">
                <a:solidFill>
                  <a:schemeClr val="bg1"/>
                </a:solidFill>
              </a:rPr>
              <a:t>Читалочці</a:t>
            </a:r>
            <a:r>
              <a:rPr lang="uk-UA" sz="2400" b="1" dirty="0">
                <a:solidFill>
                  <a:schemeClr val="bg1"/>
                </a:solidFill>
              </a:rPr>
              <a:t> знайти в тексті прикметники. </a:t>
            </a:r>
            <a:r>
              <a:rPr lang="uk-UA" sz="2400" b="1" dirty="0" err="1" smtClean="0">
                <a:solidFill>
                  <a:schemeClr val="bg1"/>
                </a:solidFill>
              </a:rPr>
              <a:t>Випиши</a:t>
            </a:r>
            <a:r>
              <a:rPr lang="uk-UA" sz="2400" b="1" dirty="0" smtClean="0">
                <a:solidFill>
                  <a:schemeClr val="bg1"/>
                </a:solidFill>
              </a:rPr>
              <a:t> їх разом </a:t>
            </a:r>
            <a:r>
              <a:rPr lang="uk-UA" sz="2400" b="1" dirty="0">
                <a:solidFill>
                  <a:schemeClr val="bg1"/>
                </a:solidFill>
              </a:rPr>
              <a:t>з іменниками, з якими вони зв'язані.  </a:t>
            </a:r>
          </a:p>
        </p:txBody>
      </p:sp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758543"/>
            <a:ext cx="1164771" cy="10994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Зошит. 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Мої досягнення.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Ст. </a:t>
            </a:r>
            <a:r>
              <a:rPr lang="uk-UA" b="1" dirty="0" smtClean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30678" y="2250989"/>
            <a:ext cx="6607978" cy="3539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rgbClr val="0070C0"/>
                </a:solidFill>
              </a:rPr>
              <a:t>     У парку росли великі дерева і один маленький паросток. Він мав тонке стебельце і два листочки. Йому подобалося, коли надвечір падав теплий дощ, і не подобалась холодна роса вранці.</a:t>
            </a:r>
          </a:p>
          <a:p>
            <a:pPr algn="just"/>
            <a:r>
              <a:rPr lang="uk-UA" sz="3200" b="1" i="1" dirty="0">
                <a:solidFill>
                  <a:srgbClr val="0070C0"/>
                </a:solidFill>
              </a:rPr>
              <a:t>За Катериною </a:t>
            </a:r>
            <a:r>
              <a:rPr lang="uk-UA" sz="3200" b="1" i="1" dirty="0" err="1">
                <a:solidFill>
                  <a:srgbClr val="0070C0"/>
                </a:solidFill>
              </a:rPr>
              <a:t>Міхаліциною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2 клас\1 Українська мова\1 Пономарьова\4 Прикметник\№066-067 Повт, закр і застос знань про прикметник\2025-01-23_2140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4544" r="2777" b="3509"/>
          <a:stretch/>
        </p:blipFill>
        <p:spPr bwMode="auto">
          <a:xfrm>
            <a:off x="10044000" y="2346609"/>
            <a:ext cx="1332000" cy="2052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V="1">
            <a:off x="8207778" y="2764971"/>
            <a:ext cx="1295451" cy="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18366" y="3252653"/>
            <a:ext cx="16894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30024" y="3762104"/>
            <a:ext cx="188834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943600" y="4696099"/>
            <a:ext cx="80554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4974771" y="5219697"/>
            <a:ext cx="843974" cy="56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/>
          <a:srcRect l="3517" r="9924"/>
          <a:stretch/>
        </p:blipFill>
        <p:spPr>
          <a:xfrm flipH="1">
            <a:off x="695806" y="2250988"/>
            <a:ext cx="2667530" cy="2663193"/>
          </a:xfrm>
          <a:prstGeom prst="rect">
            <a:avLst/>
          </a:prstGeom>
        </p:spPr>
      </p:pic>
      <p:pic>
        <p:nvPicPr>
          <p:cNvPr id="37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2702986"/>
            <a:ext cx="1161396" cy="12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86" y="3177014"/>
            <a:ext cx="1819414" cy="16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3691278"/>
            <a:ext cx="1001429" cy="13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294" y="4647113"/>
            <a:ext cx="1121618" cy="1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4 клас\1 УКР. МОВА\ПОНОМАРЬОВА\Х Речення\Хвиляст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35" y="5153840"/>
            <a:ext cx="1382835" cy="18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2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14342</TotalTime>
  <Words>731</Words>
  <Application>Microsoft Office PowerPoint</Application>
  <PresentationFormat>Произвольный</PresentationFormat>
  <Paragraphs>157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875</cp:revision>
  <dcterms:created xsi:type="dcterms:W3CDTF">2018-01-05T16:38:53Z</dcterms:created>
  <dcterms:modified xsi:type="dcterms:W3CDTF">2025-01-25T13:06:18Z</dcterms:modified>
</cp:coreProperties>
</file>