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709" r:id="rId3"/>
    <p:sldId id="714" r:id="rId4"/>
    <p:sldId id="710" r:id="rId5"/>
    <p:sldId id="715" r:id="rId6"/>
    <p:sldId id="711" r:id="rId7"/>
    <p:sldId id="700" r:id="rId8"/>
    <p:sldId id="713" r:id="rId9"/>
    <p:sldId id="703" r:id="rId10"/>
    <p:sldId id="683" r:id="rId11"/>
    <p:sldId id="716" r:id="rId12"/>
    <p:sldId id="71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709"/>
            <p14:sldId id="714"/>
            <p14:sldId id="710"/>
            <p14:sldId id="715"/>
            <p14:sldId id="711"/>
            <p14:sldId id="700"/>
            <p14:sldId id="713"/>
            <p14:sldId id="703"/>
            <p14:sldId id="683"/>
            <p14:sldId id="716"/>
            <p14:sldId id="71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2EE"/>
    <a:srgbClr val="C6109F"/>
    <a:srgbClr val="295FFF"/>
    <a:srgbClr val="0D0D0D"/>
    <a:srgbClr val="2F3242"/>
    <a:srgbClr val="FF3131"/>
    <a:srgbClr val="00B050"/>
    <a:srgbClr val="9E0000"/>
    <a:srgbClr val="BA1CBA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4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Задача на знаходження добутку чисел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Порівняння виразу і числа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52D6595F-021C-462C-9322-B66FD13465B4}">
      <dgm:prSet custT="1"/>
      <dgm:spPr/>
      <dgm:t>
        <a:bodyPr/>
        <a:lstStyle/>
        <a:p>
          <a:r>
            <a:rPr lang="uk-UA" sz="3200" b="1" dirty="0" smtClean="0"/>
            <a:t>Діаграма</a:t>
          </a:r>
          <a:endParaRPr lang="ru-RU" sz="3200" b="1" dirty="0"/>
        </a:p>
      </dgm:t>
    </dgm:pt>
    <dgm:pt modelId="{8BDE2B51-6B2F-4631-874D-D50B1A16BFCB}" type="parTrans" cxnId="{F82D60EB-C43E-4889-A464-30A5D8C30AA1}">
      <dgm:prSet/>
      <dgm:spPr/>
      <dgm:t>
        <a:bodyPr/>
        <a:lstStyle/>
        <a:p>
          <a:endParaRPr lang="ru-RU"/>
        </a:p>
      </dgm:t>
    </dgm:pt>
    <dgm:pt modelId="{E43FAA2C-810C-4CD2-9331-5D4A00770770}" type="sibTrans" cxnId="{F82D60EB-C43E-4889-A464-30A5D8C30AA1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79929" custLinFactNeighborX="28936" custLinFactNeighborY="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103500" custLinFactNeighborX="165" custLinFactNeighborY="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74B25163-4895-40AC-9024-595BFDBFC9D3}" type="pres">
      <dgm:prSet presAssocID="{864805AA-88F6-4A3C-93F4-4B09AB422F89}" presName="node" presStyleLbl="node1" presStyleIdx="2" presStyleCnt="4" custScaleX="111856" custLinFactNeighborX="-33814" custLinFactNeighborY="-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57C14-4867-4AC4-8289-9DFD8944CDAE}" type="pres">
      <dgm:prSet presAssocID="{A492715F-516D-4451-A8F1-CD5252CC1F5D}" presName="sibTrans" presStyleCnt="0"/>
      <dgm:spPr/>
    </dgm:pt>
    <dgm:pt modelId="{6C6A65E1-48FE-40F2-991F-CBC387F92B2D}" type="pres">
      <dgm:prSet presAssocID="{52D6595F-021C-462C-9322-B66FD13465B4}" presName="node" presStyleLbl="node1" presStyleIdx="3" presStyleCnt="4" custScaleX="80521" custLinFactNeighborX="-43468" custLinFactNeighborY="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274349-3344-49AD-BA25-3AB16FA403EA}" type="presOf" srcId="{289AA968-9F58-4A6E-B11C-582CA574AD65}" destId="{6408D3F1-0C0E-4F5D-B5D5-053E6D4B4C50}" srcOrd="0" destOrd="0" presId="urn:microsoft.com/office/officeart/2005/8/layout/hList6"/>
    <dgm:cxn modelId="{6AF485C1-D83C-4713-A44E-2C7B233FE18D}" type="presOf" srcId="{864805AA-88F6-4A3C-93F4-4B09AB422F89}" destId="{74B25163-4895-40AC-9024-595BFDBFC9D3}" srcOrd="0" destOrd="0" presId="urn:microsoft.com/office/officeart/2005/8/layout/hList6"/>
    <dgm:cxn modelId="{2F4BAEEE-41FE-437F-8CFA-E53EF440D1E8}" type="presOf" srcId="{52D6595F-021C-462C-9322-B66FD13465B4}" destId="{6C6A65E1-48FE-40F2-991F-CBC387F92B2D}" srcOrd="0" destOrd="0" presId="urn:microsoft.com/office/officeart/2005/8/layout/hList6"/>
    <dgm:cxn modelId="{36EE06CB-6F9A-456D-8285-0C0B33F85E03}" srcId="{289AA968-9F58-4A6E-B11C-582CA574AD65}" destId="{864805AA-88F6-4A3C-93F4-4B09AB422F89}" srcOrd="2" destOrd="0" parTransId="{378242A1-173F-473A-BC39-914572792538}" sibTransId="{A492715F-516D-4451-A8F1-CD5252CC1F5D}"/>
    <dgm:cxn modelId="{F82D60EB-C43E-4889-A464-30A5D8C30AA1}" srcId="{289AA968-9F58-4A6E-B11C-582CA574AD65}" destId="{52D6595F-021C-462C-9322-B66FD13465B4}" srcOrd="3" destOrd="0" parTransId="{8BDE2B51-6B2F-4631-874D-D50B1A16BFCB}" sibTransId="{E43FAA2C-810C-4CD2-9331-5D4A00770770}"/>
    <dgm:cxn modelId="{75AA096D-4656-460A-8155-620DB2E0C15D}" type="presOf" srcId="{6EE47331-2253-406E-9CB5-953C9128E5FC}" destId="{783C5BBC-E083-4F12-B4A9-616A8F9530EC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650FCA8D-CE79-4045-973D-58A40544A610}" type="presOf" srcId="{17FCBCD0-5166-44EF-A995-697AB50FC98B}" destId="{8C93B566-6306-40C5-A3D5-B84E788E517B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0B6D1FAE-4A98-47B1-8BE5-7D241D192604}" type="presParOf" srcId="{6408D3F1-0C0E-4F5D-B5D5-053E6D4B4C50}" destId="{783C5BBC-E083-4F12-B4A9-616A8F9530EC}" srcOrd="0" destOrd="0" presId="urn:microsoft.com/office/officeart/2005/8/layout/hList6"/>
    <dgm:cxn modelId="{DEFE4D8B-9292-4FDC-9BCD-2A10609F95EF}" type="presParOf" srcId="{6408D3F1-0C0E-4F5D-B5D5-053E6D4B4C50}" destId="{903EF99B-E600-4B60-96C8-658D7EF2F880}" srcOrd="1" destOrd="0" presId="urn:microsoft.com/office/officeart/2005/8/layout/hList6"/>
    <dgm:cxn modelId="{865BB0D9-25B1-4E3D-AE2E-D593C013F5DA}" type="presParOf" srcId="{6408D3F1-0C0E-4F5D-B5D5-053E6D4B4C50}" destId="{8C93B566-6306-40C5-A3D5-B84E788E517B}" srcOrd="2" destOrd="0" presId="urn:microsoft.com/office/officeart/2005/8/layout/hList6"/>
    <dgm:cxn modelId="{FA907976-0B03-4ECF-AA61-043D24F05E2A}" type="presParOf" srcId="{6408D3F1-0C0E-4F5D-B5D5-053E6D4B4C50}" destId="{B4E8D5E2-E5AE-41CC-80D3-5A0016AFADCC}" srcOrd="3" destOrd="0" presId="urn:microsoft.com/office/officeart/2005/8/layout/hList6"/>
    <dgm:cxn modelId="{BCE2F6AD-441E-495E-B1B9-D354D6BB6A25}" type="presParOf" srcId="{6408D3F1-0C0E-4F5D-B5D5-053E6D4B4C50}" destId="{74B25163-4895-40AC-9024-595BFDBFC9D3}" srcOrd="4" destOrd="0" presId="urn:microsoft.com/office/officeart/2005/8/layout/hList6"/>
    <dgm:cxn modelId="{C15D9F02-FFAB-45D2-90E6-ACE4E9A10131}" type="presParOf" srcId="{6408D3F1-0C0E-4F5D-B5D5-053E6D4B4C50}" destId="{EE657C14-4867-4AC4-8289-9DFD8944CDAE}" srcOrd="5" destOrd="0" presId="urn:microsoft.com/office/officeart/2005/8/layout/hList6"/>
    <dgm:cxn modelId="{AC4ED0E8-B200-47A8-91DB-6E1060A417D1}" type="presParOf" srcId="{6408D3F1-0C0E-4F5D-B5D5-053E6D4B4C50}" destId="{6C6A65E1-48FE-40F2-991F-CBC387F92B2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993837" y="1054445"/>
          <a:ext cx="4272497" cy="216360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60608" y="854499"/>
        <a:ext cx="2163606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1633400" y="735422"/>
          <a:ext cx="4272497" cy="2801652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Порівняння виразу і числа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368823" y="854498"/>
        <a:ext cx="2801652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4682182" y="622327"/>
          <a:ext cx="4272497" cy="3027842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Задача на знаходження добутку чисел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5304510" y="854498"/>
        <a:ext cx="3027842" cy="2563499"/>
      </dsp:txXfrm>
    </dsp:sp>
    <dsp:sp modelId="{6C6A65E1-48FE-40F2-991F-CBC387F92B2D}">
      <dsp:nvSpPr>
        <dsp:cNvPr id="0" name=""/>
        <dsp:cNvSpPr/>
      </dsp:nvSpPr>
      <dsp:spPr>
        <a:xfrm rot="16200000">
          <a:off x="7469338" y="1046432"/>
          <a:ext cx="4272497" cy="217963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Діаграма</a:t>
          </a:r>
          <a:endParaRPr lang="ru-RU" sz="3200" b="1" kern="1200" dirty="0"/>
        </a:p>
      </dsp:txBody>
      <dsp:txXfrm rot="5400000">
        <a:off x="8515771" y="854498"/>
        <a:ext cx="2179631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2487" y="3544511"/>
            <a:ext cx="9437914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Перевірка множення додаванням. Розв’язування задач на </a:t>
            </a:r>
            <a:r>
              <a:rPr lang="uk-UA" sz="4000" b="1" dirty="0" smtClean="0">
                <a:solidFill>
                  <a:srgbClr val="7030A0"/>
                </a:solidFill>
              </a:rPr>
              <a:t>знаходження добутку</a:t>
            </a:r>
            <a:r>
              <a:rPr lang="ru-RU" sz="4000" b="1" dirty="0" smtClean="0">
                <a:solidFill>
                  <a:srgbClr val="7030A0"/>
                </a:solidFill>
              </a:rPr>
              <a:t>. </a:t>
            </a:r>
            <a:r>
              <a:rPr lang="uk-UA" sz="4000" b="1" dirty="0" smtClean="0">
                <a:solidFill>
                  <a:srgbClr val="7030A0"/>
                </a:solidFill>
              </a:rPr>
              <a:t>Робота </a:t>
            </a:r>
            <a:r>
              <a:rPr lang="uk-UA" sz="4000" b="1" dirty="0" smtClean="0">
                <a:solidFill>
                  <a:srgbClr val="7030A0"/>
                </a:solidFill>
              </a:rPr>
              <a:t>з даними (діаграма)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endParaRPr lang="uk-UA" sz="2778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F6F4455-5B69-456B-882A-E5859ED3B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87" y="942725"/>
            <a:ext cx="2266950" cy="238125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724808" y="856405"/>
            <a:ext cx="3095592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4.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en-US" sz="2400" b="1" dirty="0" smtClean="0">
                <a:solidFill>
                  <a:srgbClr val="7030A0"/>
                </a:solidFill>
              </a:rPr>
              <a:t>67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0910" y="537413"/>
            <a:ext cx="10106990" cy="8668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Якого кольору квадрати?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22B5A8D-4113-49B3-BEA0-E7A45A20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1" y="4089999"/>
            <a:ext cx="2571460" cy="270111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F7AB7D5-5C84-44B7-A133-D5BA95F96F7A}"/>
              </a:ext>
            </a:extLst>
          </p:cNvPr>
          <p:cNvSpPr/>
          <p:nvPr/>
        </p:nvSpPr>
        <p:spPr>
          <a:xfrm>
            <a:off x="7277137" y="2174270"/>
            <a:ext cx="1581665" cy="159347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815AC2B-1EDC-49BC-A4BE-E9C5CB17D92D}"/>
              </a:ext>
            </a:extLst>
          </p:cNvPr>
          <p:cNvSpPr/>
          <p:nvPr/>
        </p:nvSpPr>
        <p:spPr>
          <a:xfrm>
            <a:off x="1030910" y="1899442"/>
            <a:ext cx="2143125" cy="2143125"/>
          </a:xfrm>
          <a:prstGeom prst="rect">
            <a:avLst/>
          </a:prstGeom>
          <a:solidFill>
            <a:srgbClr val="C6109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C349CD9-EF14-44F8-9829-7C89EB57D369}"/>
              </a:ext>
            </a:extLst>
          </p:cNvPr>
          <p:cNvSpPr/>
          <p:nvPr/>
        </p:nvSpPr>
        <p:spPr>
          <a:xfrm>
            <a:off x="3806361" y="2174270"/>
            <a:ext cx="2838450" cy="1593470"/>
          </a:xfrm>
          <a:prstGeom prst="rect">
            <a:avLst/>
          </a:prstGeom>
          <a:solidFill>
            <a:srgbClr val="295F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8" name="Ромб 7">
            <a:extLst>
              <a:ext uri="{FF2B5EF4-FFF2-40B4-BE49-F238E27FC236}">
                <a16:creationId xmlns:a16="http://schemas.microsoft.com/office/drawing/2014/main" xmlns="" id="{C32EA192-2C36-4EE9-A2EB-50E45F0A5B29}"/>
              </a:ext>
            </a:extLst>
          </p:cNvPr>
          <p:cNvSpPr/>
          <p:nvPr/>
        </p:nvSpPr>
        <p:spPr>
          <a:xfrm>
            <a:off x="9556235" y="1662715"/>
            <a:ext cx="1581665" cy="2571750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8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9393" y="537413"/>
            <a:ext cx="10431749" cy="8668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Діаграма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22B5A8D-4113-49B3-BEA0-E7A45A20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314" y="4513168"/>
            <a:ext cx="1950976" cy="2049344"/>
          </a:xfrm>
          <a:prstGeom prst="rect">
            <a:avLst/>
          </a:prstGeom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3 Математика\1 Листопад\6 Дія множення\№067 - Перевірка множення додаванням\2025-01-14_2237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59"/>
          <a:stretch/>
        </p:blipFill>
        <p:spPr bwMode="auto">
          <a:xfrm>
            <a:off x="889394" y="1517786"/>
            <a:ext cx="6542761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660755" y="1517786"/>
            <a:ext cx="3747474" cy="27058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Розглянь діаграму і дай </a:t>
            </a:r>
            <a:r>
              <a:rPr lang="uk-UA" sz="2400" b="1" dirty="0" smtClean="0">
                <a:solidFill>
                  <a:srgbClr val="7030A0"/>
                </a:solidFill>
              </a:rPr>
              <a:t>відповіді </a:t>
            </a:r>
            <a:r>
              <a:rPr lang="uk-UA" sz="2400" b="1" dirty="0">
                <a:solidFill>
                  <a:srgbClr val="7030A0"/>
                </a:solidFill>
              </a:rPr>
              <a:t>на </a:t>
            </a:r>
            <a:r>
              <a:rPr lang="uk-UA" sz="2400" b="1" dirty="0" smtClean="0">
                <a:solidFill>
                  <a:srgbClr val="7030A0"/>
                </a:solidFill>
              </a:rPr>
              <a:t>запитання:</a:t>
            </a:r>
          </a:p>
          <a:p>
            <a:r>
              <a:rPr lang="uk-UA" sz="2400" dirty="0" smtClean="0">
                <a:solidFill>
                  <a:srgbClr val="7030A0"/>
                </a:solidFill>
              </a:rPr>
              <a:t>1. Хто </a:t>
            </a:r>
            <a:r>
              <a:rPr lang="uk-UA" sz="2400" dirty="0">
                <a:solidFill>
                  <a:srgbClr val="7030A0"/>
                </a:solidFill>
              </a:rPr>
              <a:t>переможець змагань?</a:t>
            </a:r>
          </a:p>
          <a:p>
            <a:r>
              <a:rPr lang="uk-UA" sz="2400" dirty="0" smtClean="0">
                <a:solidFill>
                  <a:srgbClr val="7030A0"/>
                </a:solidFill>
              </a:rPr>
              <a:t>2. У </a:t>
            </a:r>
            <a:r>
              <a:rPr lang="uk-UA" sz="2400" dirty="0">
                <a:solidFill>
                  <a:srgbClr val="7030A0"/>
                </a:solidFill>
              </a:rPr>
              <a:t>кого з учнів однакова кількість влучень у корзину</a:t>
            </a:r>
            <a:r>
              <a:rPr lang="uk-UA" sz="2400" dirty="0" smtClean="0">
                <a:solidFill>
                  <a:srgbClr val="7030A0"/>
                </a:solidFill>
              </a:rPr>
              <a:t>?</a:t>
            </a:r>
            <a:endParaRPr lang="uk-UA" sz="2400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: скругленные углы 21">
            <a:extLst>
              <a:ext uri="{FF2B5EF4-FFF2-40B4-BE49-F238E27FC236}">
                <a16:creationId xmlns:a16="http://schemas.microsoft.com/office/drawing/2014/main" xmlns="" id="{039F472D-3C84-4292-999C-D29C18A5EA27}"/>
              </a:ext>
            </a:extLst>
          </p:cNvPr>
          <p:cNvSpPr/>
          <p:nvPr/>
        </p:nvSpPr>
        <p:spPr>
          <a:xfrm>
            <a:off x="1281277" y="4655368"/>
            <a:ext cx="5922279" cy="12719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Діаграма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– це </a:t>
            </a:r>
            <a:r>
              <a:rPr lang="uk-UA" sz="2800" b="1" dirty="0">
                <a:solidFill>
                  <a:schemeClr val="bg1"/>
                </a:solidFill>
              </a:rPr>
              <a:t>співвідношення між величинами, що порівнюються</a:t>
            </a:r>
          </a:p>
        </p:txBody>
      </p:sp>
    </p:spTree>
    <p:extLst>
      <p:ext uri="{BB962C8B-B14F-4D97-AF65-F5344CB8AC3E}">
        <p14:creationId xmlns:p14="http://schemas.microsoft.com/office/powerpoint/2010/main" val="303899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88572" y="508645"/>
            <a:ext cx="10110696" cy="79208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 «Веселі крапельки»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9979" b="3529"/>
          <a:stretch/>
        </p:blipFill>
        <p:spPr bwMode="auto">
          <a:xfrm>
            <a:off x="780170" y="2363272"/>
            <a:ext cx="2160000" cy="2412000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urokok.com.ua/uploads/posts/2020-03/1584271171_87677479_206109357403675_3099392819068928000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8"/>
          <a:stretch/>
        </p:blipFill>
        <p:spPr bwMode="auto">
          <a:xfrm>
            <a:off x="3295539" y="2355140"/>
            <a:ext cx="2449120" cy="242013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appy Water Drop Character Giving A Double Thumbs Up Stock Illustration - Download Image Now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06" y="2313647"/>
            <a:ext cx="3119823" cy="251124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620604" y="1408672"/>
            <a:ext cx="5578663" cy="78319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000" b="1" dirty="0" smtClean="0">
                <a:solidFill>
                  <a:srgbClr val="7030A0"/>
                </a:solidFill>
              </a:rPr>
              <a:t>Оціни свою роботу на </a:t>
            </a:r>
            <a:r>
              <a:rPr lang="uk-UA" sz="20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000" b="1" dirty="0" smtClean="0">
                <a:solidFill>
                  <a:srgbClr val="7030A0"/>
                </a:solidFill>
              </a:rPr>
              <a:t> крапельками води. Намалюй цей </a:t>
            </a:r>
            <a:r>
              <a:rPr lang="uk-UA" sz="2000" b="1" dirty="0" err="1" smtClean="0">
                <a:solidFill>
                  <a:srgbClr val="7030A0"/>
                </a:solidFill>
              </a:rPr>
              <a:t>емотикон</a:t>
            </a:r>
            <a:r>
              <a:rPr lang="uk-UA" sz="2000" b="1" dirty="0" smtClean="0">
                <a:solidFill>
                  <a:srgbClr val="7030A0"/>
                </a:solidFill>
              </a:rPr>
              <a:t> в зошиті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6263218" y="4877859"/>
            <a:ext cx="2769348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Мав/мала чудове спілкування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6D81AE-5CFB-4C25-A3D2-05B1D10F4D90}"/>
              </a:ext>
            </a:extLst>
          </p:cNvPr>
          <p:cNvSpPr txBox="1"/>
          <p:nvPr/>
        </p:nvSpPr>
        <p:spPr>
          <a:xfrm>
            <a:off x="9618889" y="4874829"/>
            <a:ext cx="166551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bg1"/>
                </a:solidFill>
              </a:rPr>
              <a:t>Цікаві знання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27432" y="4849696"/>
            <a:ext cx="215597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bg1"/>
                </a:solidFill>
              </a:rPr>
              <a:t>Отримав(ла) задоволення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33" name="Picture 9" descr="Веселі крапельки для оформлення класів Нуш » Педагогічний сайт для вчетелів  і вихователі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4531" b="4607"/>
          <a:stretch/>
        </p:blipFill>
        <p:spPr bwMode="auto">
          <a:xfrm>
            <a:off x="9696091" y="2363272"/>
            <a:ext cx="1619999" cy="241199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CF7A4D3-CAF4-43F6-9D4A-86A306BE94A3}"/>
              </a:ext>
            </a:extLst>
          </p:cNvPr>
          <p:cNvSpPr txBox="1"/>
          <p:nvPr/>
        </p:nvSpPr>
        <p:spPr>
          <a:xfrm>
            <a:off x="3360523" y="4849696"/>
            <a:ext cx="232954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bg1"/>
                </a:solidFill>
              </a:rPr>
              <a:t>Я впорав(ла)</a:t>
            </a:r>
            <a:r>
              <a:rPr lang="uk-UA" sz="2400" smtClean="0">
                <a:solidFill>
                  <a:schemeClr val="bg1"/>
                </a:solidFill>
              </a:rPr>
              <a:t>сь </a:t>
            </a:r>
            <a:r>
              <a:rPr lang="uk-UA" sz="2400" dirty="0" smtClean="0">
                <a:solidFill>
                  <a:schemeClr val="bg1"/>
                </a:solidFill>
              </a:rPr>
              <a:t>із завданнями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кутник 36">
            <a:extLst>
              <a:ext uri="{FF2B5EF4-FFF2-40B4-BE49-F238E27FC236}">
                <a16:creationId xmlns:a16="http://schemas.microsoft.com/office/drawing/2014/main" xmlns="" id="{44B3FF8B-AFC4-4FB1-99CA-0625EC442803}"/>
              </a:ext>
            </a:extLst>
          </p:cNvPr>
          <p:cNvSpPr/>
          <p:nvPr/>
        </p:nvSpPr>
        <p:spPr>
          <a:xfrm>
            <a:off x="1208030" y="1402065"/>
            <a:ext cx="3317264" cy="78319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— </a:t>
            </a:r>
            <a:r>
              <a:rPr lang="uk-UA" sz="2000" b="1" dirty="0">
                <a:solidFill>
                  <a:srgbClr val="7030A0"/>
                </a:solidFill>
              </a:rPr>
              <a:t>Які відкриття зробили?</a:t>
            </a:r>
            <a:endParaRPr lang="ru-RU" sz="2000" b="1" dirty="0">
              <a:solidFill>
                <a:srgbClr val="7030A0"/>
              </a:solidFill>
            </a:endParaRPr>
          </a:p>
          <a:p>
            <a:r>
              <a:rPr lang="uk-UA" sz="2000" b="1" dirty="0">
                <a:solidFill>
                  <a:srgbClr val="7030A0"/>
                </a:solidFill>
              </a:rPr>
              <a:t>— Чи все було зрозуміло?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9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1406515" y="1436913"/>
            <a:ext cx="5125910" cy="28475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Знову наш шкільний дзвінок</a:t>
            </a:r>
          </a:p>
          <a:p>
            <a:pPr algn="ctr"/>
            <a:r>
              <a:rPr lang="uk-UA" sz="2800" b="1" dirty="0"/>
              <a:t>Кличе всіх нас на урок.</a:t>
            </a:r>
          </a:p>
          <a:p>
            <a:pPr algn="ctr"/>
            <a:r>
              <a:rPr lang="uk-UA" sz="2800" b="1" dirty="0"/>
              <a:t>Тож швиденько ти сідай,</a:t>
            </a:r>
          </a:p>
          <a:p>
            <a:pPr algn="ctr"/>
            <a:r>
              <a:rPr lang="uk-UA" sz="2800" b="1" dirty="0"/>
              <a:t>Новинки–</a:t>
            </a:r>
            <a:r>
              <a:rPr lang="uk-UA" sz="2800" b="1" dirty="0" err="1"/>
              <a:t>цікавинки</a:t>
            </a:r>
            <a:r>
              <a:rPr lang="uk-UA" sz="2800" b="1" dirty="0"/>
              <a:t>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для </a:t>
            </a:r>
            <a:r>
              <a:rPr lang="uk-UA" sz="2800" b="1" dirty="0"/>
              <a:t>себе відкривай.</a:t>
            </a:r>
            <a:endParaRPr lang="ru-RU" sz="2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4770" y="450679"/>
            <a:ext cx="9884229" cy="78649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62639" y="442154"/>
            <a:ext cx="9884229" cy="79208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«Веселі крапельки»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9979" b="3529"/>
          <a:stretch/>
        </p:blipFill>
        <p:spPr bwMode="auto">
          <a:xfrm>
            <a:off x="794054" y="1525175"/>
            <a:ext cx="2160000" cy="2412000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urokok.com.ua/uploads/posts/2020-03/1584271171_87677479_206109357403675_3099392819068928000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8"/>
          <a:stretch/>
        </p:blipFill>
        <p:spPr bwMode="auto">
          <a:xfrm>
            <a:off x="3309423" y="1517043"/>
            <a:ext cx="2625114" cy="242013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appy Water Drop Character Giving A Double Thumbs Up Stock Illustration - Download Image Now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04" y="1436913"/>
            <a:ext cx="3290972" cy="251124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221579" y="5006067"/>
            <a:ext cx="7312173" cy="78319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000" b="1" dirty="0" smtClean="0">
                <a:solidFill>
                  <a:srgbClr val="7030A0"/>
                </a:solidFill>
              </a:rPr>
              <a:t>Подивись на крапельки води. Вибери ту, що співпадає з твоїми очікуваннями від уроку.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uk-UA" sz="2000" b="1" dirty="0" smtClean="0">
                <a:solidFill>
                  <a:srgbClr val="7030A0"/>
                </a:solidFill>
              </a:rPr>
              <a:t>Намалюй цей </a:t>
            </a:r>
            <a:r>
              <a:rPr lang="uk-UA" sz="2000" b="1" dirty="0" err="1" smtClean="0">
                <a:solidFill>
                  <a:srgbClr val="7030A0"/>
                </a:solidFill>
              </a:rPr>
              <a:t>емотикон</a:t>
            </a:r>
            <a:r>
              <a:rPr lang="uk-UA" sz="2000" b="1" dirty="0" smtClean="0">
                <a:solidFill>
                  <a:srgbClr val="7030A0"/>
                </a:solidFill>
              </a:rPr>
              <a:t> в зошиті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3635828" y="4066796"/>
            <a:ext cx="2002971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Чудове спілкування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C6D81AE-5CFB-4C25-A3D2-05B1D10F4D90}"/>
              </a:ext>
            </a:extLst>
          </p:cNvPr>
          <p:cNvSpPr txBox="1"/>
          <p:nvPr/>
        </p:nvSpPr>
        <p:spPr>
          <a:xfrm>
            <a:off x="9533753" y="4066795"/>
            <a:ext cx="1665514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bg1"/>
                </a:solidFill>
              </a:rPr>
              <a:t>Цікаві знання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92325" y="4070726"/>
            <a:ext cx="1767509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bg1"/>
                </a:solidFill>
              </a:rPr>
              <a:t>Отримаю задоволення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33" name="Picture 9" descr="Веселі крапельки для оформлення класів Нуш » Педагогічний сайт для вчетелів  і вихователі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4531" b="4607"/>
          <a:stretch/>
        </p:blipFill>
        <p:spPr bwMode="auto">
          <a:xfrm>
            <a:off x="9631727" y="1408672"/>
            <a:ext cx="1698247" cy="252850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CF7A4D3-CAF4-43F6-9D4A-86A306BE94A3}"/>
              </a:ext>
            </a:extLst>
          </p:cNvPr>
          <p:cNvSpPr txBox="1"/>
          <p:nvPr/>
        </p:nvSpPr>
        <p:spPr>
          <a:xfrm>
            <a:off x="6873081" y="4066796"/>
            <a:ext cx="2053203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bg1"/>
                </a:solidFill>
              </a:rPr>
              <a:t>Я впораюсь із завданнями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1" y="552010"/>
            <a:ext cx="10167256" cy="7384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домашньої роботи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07" y="1744722"/>
            <a:ext cx="2116529" cy="1660229"/>
          </a:xfrm>
          <a:prstGeom prst="rect">
            <a:avLst/>
          </a:prstGeom>
        </p:spPr>
      </p:pic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777769" y="1388293"/>
            <a:ext cx="3937231" cy="50545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3. Заповни таблицю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D:\2 клас\3 Математика\1 Листопад\6 Дія множення\№066 - Назви компонентів і результату дії множення\2025-01-06_222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9302" r="92" b="859"/>
          <a:stretch/>
        </p:blipFill>
        <p:spPr bwMode="auto">
          <a:xfrm>
            <a:off x="990601" y="2080371"/>
            <a:ext cx="8413471" cy="329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30229" y="3581008"/>
            <a:ext cx="704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2 8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30229" y="4165783"/>
            <a:ext cx="704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1 5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30229" y="4745585"/>
            <a:ext cx="704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2 2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79861" y="3581008"/>
            <a:ext cx="1196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7 </a:t>
            </a:r>
            <a:r>
              <a:rPr lang="uk-UA" sz="2400" b="1" dirty="0" smtClean="0">
                <a:solidFill>
                  <a:srgbClr val="7030A0"/>
                </a:solidFill>
              </a:rPr>
              <a:t>•</a:t>
            </a:r>
            <a:r>
              <a:rPr lang="uk-UA" sz="3200" b="1" dirty="0" smtClean="0">
                <a:solidFill>
                  <a:srgbClr val="7030A0"/>
                </a:solidFill>
              </a:rPr>
              <a:t> 4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79858" y="4200908"/>
            <a:ext cx="1196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5 </a:t>
            </a:r>
            <a:r>
              <a:rPr lang="uk-UA" sz="2400" b="1" dirty="0" smtClean="0">
                <a:solidFill>
                  <a:srgbClr val="7030A0"/>
                </a:solidFill>
              </a:rPr>
              <a:t>•</a:t>
            </a:r>
            <a:r>
              <a:rPr lang="uk-UA" sz="3200" b="1" dirty="0" smtClean="0">
                <a:solidFill>
                  <a:srgbClr val="7030A0"/>
                </a:solidFill>
              </a:rPr>
              <a:t> 3 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85059" y="4147027"/>
            <a:ext cx="475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5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77828" y="4785683"/>
            <a:ext cx="1196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11 </a:t>
            </a:r>
            <a:r>
              <a:rPr lang="uk-UA" sz="2400" b="1" dirty="0" smtClean="0">
                <a:solidFill>
                  <a:srgbClr val="7030A0"/>
                </a:solidFill>
              </a:rPr>
              <a:t>•</a:t>
            </a:r>
            <a:r>
              <a:rPr lang="uk-UA" sz="3200" b="1" dirty="0" smtClean="0">
                <a:solidFill>
                  <a:srgbClr val="7030A0"/>
                </a:solidFill>
              </a:rPr>
              <a:t> 2 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321579" y="3581008"/>
            <a:ext cx="475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4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85061" y="3611710"/>
            <a:ext cx="475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7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87290" y="4196485"/>
            <a:ext cx="475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3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99603" y="4781809"/>
            <a:ext cx="702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11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299806" y="4781260"/>
            <a:ext cx="475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5514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30256939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939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576" y="489248"/>
            <a:ext cx="10074738" cy="648072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uk-UA" sz="4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Вправа </a:t>
            </a:r>
            <a:r>
              <a:rPr lang="uk-UA" sz="4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uk-UA" sz="4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Мікрофон</a:t>
            </a:r>
            <a:r>
              <a:rPr lang="uk-UA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4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7608" y="4284601"/>
            <a:ext cx="8647763" cy="52322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Прочитайте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вираз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: 9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•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4.</a:t>
            </a:r>
            <a:r>
              <a:rPr lang="uk-UA" sz="2800" b="1" dirty="0">
                <a:solidFill>
                  <a:schemeClr val="bg1"/>
                </a:solidFill>
              </a:rPr>
              <a:t> Що означає І число? </a:t>
            </a:r>
            <a:r>
              <a:rPr lang="uk-UA" sz="2800" b="1" dirty="0" smtClean="0">
                <a:solidFill>
                  <a:schemeClr val="bg1"/>
                </a:solidFill>
              </a:rPr>
              <a:t>ІІ </a:t>
            </a:r>
            <a:r>
              <a:rPr lang="uk-UA" sz="2800" b="1" dirty="0">
                <a:solidFill>
                  <a:schemeClr val="bg1"/>
                </a:solidFill>
              </a:rPr>
              <a:t>число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7608" y="1201114"/>
            <a:ext cx="775513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Якою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арифметичною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дією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можна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замінити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суму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однакових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доданків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?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7609" y="2209110"/>
            <a:ext cx="775513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Яким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знаком вона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позначається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27610" y="2801752"/>
            <a:ext cx="775513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  <a:latin typeface="+mn-lt"/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якому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місці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записується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однаковий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доданок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lvl="0"/>
            <a:r>
              <a:rPr lang="ru-RU" sz="2800" b="1" dirty="0">
                <a:solidFill>
                  <a:schemeClr val="bg1"/>
                </a:solidFill>
                <a:latin typeface="+mn-lt"/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якому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місці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пишемо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разів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додаємо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однаковий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доданок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7607" y="4907287"/>
            <a:ext cx="3542363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Що таке множення?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55322" y="1632001"/>
            <a:ext cx="165143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5+5+5 =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18065" y="1620612"/>
            <a:ext cx="102776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5 </a:t>
            </a:r>
            <a:r>
              <a:rPr lang="uk-UA" sz="2400" b="1" dirty="0" smtClean="0">
                <a:solidFill>
                  <a:schemeClr val="bg1"/>
                </a:solidFill>
                <a:latin typeface="+mn-lt"/>
              </a:rPr>
              <a:t>•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 3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53277" y="3663527"/>
            <a:ext cx="102776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8 </a:t>
            </a:r>
            <a:r>
              <a:rPr lang="uk-UA" sz="2400" b="1" dirty="0" smtClean="0">
                <a:solidFill>
                  <a:schemeClr val="bg1"/>
                </a:solidFill>
                <a:latin typeface="+mn-lt"/>
              </a:rPr>
              <a:t>•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 2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Прямоугольник: скругленные углы 5">
            <a:extLst>
              <a:ext uri="{FF2B5EF4-FFF2-40B4-BE49-F238E27FC236}">
                <a16:creationId xmlns:a16="http://schemas.microsoft.com/office/drawing/2014/main" xmlns="" id="{CD3D7715-6FBF-40FF-A0DE-764D270833EF}"/>
              </a:ext>
            </a:extLst>
          </p:cNvPr>
          <p:cNvSpPr/>
          <p:nvPr/>
        </p:nvSpPr>
        <p:spPr>
          <a:xfrm>
            <a:off x="4819666" y="4907287"/>
            <a:ext cx="4615505" cy="10000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Множення – </a:t>
            </a:r>
            <a:r>
              <a:rPr lang="uk-UA" sz="2800" b="1" dirty="0" smtClean="0">
                <a:solidFill>
                  <a:schemeClr val="bg1"/>
                </a:solidFill>
              </a:rPr>
              <a:t>це додавання </a:t>
            </a:r>
            <a:r>
              <a:rPr lang="uk-UA" sz="2800" b="1" dirty="0">
                <a:solidFill>
                  <a:schemeClr val="bg1"/>
                </a:solidFill>
              </a:rPr>
              <a:t>однакових </a:t>
            </a:r>
            <a:r>
              <a:rPr lang="uk-UA" sz="2800" b="1" dirty="0" smtClean="0">
                <a:solidFill>
                  <a:schemeClr val="bg1"/>
                </a:solidFill>
              </a:rPr>
              <a:t>доданків.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  <p:bldP spid="14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133084" y="603387"/>
            <a:ext cx="10032155" cy="64847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Заміни додавання множенням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D396A5-FE98-4013-B9AF-B364771584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55" r="14696"/>
          <a:stretch/>
        </p:blipFill>
        <p:spPr>
          <a:xfrm>
            <a:off x="9312344" y="2370688"/>
            <a:ext cx="2077064" cy="37104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AAD205-2AAE-4934-85FC-76BCECCD88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6" t="8548" r="19822" b="10652"/>
          <a:stretch/>
        </p:blipFill>
        <p:spPr>
          <a:xfrm>
            <a:off x="1124208" y="1452767"/>
            <a:ext cx="558943" cy="812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641626" y="1415116"/>
            <a:ext cx="67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2B617FE-C66D-4F6E-8DF9-630CEE9A16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6" t="8548" r="19822" b="10652"/>
          <a:stretch/>
        </p:blipFill>
        <p:spPr>
          <a:xfrm>
            <a:off x="2226522" y="1452767"/>
            <a:ext cx="558943" cy="81257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D2DDBDB-59B5-4D4D-A6EC-E9FB6D90F595}"/>
              </a:ext>
            </a:extLst>
          </p:cNvPr>
          <p:cNvSpPr txBox="1"/>
          <p:nvPr/>
        </p:nvSpPr>
        <p:spPr>
          <a:xfrm>
            <a:off x="2767283" y="1404230"/>
            <a:ext cx="67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C802AAD-D803-4931-AF56-1CA135C0CD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6" t="8548" r="19822" b="10652"/>
          <a:stretch/>
        </p:blipFill>
        <p:spPr>
          <a:xfrm>
            <a:off x="3292927" y="1491412"/>
            <a:ext cx="558943" cy="81257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568BF84-8684-4941-A2A7-4EA24D0173F4}"/>
              </a:ext>
            </a:extLst>
          </p:cNvPr>
          <p:cNvSpPr txBox="1"/>
          <p:nvPr/>
        </p:nvSpPr>
        <p:spPr>
          <a:xfrm>
            <a:off x="3833688" y="1444186"/>
            <a:ext cx="658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7ED55D8-EBBB-4081-B36C-0AC9355F87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6" t="8548" r="19822" b="10652"/>
          <a:stretch/>
        </p:blipFill>
        <p:spPr>
          <a:xfrm>
            <a:off x="4364979" y="1469640"/>
            <a:ext cx="558943" cy="8125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6CBA4D1-E15B-4105-81A3-447667AE5F9D}"/>
              </a:ext>
            </a:extLst>
          </p:cNvPr>
          <p:cNvSpPr txBox="1"/>
          <p:nvPr/>
        </p:nvSpPr>
        <p:spPr>
          <a:xfrm>
            <a:off x="7024159" y="1415116"/>
            <a:ext cx="500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=</a:t>
            </a:r>
          </a:p>
        </p:txBody>
      </p:sp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037676" y="2370688"/>
            <a:ext cx="67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D2DDBDB-59B5-4D4D-A6EC-E9FB6D90F595}"/>
              </a:ext>
            </a:extLst>
          </p:cNvPr>
          <p:cNvSpPr txBox="1"/>
          <p:nvPr/>
        </p:nvSpPr>
        <p:spPr>
          <a:xfrm>
            <a:off x="3334666" y="2392600"/>
            <a:ext cx="55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6CBA4D1-E15B-4105-81A3-447667AE5F9D}"/>
              </a:ext>
            </a:extLst>
          </p:cNvPr>
          <p:cNvSpPr txBox="1"/>
          <p:nvPr/>
        </p:nvSpPr>
        <p:spPr>
          <a:xfrm>
            <a:off x="6083554" y="2412237"/>
            <a:ext cx="500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=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9D0B9174-469D-479B-AB68-CB3F8499F7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784" t="5987" r="19434" b="7974"/>
          <a:stretch/>
        </p:blipFill>
        <p:spPr>
          <a:xfrm>
            <a:off x="1124208" y="3330508"/>
            <a:ext cx="693699" cy="79660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D2DDBDB-59B5-4D4D-A6EC-E9FB6D90F595}"/>
              </a:ext>
            </a:extLst>
          </p:cNvPr>
          <p:cNvSpPr txBox="1"/>
          <p:nvPr/>
        </p:nvSpPr>
        <p:spPr>
          <a:xfrm>
            <a:off x="4654624" y="2423194"/>
            <a:ext cx="55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EC802AAD-D803-4931-AF56-1CA135C0CD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6" t="8548" r="19822" b="10652"/>
          <a:stretch/>
        </p:blipFill>
        <p:spPr>
          <a:xfrm>
            <a:off x="5384689" y="1480594"/>
            <a:ext cx="558943" cy="81257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568BF84-8684-4941-A2A7-4EA24D0173F4}"/>
              </a:ext>
            </a:extLst>
          </p:cNvPr>
          <p:cNvSpPr txBox="1"/>
          <p:nvPr/>
        </p:nvSpPr>
        <p:spPr>
          <a:xfrm>
            <a:off x="5925450" y="1433368"/>
            <a:ext cx="658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57ED55D8-EBBB-4081-B36C-0AC9355F87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6" t="8548" r="19822" b="10652"/>
          <a:stretch/>
        </p:blipFill>
        <p:spPr>
          <a:xfrm>
            <a:off x="6456741" y="1458822"/>
            <a:ext cx="558943" cy="81257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568BF84-8684-4941-A2A7-4EA24D0173F4}"/>
              </a:ext>
            </a:extLst>
          </p:cNvPr>
          <p:cNvSpPr txBox="1"/>
          <p:nvPr/>
        </p:nvSpPr>
        <p:spPr>
          <a:xfrm>
            <a:off x="4884176" y="1479728"/>
            <a:ext cx="658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FAF14D0-86F4-4350-98C8-06831BF947C2}"/>
              </a:ext>
            </a:extLst>
          </p:cNvPr>
          <p:cNvSpPr txBox="1"/>
          <p:nvPr/>
        </p:nvSpPr>
        <p:spPr>
          <a:xfrm>
            <a:off x="8025376" y="684810"/>
            <a:ext cx="285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/>
              <a:t>.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2FA94788-10FE-44D4-B2DD-E14CF1C317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6" t="8548" r="19822" b="10652"/>
          <a:stretch/>
        </p:blipFill>
        <p:spPr>
          <a:xfrm>
            <a:off x="7465654" y="1479728"/>
            <a:ext cx="547169" cy="79545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6329E112-0EB7-48AE-B470-F9FEAFBAA3A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428" t="8057" r="20189" b="6940"/>
          <a:stretch/>
        </p:blipFill>
        <p:spPr>
          <a:xfrm>
            <a:off x="8465365" y="1480594"/>
            <a:ext cx="623441" cy="83683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6C48152E-CD14-4A2D-9FCF-D4447FD65CA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528" t="27093" r="13304" b="13160"/>
          <a:stretch/>
        </p:blipFill>
        <p:spPr>
          <a:xfrm>
            <a:off x="1133084" y="2392600"/>
            <a:ext cx="829869" cy="74225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6C48152E-CD14-4A2D-9FCF-D4447FD65CA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528" t="27093" r="13304" b="13160"/>
          <a:stretch/>
        </p:blipFill>
        <p:spPr>
          <a:xfrm>
            <a:off x="2430074" y="2392600"/>
            <a:ext cx="829869" cy="74225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6C48152E-CD14-4A2D-9FCF-D4447FD65CA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528" t="27093" r="13304" b="13160"/>
          <a:stretch/>
        </p:blipFill>
        <p:spPr>
          <a:xfrm>
            <a:off x="3739858" y="2414512"/>
            <a:ext cx="829869" cy="74225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6C48152E-CD14-4A2D-9FCF-D4447FD65CA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528" t="27093" r="13304" b="13160"/>
          <a:stretch/>
        </p:blipFill>
        <p:spPr>
          <a:xfrm>
            <a:off x="5104635" y="2434149"/>
            <a:ext cx="829869" cy="74225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6C48152E-CD14-4A2D-9FCF-D4447FD65CA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528" t="27093" r="13304" b="13160"/>
          <a:stretch/>
        </p:blipFill>
        <p:spPr>
          <a:xfrm>
            <a:off x="6492428" y="2459434"/>
            <a:ext cx="829869" cy="74225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AFAF14D0-86F4-4350-98C8-06831BF947C2}"/>
              </a:ext>
            </a:extLst>
          </p:cNvPr>
          <p:cNvSpPr txBox="1"/>
          <p:nvPr/>
        </p:nvSpPr>
        <p:spPr>
          <a:xfrm>
            <a:off x="7323066" y="1718402"/>
            <a:ext cx="285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/>
              <a:t>.</a:t>
            </a:r>
          </a:p>
        </p:txBody>
      </p:sp>
      <p:pic>
        <p:nvPicPr>
          <p:cNvPr id="66" name="Picture 2" descr="Cute and funny colorful 4 number characters">
            <a:extLst>
              <a:ext uri="{FF2B5EF4-FFF2-40B4-BE49-F238E27FC236}">
                <a16:creationId xmlns:a16="http://schemas.microsoft.com/office/drawing/2014/main" xmlns="" id="{C139597E-EDF5-4643-B5F3-396C0161C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6" t="6940" r="15616" b="9461"/>
          <a:stretch/>
        </p:blipFill>
        <p:spPr bwMode="auto">
          <a:xfrm>
            <a:off x="7761046" y="2434149"/>
            <a:ext cx="593099" cy="74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817909" y="3296112"/>
            <a:ext cx="67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+</a:t>
            </a:r>
            <a:endParaRPr lang="uk-UA" sz="4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882370" y="3313309"/>
            <a:ext cx="67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4030849" y="3243234"/>
            <a:ext cx="67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9D0B9174-469D-479B-AB68-CB3F8499F7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784" t="5987" r="19434" b="7974"/>
          <a:stretch/>
        </p:blipFill>
        <p:spPr>
          <a:xfrm>
            <a:off x="2261556" y="3330508"/>
            <a:ext cx="693699" cy="79660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9D0B9174-469D-479B-AB68-CB3F8499F7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784" t="5987" r="19434" b="7974"/>
          <a:stretch/>
        </p:blipFill>
        <p:spPr>
          <a:xfrm>
            <a:off x="3334666" y="3347705"/>
            <a:ext cx="693699" cy="79660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9D0B9174-469D-479B-AB68-CB3F8499F7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784" t="5987" r="19434" b="7974"/>
          <a:stretch/>
        </p:blipFill>
        <p:spPr>
          <a:xfrm>
            <a:off x="4486241" y="3330508"/>
            <a:ext cx="693699" cy="796601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6CBA4D1-E15B-4105-81A3-447667AE5F9D}"/>
              </a:ext>
            </a:extLst>
          </p:cNvPr>
          <p:cNvSpPr txBox="1"/>
          <p:nvPr/>
        </p:nvSpPr>
        <p:spPr>
          <a:xfrm>
            <a:off x="5189909" y="3330506"/>
            <a:ext cx="500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=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FAF14D0-86F4-4350-98C8-06831BF947C2}"/>
              </a:ext>
            </a:extLst>
          </p:cNvPr>
          <p:cNvSpPr txBox="1"/>
          <p:nvPr/>
        </p:nvSpPr>
        <p:spPr>
          <a:xfrm>
            <a:off x="6254653" y="2593080"/>
            <a:ext cx="285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/>
              <a:t>.</a:t>
            </a:r>
          </a:p>
        </p:txBody>
      </p:sp>
      <p:pic>
        <p:nvPicPr>
          <p:cNvPr id="76" name="Picture 2" descr="Cute and funny colorful 4 number characters">
            <a:extLst>
              <a:ext uri="{FF2B5EF4-FFF2-40B4-BE49-F238E27FC236}">
                <a16:creationId xmlns:a16="http://schemas.microsoft.com/office/drawing/2014/main" xmlns="" id="{C139597E-EDF5-4643-B5F3-396C0161C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6" t="6940" r="15616" b="9461"/>
          <a:stretch/>
        </p:blipFill>
        <p:spPr bwMode="auto">
          <a:xfrm>
            <a:off x="6692432" y="3330506"/>
            <a:ext cx="646503" cy="80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9D0B9174-469D-479B-AB68-CB3F8499F7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784" t="5987" r="19434" b="7974"/>
          <a:stretch/>
        </p:blipFill>
        <p:spPr>
          <a:xfrm>
            <a:off x="5606512" y="3366139"/>
            <a:ext cx="693699" cy="79660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02CFFC61-9D41-417C-9658-E97A635C07E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3974" t="6941" r="19478" b="10725"/>
          <a:stretch/>
        </p:blipFill>
        <p:spPr>
          <a:xfrm>
            <a:off x="1167173" y="4283945"/>
            <a:ext cx="585620" cy="89566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58B32EEA-4050-42A9-B966-7ED1AC18B18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3974" t="6941" r="19478" b="10725"/>
          <a:stretch/>
        </p:blipFill>
        <p:spPr>
          <a:xfrm>
            <a:off x="2246504" y="4286498"/>
            <a:ext cx="583952" cy="89311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4AE43EC-F59C-49FF-BD83-8A006B5422D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3974" t="6941" r="19478" b="10725"/>
          <a:stretch/>
        </p:blipFill>
        <p:spPr>
          <a:xfrm>
            <a:off x="3334666" y="4281407"/>
            <a:ext cx="585620" cy="895666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728971" y="4326570"/>
            <a:ext cx="67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785465" y="4374975"/>
            <a:ext cx="67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D6CBA4D1-E15B-4105-81A3-447667AE5F9D}"/>
              </a:ext>
            </a:extLst>
          </p:cNvPr>
          <p:cNvSpPr txBox="1"/>
          <p:nvPr/>
        </p:nvSpPr>
        <p:spPr>
          <a:xfrm>
            <a:off x="4023744" y="4298807"/>
            <a:ext cx="500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=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E598E69D-C905-42EB-93CA-17934061D6A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3974" t="6941" r="19478" b="10725"/>
          <a:stretch/>
        </p:blipFill>
        <p:spPr>
          <a:xfrm>
            <a:off x="4505816" y="4242196"/>
            <a:ext cx="585620" cy="895666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AFAF14D0-86F4-4350-98C8-06831BF947C2}"/>
              </a:ext>
            </a:extLst>
          </p:cNvPr>
          <p:cNvSpPr txBox="1"/>
          <p:nvPr/>
        </p:nvSpPr>
        <p:spPr>
          <a:xfrm>
            <a:off x="5155526" y="3587907"/>
            <a:ext cx="285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/>
              <a:t>.</a:t>
            </a:r>
          </a:p>
        </p:txBody>
      </p:sp>
      <p:pic>
        <p:nvPicPr>
          <p:cNvPr id="91" name="Picture 2" descr="Cute and funny colorful 3 number characters vector">
            <a:extLst>
              <a:ext uri="{FF2B5EF4-FFF2-40B4-BE49-F238E27FC236}">
                <a16:creationId xmlns:a16="http://schemas.microsoft.com/office/drawing/2014/main" xmlns="" id="{CD834C6E-A1D2-467B-9D84-87EE0DD3D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3" t="7440" r="18692" b="9431"/>
          <a:stretch/>
        </p:blipFill>
        <p:spPr bwMode="auto">
          <a:xfrm>
            <a:off x="5775721" y="4286498"/>
            <a:ext cx="600079" cy="87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337E6317-DA35-4C3C-823E-D33731616F6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447" t="17600" r="10602" b="17697"/>
          <a:stretch/>
        </p:blipFill>
        <p:spPr>
          <a:xfrm>
            <a:off x="1175668" y="5368897"/>
            <a:ext cx="858868" cy="712289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337E6317-DA35-4C3C-823E-D33731616F6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447" t="17600" r="10602" b="17697"/>
          <a:stretch/>
        </p:blipFill>
        <p:spPr>
          <a:xfrm>
            <a:off x="2505993" y="5368897"/>
            <a:ext cx="858868" cy="712289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337E6317-DA35-4C3C-823E-D33731616F6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447" t="17600" r="10602" b="17697"/>
          <a:stretch/>
        </p:blipFill>
        <p:spPr>
          <a:xfrm>
            <a:off x="3879728" y="5368896"/>
            <a:ext cx="858868" cy="712289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033706" y="5309772"/>
            <a:ext cx="472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D6CBA4D1-E15B-4105-81A3-447667AE5F9D}"/>
              </a:ext>
            </a:extLst>
          </p:cNvPr>
          <p:cNvSpPr txBox="1"/>
          <p:nvPr/>
        </p:nvSpPr>
        <p:spPr>
          <a:xfrm>
            <a:off x="3379425" y="5282009"/>
            <a:ext cx="500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=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AFAF14D0-86F4-4350-98C8-06831BF947C2}"/>
              </a:ext>
            </a:extLst>
          </p:cNvPr>
          <p:cNvSpPr txBox="1"/>
          <p:nvPr/>
        </p:nvSpPr>
        <p:spPr>
          <a:xfrm>
            <a:off x="4781334" y="4543346"/>
            <a:ext cx="285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/>
              <a:t>.</a:t>
            </a:r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2FA94788-10FE-44D4-B2DD-E14CF1C317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6" t="8548" r="19822" b="10652"/>
          <a:stretch/>
        </p:blipFill>
        <p:spPr>
          <a:xfrm>
            <a:off x="5229365" y="5309772"/>
            <a:ext cx="547169" cy="7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0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5" grpId="0"/>
      <p:bldP spid="75" grpId="0"/>
      <p:bldP spid="89" grpId="0"/>
      <p:bldP spid="1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07CE9D3-6F3A-4DCD-A6A1-69D8E31BD5E8}"/>
              </a:ext>
            </a:extLst>
          </p:cNvPr>
          <p:cNvSpPr txBox="1"/>
          <p:nvPr/>
        </p:nvSpPr>
        <p:spPr>
          <a:xfrm>
            <a:off x="5905875" y="4416738"/>
            <a:ext cx="184346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І   – 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ІІ  – </a:t>
            </a:r>
            <a:r>
              <a:rPr lang="en-US" sz="2800" b="1" dirty="0" smtClean="0">
                <a:solidFill>
                  <a:schemeClr val="bg1"/>
                </a:solidFill>
              </a:rPr>
              <a:t>n</a:t>
            </a:r>
            <a:endParaRPr lang="uk-UA" sz="2800" b="1" dirty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ІІІ – </a:t>
            </a:r>
            <a:r>
              <a:rPr lang="en-US" sz="2800" b="1" dirty="0" smtClean="0">
                <a:solidFill>
                  <a:schemeClr val="bg1"/>
                </a:solidFill>
              </a:rPr>
              <a:t>m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25286" y="544265"/>
            <a:ext cx="10156371" cy="95475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Назви компоненти і результати дій множення.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Скористайся </a:t>
            </a:r>
            <a:r>
              <a:rPr lang="uk-UA" sz="2800" b="1" dirty="0">
                <a:solidFill>
                  <a:schemeClr val="bg1"/>
                </a:solidFill>
              </a:rPr>
              <a:t>зразком.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BC705F-1348-4807-A2AB-EECEE610AFB6}"/>
              </a:ext>
            </a:extLst>
          </p:cNvPr>
          <p:cNvSpPr txBox="1"/>
          <p:nvPr/>
        </p:nvSpPr>
        <p:spPr>
          <a:xfrm>
            <a:off x="1235794" y="2437063"/>
            <a:ext cx="150395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BA1CBA"/>
                </a:solidFill>
              </a:rPr>
              <a:t>7 </a:t>
            </a:r>
            <a:r>
              <a:rPr lang="uk-UA" sz="2400" b="1" dirty="0" smtClean="0">
                <a:solidFill>
                  <a:srgbClr val="BA1CBA"/>
                </a:solidFill>
              </a:rPr>
              <a:t>•</a:t>
            </a:r>
            <a:r>
              <a:rPr lang="uk-UA" sz="3200" b="1" dirty="0" smtClean="0">
                <a:solidFill>
                  <a:srgbClr val="BA1CBA"/>
                </a:solidFill>
              </a:rPr>
              <a:t> 6 =</a:t>
            </a:r>
            <a:endParaRPr lang="uk-UA" sz="3200" b="1" dirty="0">
              <a:solidFill>
                <a:srgbClr val="BA1CBA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4642F8D-4516-4B0B-A57F-4E7B4CD9B1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704" y="1610785"/>
            <a:ext cx="2486474" cy="261184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13D643E-AA7C-4ABB-A248-EF6F8892C0E7}"/>
              </a:ext>
            </a:extLst>
          </p:cNvPr>
          <p:cNvSpPr txBox="1"/>
          <p:nvPr/>
        </p:nvSpPr>
        <p:spPr>
          <a:xfrm>
            <a:off x="2739744" y="2442721"/>
            <a:ext cx="704748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BA1CBA"/>
                </a:solidFill>
              </a:rPr>
              <a:t>42</a:t>
            </a:r>
          </a:p>
        </p:txBody>
      </p:sp>
      <p:sp>
        <p:nvSpPr>
          <p:cNvPr id="34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09056" y="1610785"/>
            <a:ext cx="6378960" cy="81672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Зразок. 7 • 6 = 42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І множник – 7, ІІ множник – 6, добуток – 42.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6BC705F-1348-4807-A2AB-EECEE610AFB6}"/>
              </a:ext>
            </a:extLst>
          </p:cNvPr>
          <p:cNvSpPr txBox="1"/>
          <p:nvPr/>
        </p:nvSpPr>
        <p:spPr>
          <a:xfrm>
            <a:off x="1262614" y="3057851"/>
            <a:ext cx="150395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BA1CBA"/>
                </a:solidFill>
              </a:rPr>
              <a:t>2 </a:t>
            </a:r>
            <a:r>
              <a:rPr lang="uk-UA" sz="2400" b="1" dirty="0" smtClean="0">
                <a:solidFill>
                  <a:srgbClr val="BA1CBA"/>
                </a:solidFill>
              </a:rPr>
              <a:t>•</a:t>
            </a:r>
            <a:r>
              <a:rPr lang="uk-UA" sz="3200" b="1" dirty="0" smtClean="0">
                <a:solidFill>
                  <a:srgbClr val="BA1CBA"/>
                </a:solidFill>
              </a:rPr>
              <a:t> 8 =</a:t>
            </a:r>
            <a:endParaRPr lang="uk-UA" sz="3200" b="1" dirty="0">
              <a:solidFill>
                <a:srgbClr val="BA1CBA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13D643E-AA7C-4ABB-A248-EF6F8892C0E7}"/>
              </a:ext>
            </a:extLst>
          </p:cNvPr>
          <p:cNvSpPr txBox="1"/>
          <p:nvPr/>
        </p:nvSpPr>
        <p:spPr>
          <a:xfrm>
            <a:off x="2739744" y="3058987"/>
            <a:ext cx="704748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BA1CBA"/>
                </a:solidFill>
              </a:rPr>
              <a:t>16</a:t>
            </a:r>
            <a:endParaRPr lang="uk-UA" sz="3200" b="1" dirty="0">
              <a:solidFill>
                <a:srgbClr val="BA1CBA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6BC705F-1348-4807-A2AB-EECEE610AFB6}"/>
              </a:ext>
            </a:extLst>
          </p:cNvPr>
          <p:cNvSpPr txBox="1"/>
          <p:nvPr/>
        </p:nvSpPr>
        <p:spPr>
          <a:xfrm>
            <a:off x="1229957" y="3643762"/>
            <a:ext cx="150395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BA1CBA"/>
                </a:solidFill>
              </a:rPr>
              <a:t>11 </a:t>
            </a:r>
            <a:r>
              <a:rPr lang="uk-UA" sz="2400" b="1" dirty="0" smtClean="0">
                <a:solidFill>
                  <a:srgbClr val="BA1CBA"/>
                </a:solidFill>
              </a:rPr>
              <a:t>•</a:t>
            </a:r>
            <a:r>
              <a:rPr lang="uk-UA" sz="3200" b="1" dirty="0" smtClean="0">
                <a:solidFill>
                  <a:srgbClr val="BA1CBA"/>
                </a:solidFill>
              </a:rPr>
              <a:t> 2 =</a:t>
            </a:r>
            <a:endParaRPr lang="uk-UA" sz="3200" b="1" dirty="0">
              <a:solidFill>
                <a:srgbClr val="BA1CBA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13D643E-AA7C-4ABB-A248-EF6F8892C0E7}"/>
              </a:ext>
            </a:extLst>
          </p:cNvPr>
          <p:cNvSpPr txBox="1"/>
          <p:nvPr/>
        </p:nvSpPr>
        <p:spPr>
          <a:xfrm>
            <a:off x="2733907" y="3643762"/>
            <a:ext cx="704748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BA1CBA"/>
                </a:solidFill>
              </a:rPr>
              <a:t>22</a:t>
            </a:r>
            <a:endParaRPr lang="uk-UA" sz="3200" b="1" dirty="0">
              <a:solidFill>
                <a:srgbClr val="BA1CBA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6BC705F-1348-4807-A2AB-EECEE610AFB6}"/>
              </a:ext>
            </a:extLst>
          </p:cNvPr>
          <p:cNvSpPr txBox="1"/>
          <p:nvPr/>
        </p:nvSpPr>
        <p:spPr>
          <a:xfrm>
            <a:off x="5081119" y="2427512"/>
            <a:ext cx="1533922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BA1CBA"/>
                </a:solidFill>
              </a:rPr>
              <a:t>23 </a:t>
            </a:r>
            <a:r>
              <a:rPr lang="uk-UA" sz="2400" b="1" dirty="0" smtClean="0">
                <a:solidFill>
                  <a:srgbClr val="BA1CBA"/>
                </a:solidFill>
              </a:rPr>
              <a:t>•</a:t>
            </a:r>
            <a:r>
              <a:rPr lang="uk-UA" sz="3200" b="1" dirty="0" smtClean="0">
                <a:solidFill>
                  <a:srgbClr val="BA1CBA"/>
                </a:solidFill>
              </a:rPr>
              <a:t> 3 =</a:t>
            </a:r>
            <a:endParaRPr lang="uk-UA" sz="3200" b="1" dirty="0">
              <a:solidFill>
                <a:srgbClr val="BA1CBA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13D643E-AA7C-4ABB-A248-EF6F8892C0E7}"/>
              </a:ext>
            </a:extLst>
          </p:cNvPr>
          <p:cNvSpPr txBox="1"/>
          <p:nvPr/>
        </p:nvSpPr>
        <p:spPr>
          <a:xfrm>
            <a:off x="6626617" y="2431835"/>
            <a:ext cx="704748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BA1CBA"/>
                </a:solidFill>
              </a:rPr>
              <a:t>69</a:t>
            </a:r>
            <a:endParaRPr lang="uk-UA" sz="3200" b="1" dirty="0">
              <a:solidFill>
                <a:srgbClr val="BA1CBA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F6BC705F-1348-4807-A2AB-EECEE610AFB6}"/>
              </a:ext>
            </a:extLst>
          </p:cNvPr>
          <p:cNvSpPr txBox="1"/>
          <p:nvPr/>
        </p:nvSpPr>
        <p:spPr>
          <a:xfrm>
            <a:off x="5119514" y="3057851"/>
            <a:ext cx="1612243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BA1CBA"/>
                </a:solidFill>
              </a:rPr>
              <a:t>10 </a:t>
            </a:r>
            <a:r>
              <a:rPr lang="uk-UA" sz="2400" b="1" dirty="0" smtClean="0">
                <a:solidFill>
                  <a:srgbClr val="BA1CBA"/>
                </a:solidFill>
              </a:rPr>
              <a:t>•</a:t>
            </a:r>
            <a:r>
              <a:rPr lang="uk-UA" sz="3200" b="1" dirty="0" smtClean="0">
                <a:solidFill>
                  <a:srgbClr val="BA1CBA"/>
                </a:solidFill>
              </a:rPr>
              <a:t> 9 =</a:t>
            </a:r>
            <a:endParaRPr lang="uk-UA" sz="3200" b="1" dirty="0">
              <a:solidFill>
                <a:srgbClr val="BA1CBA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13D643E-AA7C-4ABB-A248-EF6F8892C0E7}"/>
              </a:ext>
            </a:extLst>
          </p:cNvPr>
          <p:cNvSpPr txBox="1"/>
          <p:nvPr/>
        </p:nvSpPr>
        <p:spPr>
          <a:xfrm>
            <a:off x="6653437" y="3057850"/>
            <a:ext cx="704748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BA1CBA"/>
                </a:solidFill>
              </a:rPr>
              <a:t>90</a:t>
            </a:r>
            <a:endParaRPr lang="uk-UA" sz="3200" b="1" dirty="0">
              <a:solidFill>
                <a:srgbClr val="BA1CBA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6BC705F-1348-4807-A2AB-EECEE610AFB6}"/>
              </a:ext>
            </a:extLst>
          </p:cNvPr>
          <p:cNvSpPr txBox="1"/>
          <p:nvPr/>
        </p:nvSpPr>
        <p:spPr>
          <a:xfrm>
            <a:off x="5086856" y="3643762"/>
            <a:ext cx="1775663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BA1CBA"/>
                </a:solidFill>
              </a:rPr>
              <a:t>100 </a:t>
            </a:r>
            <a:r>
              <a:rPr lang="uk-UA" sz="2400" b="1" dirty="0" smtClean="0">
                <a:solidFill>
                  <a:srgbClr val="BA1CBA"/>
                </a:solidFill>
              </a:rPr>
              <a:t>•</a:t>
            </a:r>
            <a:r>
              <a:rPr lang="uk-UA" sz="3200" b="1" dirty="0" smtClean="0">
                <a:solidFill>
                  <a:srgbClr val="BA1CBA"/>
                </a:solidFill>
              </a:rPr>
              <a:t> 1 =</a:t>
            </a:r>
            <a:endParaRPr lang="uk-UA" sz="3200" b="1" dirty="0">
              <a:solidFill>
                <a:srgbClr val="BA1CBA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A13D643E-AA7C-4ABB-A248-EF6F8892C0E7}"/>
              </a:ext>
            </a:extLst>
          </p:cNvPr>
          <p:cNvSpPr txBox="1"/>
          <p:nvPr/>
        </p:nvSpPr>
        <p:spPr>
          <a:xfrm>
            <a:off x="6775307" y="3637853"/>
            <a:ext cx="849131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BA1CBA"/>
                </a:solidFill>
              </a:rPr>
              <a:t>100</a:t>
            </a:r>
            <a:endParaRPr lang="uk-UA" sz="3200" b="1" dirty="0">
              <a:solidFill>
                <a:srgbClr val="BA1CBA"/>
              </a:solidFill>
            </a:endParaRPr>
          </a:p>
        </p:txBody>
      </p:sp>
      <p:sp>
        <p:nvSpPr>
          <p:cNvPr id="30" name="Правая фигурная скобка 29">
            <a:extLst>
              <a:ext uri="{FF2B5EF4-FFF2-40B4-BE49-F238E27FC236}">
                <a16:creationId xmlns:a16="http://schemas.microsoft.com/office/drawing/2014/main" xmlns="" id="{983880D3-9689-4F97-84E8-80413965D822}"/>
              </a:ext>
            </a:extLst>
          </p:cNvPr>
          <p:cNvSpPr/>
          <p:nvPr/>
        </p:nvSpPr>
        <p:spPr>
          <a:xfrm>
            <a:off x="6923175" y="4449127"/>
            <a:ext cx="171900" cy="1281797"/>
          </a:xfrm>
          <a:prstGeom prst="rightBrace">
            <a:avLst>
              <a:gd name="adj1" fmla="val 54129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7238135" y="4811032"/>
            <a:ext cx="404993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k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8142640" y="4591615"/>
            <a:ext cx="2205199" cy="5091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__ – (__ + __)</a:t>
            </a:r>
          </a:p>
        </p:txBody>
      </p:sp>
      <p:sp>
        <p:nvSpPr>
          <p:cNvPr id="33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8152464" y="5245680"/>
            <a:ext cx="2195375" cy="5091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__ – __ – __</a:t>
            </a:r>
          </a:p>
        </p:txBody>
      </p:sp>
      <p:sp>
        <p:nvSpPr>
          <p:cNvPr id="37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8206170" y="4565782"/>
            <a:ext cx="360770" cy="50913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</a:t>
            </a:r>
            <a:endParaRPr lang="uk-UA" sz="2800" b="1" dirty="0" smtClean="0">
              <a:solidFill>
                <a:srgbClr val="7030A0"/>
              </a:solidFill>
            </a:endParaRPr>
          </a:p>
        </p:txBody>
      </p:sp>
      <p:sp>
        <p:nvSpPr>
          <p:cNvPr id="39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8956027" y="4556463"/>
            <a:ext cx="536315" cy="50913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endParaRPr lang="uk-UA" sz="2800" b="1" dirty="0" smtClean="0">
              <a:solidFill>
                <a:srgbClr val="7030A0"/>
              </a:solidFill>
            </a:endParaRPr>
          </a:p>
        </p:txBody>
      </p:sp>
      <p:sp>
        <p:nvSpPr>
          <p:cNvPr id="40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8201089" y="5233334"/>
            <a:ext cx="360770" cy="50913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</a:t>
            </a:r>
            <a:endParaRPr lang="uk-UA" sz="2800" b="1" dirty="0" smtClean="0">
              <a:solidFill>
                <a:srgbClr val="7030A0"/>
              </a:solidFill>
            </a:endParaRPr>
          </a:p>
        </p:txBody>
      </p:sp>
      <p:sp>
        <p:nvSpPr>
          <p:cNvPr id="4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711695" y="4556462"/>
            <a:ext cx="423338" cy="50913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endParaRPr lang="uk-UA" sz="2800" b="1" dirty="0" smtClean="0">
              <a:solidFill>
                <a:srgbClr val="7030A0"/>
              </a:solidFill>
            </a:endParaRPr>
          </a:p>
        </p:txBody>
      </p:sp>
      <p:sp>
        <p:nvSpPr>
          <p:cNvPr id="47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8921214" y="5227560"/>
            <a:ext cx="571127" cy="50913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endParaRPr lang="uk-UA" sz="2800" b="1" dirty="0" smtClean="0">
              <a:solidFill>
                <a:srgbClr val="7030A0"/>
              </a:solidFill>
            </a:endParaRPr>
          </a:p>
        </p:txBody>
      </p:sp>
      <p:sp>
        <p:nvSpPr>
          <p:cNvPr id="4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649369" y="5221785"/>
            <a:ext cx="423338" cy="50913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endParaRPr lang="uk-UA" sz="2800" b="1" dirty="0" smtClean="0">
              <a:solidFill>
                <a:srgbClr val="7030A0"/>
              </a:solidFill>
            </a:endParaRPr>
          </a:p>
        </p:txBody>
      </p:sp>
      <p:sp>
        <p:nvSpPr>
          <p:cNvPr id="49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147791" y="4416737"/>
            <a:ext cx="4581471" cy="138499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Що </a:t>
            </a:r>
            <a:r>
              <a:rPr lang="uk-UA" sz="2400" b="1" dirty="0" smtClean="0">
                <a:solidFill>
                  <a:srgbClr val="7030A0"/>
                </a:solidFill>
              </a:rPr>
              <a:t>невідомо в буквеній задачі?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 знайти невідомий третій доданок?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8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0" grpId="0" animBg="1"/>
      <p:bldP spid="31" grpId="0" animBg="1"/>
      <p:bldP spid="32" grpId="0" animBg="1"/>
      <p:bldP spid="33" grpId="0" animBg="1"/>
      <p:bldP spid="37" grpId="0"/>
      <p:bldP spid="39" grpId="0"/>
      <p:bldP spid="40" grpId="0"/>
      <p:bldP spid="41" grpId="0"/>
      <p:bldP spid="47" grpId="0"/>
      <p:bldP spid="48" grpId="0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Картинки до тестів\!!!!!!Эсмир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044" y="4904405"/>
            <a:ext cx="3345853" cy="166473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909824" y="1743719"/>
            <a:ext cx="1994422" cy="584775"/>
          </a:xfrm>
          <a:prstGeom prst="rect">
            <a:avLst/>
          </a:prstGeom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11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• 2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= 20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98937" y="2450881"/>
            <a:ext cx="1994420" cy="584775"/>
          </a:xfrm>
          <a:prstGeom prst="rect">
            <a:avLst/>
          </a:prstGeom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Arial" pitchFamily="34" charset="0"/>
              </a:rPr>
              <a:t>2 • 4 = 6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891520" y="2446014"/>
            <a:ext cx="2027399" cy="584775"/>
          </a:xfrm>
          <a:prstGeom prst="rect">
            <a:avLst/>
          </a:prstGeom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33 • 3 = 99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44142" y="3791931"/>
            <a:ext cx="2275558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34    56 – 18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89126" y="494528"/>
            <a:ext cx="9398934" cy="11165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Заміни множення </a:t>
            </a:r>
            <a:r>
              <a:rPr lang="uk-UA" sz="3200" b="1" dirty="0" smtClean="0">
                <a:solidFill>
                  <a:schemeClr val="bg1"/>
                </a:solidFill>
              </a:rPr>
              <a:t>додаванням і </a:t>
            </a:r>
            <a:r>
              <a:rPr lang="uk-UA" sz="3200" b="1" dirty="0" err="1" smtClean="0">
                <a:solidFill>
                  <a:schemeClr val="bg1"/>
                </a:solidFill>
              </a:rPr>
              <a:t>перевір</a:t>
            </a:r>
            <a:r>
              <a:rPr lang="uk-UA" sz="32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 правильно знайдено добутки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744368" y="2465679"/>
            <a:ext cx="393056" cy="584775"/>
          </a:xfrm>
          <a:prstGeom prst="rect">
            <a:avLst/>
          </a:prstGeom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Arial" pitchFamily="34" charset="0"/>
              </a:rPr>
              <a:t>8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237480" y="1772633"/>
            <a:ext cx="601447" cy="584775"/>
          </a:xfrm>
          <a:prstGeom prst="rect">
            <a:avLst/>
          </a:prstGeom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22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89125" y="4494303"/>
            <a:ext cx="2330575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78     56 + 23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699894" y="1652150"/>
            <a:ext cx="1979946" cy="584775"/>
          </a:xfrm>
          <a:prstGeom prst="rect">
            <a:avLst/>
          </a:prstGeom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7 • 5 = 35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181698" y="3819106"/>
            <a:ext cx="2480358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41 + 39      70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946738" y="3791930"/>
            <a:ext cx="389850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&lt;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498937" y="1732550"/>
            <a:ext cx="1994419" cy="584775"/>
          </a:xfrm>
          <a:prstGeom prst="rect">
            <a:avLst/>
          </a:prstGeom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3 •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3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=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9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389126" y="3234144"/>
            <a:ext cx="2104231" cy="48799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Порівняй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8699895" y="2450881"/>
            <a:ext cx="1979946" cy="584775"/>
          </a:xfrm>
          <a:prstGeom prst="rect">
            <a:avLst/>
          </a:prstGeom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Arial" pitchFamily="34" charset="0"/>
              </a:rPr>
              <a:t>5 • 3 = 53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9949543" y="2463708"/>
            <a:ext cx="730297" cy="584775"/>
          </a:xfrm>
          <a:prstGeom prst="rect">
            <a:avLst/>
          </a:prstGeom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Arial" pitchFamily="34" charset="0"/>
              </a:rPr>
              <a:t>15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181697" y="4482009"/>
            <a:ext cx="2480359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100 – 10      9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931046" y="4494303"/>
            <a:ext cx="389850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&lt;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532567" y="3835475"/>
            <a:ext cx="389850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&gt;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763628" y="4482006"/>
            <a:ext cx="389850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&gt;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7242854" y="3784747"/>
            <a:ext cx="291408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45 + 1   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 45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– 1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7234855" y="4482007"/>
            <a:ext cx="2922079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67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- 7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    67 – 60 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8408607" y="3786447"/>
            <a:ext cx="389850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&gt;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8306044" y="4484066"/>
            <a:ext cx="389850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&gt;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3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2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54A1B79-27C8-464A-8C93-EAFA8C27D0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32" b="14567"/>
          <a:stretch/>
        </p:blipFill>
        <p:spPr>
          <a:xfrm>
            <a:off x="2803715" y="1746691"/>
            <a:ext cx="1700378" cy="12645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494529"/>
            <a:ext cx="10330543" cy="114011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 задачу. Поясни схему та розв’яжи задачу.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847113" y="1689308"/>
            <a:ext cx="4664039" cy="15000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В одній коробці 6 тістечок. Скільки тістечок у трьох таких коробках?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0D41348-2109-4839-9867-6C19AFA06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32" b="14567"/>
          <a:stretch/>
        </p:blipFill>
        <p:spPr>
          <a:xfrm>
            <a:off x="838200" y="1746691"/>
            <a:ext cx="1700378" cy="12645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686EFC8-1762-42E0-BCA4-22E172BD9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32" b="14567"/>
          <a:stretch/>
        </p:blipFill>
        <p:spPr>
          <a:xfrm>
            <a:off x="4787891" y="1707231"/>
            <a:ext cx="1700378" cy="1264567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2C94A8D9-0F9B-4AE0-B83E-C27D095D9AA9}"/>
              </a:ext>
            </a:extLst>
          </p:cNvPr>
          <p:cNvGrpSpPr/>
          <p:nvPr/>
        </p:nvGrpSpPr>
        <p:grpSpPr>
          <a:xfrm>
            <a:off x="838200" y="3255119"/>
            <a:ext cx="3193142" cy="1213178"/>
            <a:chOff x="4098454" y="3252788"/>
            <a:chExt cx="6912446" cy="325475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D7FF60C0-4428-4BE3-9713-DCF8189BC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74" t="67845" r="36050" b="7989"/>
            <a:stretch/>
          </p:blipFill>
          <p:spPr>
            <a:xfrm>
              <a:off x="5305425" y="3252788"/>
              <a:ext cx="1143000" cy="99789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9D7123F9-C493-42C8-9B30-04FBCC07A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74" t="67845" r="36050" b="7989"/>
            <a:stretch/>
          </p:blipFill>
          <p:spPr>
            <a:xfrm>
              <a:off x="5305425" y="4381219"/>
              <a:ext cx="1143000" cy="99789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4537E2C3-381D-4D2F-8C63-5984ED164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74" t="67845" r="36050" b="7989"/>
            <a:stretch/>
          </p:blipFill>
          <p:spPr>
            <a:xfrm>
              <a:off x="5305425" y="5509650"/>
              <a:ext cx="1143000" cy="99789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0B8CEBFD-4AFF-474B-ABA3-7B3DB9D7E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74" t="67845" r="36050" b="7989"/>
            <a:stretch/>
          </p:blipFill>
          <p:spPr>
            <a:xfrm>
              <a:off x="6438900" y="3252788"/>
              <a:ext cx="1143000" cy="99789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E3845AA2-4600-4E1B-88A0-5F93DE4B8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74" t="67845" r="36050" b="7989"/>
            <a:stretch/>
          </p:blipFill>
          <p:spPr>
            <a:xfrm>
              <a:off x="6438900" y="4381219"/>
              <a:ext cx="1143000" cy="99789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8CB1EE25-9520-4E8B-A8FE-85D2096D4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74" t="67845" r="36050" b="7989"/>
            <a:stretch/>
          </p:blipFill>
          <p:spPr>
            <a:xfrm>
              <a:off x="6438900" y="5509650"/>
              <a:ext cx="1143000" cy="99789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D0B0A7F1-9E43-4835-BCFC-C36F28CA0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74" t="67845" r="36050" b="7989"/>
            <a:stretch/>
          </p:blipFill>
          <p:spPr>
            <a:xfrm>
              <a:off x="7600950" y="3252788"/>
              <a:ext cx="1143000" cy="99789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62798891-CFFF-4C3F-8C92-7B91A8076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74" t="67845" r="36050" b="7989"/>
            <a:stretch/>
          </p:blipFill>
          <p:spPr>
            <a:xfrm>
              <a:off x="7600950" y="4381219"/>
              <a:ext cx="1143000" cy="99789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42EF4E7C-C951-4E29-8A63-64742EA4A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74" t="67845" r="36050" b="7989"/>
            <a:stretch/>
          </p:blipFill>
          <p:spPr>
            <a:xfrm>
              <a:off x="7600950" y="5509650"/>
              <a:ext cx="1143000" cy="997893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F0114D1D-497E-472D-987C-5C87BD80E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74" t="67845" r="36050" b="7989"/>
            <a:stretch/>
          </p:blipFill>
          <p:spPr>
            <a:xfrm>
              <a:off x="8734425" y="3252788"/>
              <a:ext cx="1143000" cy="997893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617A0E47-A49B-4C8C-A6B1-2F0E0724DA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74" t="67845" r="36050" b="7989"/>
            <a:stretch/>
          </p:blipFill>
          <p:spPr>
            <a:xfrm>
              <a:off x="8734425" y="4381219"/>
              <a:ext cx="1143000" cy="997893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6032719E-02B3-470C-ACA6-7B70D6922B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74" t="67845" r="36050" b="7989"/>
            <a:stretch/>
          </p:blipFill>
          <p:spPr>
            <a:xfrm>
              <a:off x="8734425" y="5509650"/>
              <a:ext cx="1143000" cy="997893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2C720EFE-15AB-4DF8-AB67-64EDEC427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74" t="67845" r="36050" b="7989"/>
            <a:stretch/>
          </p:blipFill>
          <p:spPr>
            <a:xfrm>
              <a:off x="9867900" y="3252788"/>
              <a:ext cx="1143000" cy="997893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E25ECB97-2689-4B94-81BE-D7C265B63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74" t="67845" r="36050" b="7989"/>
            <a:stretch/>
          </p:blipFill>
          <p:spPr>
            <a:xfrm>
              <a:off x="9867900" y="4381219"/>
              <a:ext cx="1143000" cy="997893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xmlns="" id="{F55AB7BC-E374-40F9-BFC5-23FF27729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74" t="67845" r="36050" b="7989"/>
            <a:stretch/>
          </p:blipFill>
          <p:spPr>
            <a:xfrm>
              <a:off x="9867900" y="5509650"/>
              <a:ext cx="1143000" cy="99789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189CFF35-6DED-4341-9C7D-8C76BD402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74" t="67845" r="36050" b="7989"/>
            <a:stretch/>
          </p:blipFill>
          <p:spPr>
            <a:xfrm>
              <a:off x="4098454" y="3252788"/>
              <a:ext cx="1143000" cy="997893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E3E5DCE6-C2F1-4DD6-8194-CCE4DA09E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74" t="67845" r="36050" b="7989"/>
            <a:stretch/>
          </p:blipFill>
          <p:spPr>
            <a:xfrm>
              <a:off x="4098454" y="4381219"/>
              <a:ext cx="1143000" cy="997893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A0777C30-B5D0-4558-96D8-255C810A09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74" t="67845" r="36050" b="7989"/>
            <a:stretch/>
          </p:blipFill>
          <p:spPr>
            <a:xfrm>
              <a:off x="4098454" y="5509650"/>
              <a:ext cx="1143000" cy="997893"/>
            </a:xfrm>
            <a:prstGeom prst="rect">
              <a:avLst/>
            </a:prstGeom>
          </p:spPr>
        </p:pic>
      </p:grpSp>
      <p:sp>
        <p:nvSpPr>
          <p:cNvPr id="13" name="Правая фигурная скобка 12">
            <a:extLst>
              <a:ext uri="{FF2B5EF4-FFF2-40B4-BE49-F238E27FC236}">
                <a16:creationId xmlns:a16="http://schemas.microsoft.com/office/drawing/2014/main" xmlns="" id="{B34114B9-6A9A-4C50-9542-0AE672146C46}"/>
              </a:ext>
            </a:extLst>
          </p:cNvPr>
          <p:cNvSpPr/>
          <p:nvPr/>
        </p:nvSpPr>
        <p:spPr>
          <a:xfrm>
            <a:off x="4138339" y="3189363"/>
            <a:ext cx="324736" cy="1344691"/>
          </a:xfrm>
          <a:prstGeom prst="rightBrace">
            <a:avLst>
              <a:gd name="adj1" fmla="val 74291"/>
              <a:gd name="adj2" fmla="val 49718"/>
            </a:avLst>
          </a:prstGeom>
          <a:ln w="28575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D0D0D"/>
              </a:solidFill>
            </a:endParaRPr>
          </a:p>
        </p:txBody>
      </p:sp>
      <p:sp>
        <p:nvSpPr>
          <p:cNvPr id="4096" name="TextBox 4095">
            <a:extLst>
              <a:ext uri="{FF2B5EF4-FFF2-40B4-BE49-F238E27FC236}">
                <a16:creationId xmlns:a16="http://schemas.microsoft.com/office/drawing/2014/main" xmlns="" id="{9AE7D36A-02DA-4DF1-9116-CA7E8D0B3CAE}"/>
              </a:ext>
            </a:extLst>
          </p:cNvPr>
          <p:cNvSpPr txBox="1"/>
          <p:nvPr/>
        </p:nvSpPr>
        <p:spPr>
          <a:xfrm>
            <a:off x="4504093" y="3456566"/>
            <a:ext cx="81579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uk-UA" sz="4800" b="1" dirty="0" smtClean="0">
                <a:solidFill>
                  <a:srgbClr val="FF0000"/>
                </a:solidFill>
              </a:rPr>
              <a:t>?</a:t>
            </a:r>
            <a:r>
              <a:rPr lang="uk-UA" sz="3200" b="1" dirty="0" smtClean="0">
                <a:solidFill>
                  <a:srgbClr val="FF0000"/>
                </a:solidFill>
              </a:rPr>
              <a:t>Т.</a:t>
            </a:r>
            <a:endParaRPr lang="uk-UA" sz="4800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5585302" y="3413453"/>
            <a:ext cx="1680268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6 + 6 + 6 =</a:t>
            </a:r>
            <a:endParaRPr kumimoji="0" lang="uk-UA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5617958" y="4010834"/>
            <a:ext cx="1154483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6 • 3 =</a:t>
            </a:r>
            <a:endParaRPr kumimoji="0" lang="uk-UA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7265570" y="3392333"/>
            <a:ext cx="1078821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18 (т.)</a:t>
            </a:r>
            <a:endParaRPr kumimoji="0" lang="uk-UA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6772441" y="4010834"/>
            <a:ext cx="1078821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18 (т.)</a:t>
            </a:r>
            <a:endParaRPr kumimoji="0" lang="uk-UA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40" name="Прямоугольник: скругленные углы 33">
            <a:extLst>
              <a:ext uri="{FF2B5EF4-FFF2-40B4-BE49-F238E27FC236}">
                <a16:creationId xmlns:a16="http://schemas.microsoft.com/office/drawing/2014/main" xmlns="" id="{E40E70DA-BD80-412A-90F0-BC79406BBB33}"/>
              </a:ext>
            </a:extLst>
          </p:cNvPr>
          <p:cNvSpPr/>
          <p:nvPr/>
        </p:nvSpPr>
        <p:spPr>
          <a:xfrm>
            <a:off x="8664929" y="3236244"/>
            <a:ext cx="2906053" cy="14008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Це </a:t>
            </a:r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  <a:r>
              <a:rPr lang="uk-UA" sz="2800" b="1" dirty="0" smtClean="0">
                <a:solidFill>
                  <a:srgbClr val="FFFF00"/>
                </a:solidFill>
              </a:rPr>
              <a:t>знаходження добутку </a:t>
            </a:r>
            <a:r>
              <a:rPr lang="uk-UA" sz="2800" b="1" dirty="0">
                <a:solidFill>
                  <a:schemeClr val="bg1"/>
                </a:solidFill>
              </a:rPr>
              <a:t>чисел</a:t>
            </a:r>
          </a:p>
        </p:txBody>
      </p:sp>
      <p:sp>
        <p:nvSpPr>
          <p:cNvPr id="41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993916" y="4673371"/>
            <a:ext cx="6593428" cy="4973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Відповідь: 18 тістечок у трьох коробках.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2 клас\3 Математика\1 Листопад\6 Дія множення\№067 - Перевірка множення додаванням\2025-01-14_2232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88" y="5059136"/>
            <a:ext cx="44386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1089033" y="5148943"/>
            <a:ext cx="6098612" cy="78037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Склади задачу за малюнком. Розв’яжи спочатку додаванням, а потім множенням.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42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4314</TotalTime>
  <Words>588</Words>
  <Application>Microsoft Office PowerPoint</Application>
  <PresentationFormat>Произвольный</PresentationFormat>
  <Paragraphs>169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Вправа «Мікрофон»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682</cp:revision>
  <dcterms:created xsi:type="dcterms:W3CDTF">2018-01-05T16:38:53Z</dcterms:created>
  <dcterms:modified xsi:type="dcterms:W3CDTF">2025-01-14T20:55:15Z</dcterms:modified>
</cp:coreProperties>
</file>