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646" r:id="rId2"/>
    <p:sldId id="643" r:id="rId3"/>
    <p:sldId id="644" r:id="rId4"/>
    <p:sldId id="609" r:id="rId5"/>
    <p:sldId id="647" r:id="rId6"/>
    <p:sldId id="622" r:id="rId7"/>
    <p:sldId id="648" r:id="rId8"/>
    <p:sldId id="649" r:id="rId9"/>
    <p:sldId id="559" r:id="rId10"/>
    <p:sldId id="642" r:id="rId11"/>
    <p:sldId id="650" r:id="rId12"/>
    <p:sldId id="645" r:id="rId13"/>
    <p:sldId id="63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2F3242"/>
    <a:srgbClr val="F5FC9A"/>
    <a:srgbClr val="ECF949"/>
    <a:srgbClr val="FFCCFF"/>
    <a:srgbClr val="F68EE2"/>
    <a:srgbClr val="295FFF"/>
    <a:srgbClr val="00B050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 custScaleY="80746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 custScaleY="78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 custScaleY="80746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ScaleY="80916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 custAng="123034" custScaleY="80746" custLinFactNeighborX="1529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 custScaleY="82909" custRadScaleRad="101034" custRadScaleInc="-5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 custScaleY="80746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ScaleY="79813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 custScaleY="80746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 custScaleY="78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8D7A1C-9407-4051-9C8A-2007AD4CC759}" type="presOf" srcId="{C7962517-4C5C-42CA-BFBB-E232FC2B266D}" destId="{2BCCC9C3-A556-4EBF-A2F7-AA7AE81151C5}" srcOrd="0" destOrd="0" presId="urn:microsoft.com/office/officeart/2005/8/layout/radial4"/>
    <dgm:cxn modelId="{48C40D4D-FD2B-4711-A8F5-82D927CAB138}" type="presOf" srcId="{D11BE1E0-2FCF-4F5D-B40C-C9F46BE22818}" destId="{A1DA17EA-73B1-430F-B0C0-A6399710F092}" srcOrd="0" destOrd="0" presId="urn:microsoft.com/office/officeart/2005/8/layout/radial4"/>
    <dgm:cxn modelId="{5456A15C-2829-49AD-87CC-8FC84FF65DE0}" type="presOf" srcId="{E14F5D1D-2235-4A78-B962-6AB89CDB34AD}" destId="{93688CAB-E69F-4828-B1A4-C8BA928A3C5C}" srcOrd="0" destOrd="0" presId="urn:microsoft.com/office/officeart/2005/8/layout/radial4"/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D3C6E217-84BE-4033-A3C9-DADE447C83DC}" type="presOf" srcId="{2252AE63-8550-48D5-B76D-33F4776E21D7}" destId="{BB208B9D-B692-4ADE-BCA6-F15EAB400D8C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F3410E2F-B7D8-40EB-8D06-270C4CA7DA35}" type="presOf" srcId="{D4781B1E-F8C4-4597-843A-0EAE9000DD23}" destId="{E3DA2B5F-5B05-4A0B-A7DD-509193D4E17C}" srcOrd="0" destOrd="0" presId="urn:microsoft.com/office/officeart/2005/8/layout/radial4"/>
    <dgm:cxn modelId="{F0050F88-B0AF-45ED-988E-AA638B5D9C45}" type="presOf" srcId="{43D7AFE5-A151-4A39-BE65-75D4FCB60E50}" destId="{ADD48452-783F-4794-8177-6F90FAAEFC3F}" srcOrd="0" destOrd="0" presId="urn:microsoft.com/office/officeart/2005/8/layout/radial4"/>
    <dgm:cxn modelId="{50FDF0FA-0C06-4215-9434-95F9BD8CFF98}" type="presOf" srcId="{F016CD53-4314-44C8-8851-271A8386442A}" destId="{F21D2CB4-61F7-4C96-88D6-482ADA1F7E14}" srcOrd="0" destOrd="0" presId="urn:microsoft.com/office/officeart/2005/8/layout/radial4"/>
    <dgm:cxn modelId="{5484FFC3-1344-4BAB-8D47-46BD1F342D20}" type="presOf" srcId="{3F736675-4146-4E95-9E88-00E945979D80}" destId="{886191E9-BEED-4D49-9BC0-55CF97BBD098}" srcOrd="0" destOrd="0" presId="urn:microsoft.com/office/officeart/2005/8/layout/radial4"/>
    <dgm:cxn modelId="{121CA373-697D-4D11-AAD7-9D62D8E1BAEC}" type="presOf" srcId="{E85B6E4D-70A7-4DB1-A1A0-A1519B498753}" destId="{97AF4133-705B-422C-A43F-E1CBC8EB6FB8}" srcOrd="0" destOrd="0" presId="urn:microsoft.com/office/officeart/2005/8/layout/radial4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05F92424-EAC2-4CD6-A46C-6076B2C0639C}" type="presOf" srcId="{FB51DD19-8365-4539-BC19-2E62842AA665}" destId="{57DF4519-05E7-4E60-B563-B73106BC51CA}" srcOrd="0" destOrd="0" presId="urn:microsoft.com/office/officeart/2005/8/layout/radial4"/>
    <dgm:cxn modelId="{BE4AC58C-150F-451A-8E87-AE7ECE380B9B}" type="presOf" srcId="{46F52824-6C77-4C95-9D70-53F13A911034}" destId="{322D643B-98E7-48FB-B365-19A4E35E80BE}" srcOrd="0" destOrd="0" presId="urn:microsoft.com/office/officeart/2005/8/layout/radial4"/>
    <dgm:cxn modelId="{96BB25A8-C283-4762-B7CE-75549F88C6A1}" type="presOf" srcId="{0751368C-5490-4419-8EE3-56792E0EC74B}" destId="{CDA86CE5-EC7C-46F2-A933-03A0CFACB5F2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66C86A04-AEA6-4106-A040-F6A0EA2D082E}" type="presParOf" srcId="{E3DA2B5F-5B05-4A0B-A7DD-509193D4E17C}" destId="{A1DA17EA-73B1-430F-B0C0-A6399710F092}" srcOrd="0" destOrd="0" presId="urn:microsoft.com/office/officeart/2005/8/layout/radial4"/>
    <dgm:cxn modelId="{51355B21-9DC2-491B-AC5A-033263385791}" type="presParOf" srcId="{E3DA2B5F-5B05-4A0B-A7DD-509193D4E17C}" destId="{322D643B-98E7-48FB-B365-19A4E35E80BE}" srcOrd="1" destOrd="0" presId="urn:microsoft.com/office/officeart/2005/8/layout/radial4"/>
    <dgm:cxn modelId="{3FBC2F0E-7300-4F4B-8DB2-ABD1B62E06D5}" type="presParOf" srcId="{E3DA2B5F-5B05-4A0B-A7DD-509193D4E17C}" destId="{93688CAB-E69F-4828-B1A4-C8BA928A3C5C}" srcOrd="2" destOrd="0" presId="urn:microsoft.com/office/officeart/2005/8/layout/radial4"/>
    <dgm:cxn modelId="{C30DD308-4DBD-4CAE-B6C9-C48CB6975884}" type="presParOf" srcId="{E3DA2B5F-5B05-4A0B-A7DD-509193D4E17C}" destId="{97AF4133-705B-422C-A43F-E1CBC8EB6FB8}" srcOrd="3" destOrd="0" presId="urn:microsoft.com/office/officeart/2005/8/layout/radial4"/>
    <dgm:cxn modelId="{B4BA548A-A138-4670-8FC0-A5804BC9777B}" type="presParOf" srcId="{E3DA2B5F-5B05-4A0B-A7DD-509193D4E17C}" destId="{F21D2CB4-61F7-4C96-88D6-482ADA1F7E14}" srcOrd="4" destOrd="0" presId="urn:microsoft.com/office/officeart/2005/8/layout/radial4"/>
    <dgm:cxn modelId="{781DB3C0-2C68-4DAE-AEA2-720333C4900D}" type="presParOf" srcId="{E3DA2B5F-5B05-4A0B-A7DD-509193D4E17C}" destId="{57DF4519-05E7-4E60-B563-B73106BC51CA}" srcOrd="5" destOrd="0" presId="urn:microsoft.com/office/officeart/2005/8/layout/radial4"/>
    <dgm:cxn modelId="{53B423FA-D165-4DCD-B95A-D401CE86B73C}" type="presParOf" srcId="{E3DA2B5F-5B05-4A0B-A7DD-509193D4E17C}" destId="{2BCCC9C3-A556-4EBF-A2F7-AA7AE81151C5}" srcOrd="6" destOrd="0" presId="urn:microsoft.com/office/officeart/2005/8/layout/radial4"/>
    <dgm:cxn modelId="{4F39616D-A775-47F4-AC0A-A3101153FE13}" type="presParOf" srcId="{E3DA2B5F-5B05-4A0B-A7DD-509193D4E17C}" destId="{CDA86CE5-EC7C-46F2-A933-03A0CFACB5F2}" srcOrd="7" destOrd="0" presId="urn:microsoft.com/office/officeart/2005/8/layout/radial4"/>
    <dgm:cxn modelId="{266E86D5-68FC-41C2-985B-C22B985E67AC}" type="presParOf" srcId="{E3DA2B5F-5B05-4A0B-A7DD-509193D4E17C}" destId="{886191E9-BEED-4D49-9BC0-55CF97BBD098}" srcOrd="8" destOrd="0" presId="urn:microsoft.com/office/officeart/2005/8/layout/radial4"/>
    <dgm:cxn modelId="{E8D80639-1409-4AB1-BE1C-F75D725543C3}" type="presParOf" srcId="{E3DA2B5F-5B05-4A0B-A7DD-509193D4E17C}" destId="{ADD48452-783F-4794-8177-6F90FAAEFC3F}" srcOrd="9" destOrd="0" presId="urn:microsoft.com/office/officeart/2005/8/layout/radial4"/>
    <dgm:cxn modelId="{E4C6F543-E505-43CC-84C0-9A40CE309DDE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432910" y="2429373"/>
          <a:ext cx="1845747" cy="184574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700" b="1" kern="1200" dirty="0" smtClean="0"/>
            <a:t>урок</a:t>
          </a:r>
          <a:endParaRPr lang="ru-RU" sz="4700" b="1" kern="1200" dirty="0"/>
        </a:p>
      </dsp:txBody>
      <dsp:txXfrm>
        <a:off x="3703213" y="2699676"/>
        <a:ext cx="1305141" cy="1305141"/>
      </dsp:txXfrm>
    </dsp:sp>
    <dsp:sp modelId="{322D643B-98E7-48FB-B365-19A4E35E80BE}">
      <dsp:nvSpPr>
        <dsp:cNvPr id="0" name=""/>
        <dsp:cNvSpPr/>
      </dsp:nvSpPr>
      <dsp:spPr>
        <a:xfrm rot="10800000">
          <a:off x="1645544" y="3139869"/>
          <a:ext cx="1689060" cy="424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768814" y="2798946"/>
          <a:ext cx="1753460" cy="110660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цікавий</a:t>
          </a:r>
          <a:endParaRPr lang="ru-RU" sz="3600" b="1" kern="1200" dirty="0"/>
        </a:p>
      </dsp:txBody>
      <dsp:txXfrm>
        <a:off x="801225" y="2831357"/>
        <a:ext cx="1688638" cy="1041779"/>
      </dsp:txXfrm>
    </dsp:sp>
    <dsp:sp modelId="{97AF4133-705B-422C-A43F-E1CBC8EB6FB8}">
      <dsp:nvSpPr>
        <dsp:cNvPr id="0" name=""/>
        <dsp:cNvSpPr/>
      </dsp:nvSpPr>
      <dsp:spPr>
        <a:xfrm rot="13111308">
          <a:off x="1908925" y="1924939"/>
          <a:ext cx="1841348" cy="424754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232560" y="996377"/>
          <a:ext cx="1753460" cy="1135063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нудний</a:t>
          </a:r>
          <a:endParaRPr lang="ru-RU" sz="3600" b="1" kern="1200" dirty="0"/>
        </a:p>
      </dsp:txBody>
      <dsp:txXfrm>
        <a:off x="1265805" y="1029622"/>
        <a:ext cx="1686970" cy="1068573"/>
      </dsp:txXfrm>
    </dsp:sp>
    <dsp:sp modelId="{57DF4519-05E7-4E60-B563-B73106BC51CA}">
      <dsp:nvSpPr>
        <dsp:cNvPr id="0" name=""/>
        <dsp:cNvSpPr/>
      </dsp:nvSpPr>
      <dsp:spPr>
        <a:xfrm rot="16200000">
          <a:off x="3456956" y="1260582"/>
          <a:ext cx="1715543" cy="424754"/>
        </a:xfrm>
        <a:prstGeom prst="leftArrow">
          <a:avLst>
            <a:gd name="adj1" fmla="val 60000"/>
            <a:gd name="adj2" fmla="val 50000"/>
          </a:avLst>
        </a:prstGeom>
        <a:solidFill>
          <a:srgbClr val="E838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3108298" y="34226"/>
          <a:ext cx="2299014" cy="1163020"/>
        </a:xfrm>
        <a:prstGeom prst="roundRect">
          <a:avLst>
            <a:gd name="adj" fmla="val 10000"/>
          </a:avLst>
        </a:prstGeom>
        <a:solidFill>
          <a:srgbClr val="E838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пізнаваль</a:t>
          </a:r>
          <a:r>
            <a:rPr lang="uk-UA" sz="3600" b="1" kern="1200" dirty="0" smtClean="0"/>
            <a:t>-ний</a:t>
          </a:r>
          <a:endParaRPr lang="ru-RU" sz="3600" b="1" kern="1200" dirty="0"/>
        </a:p>
      </dsp:txBody>
      <dsp:txXfrm>
        <a:off x="3142362" y="68290"/>
        <a:ext cx="2230886" cy="1094892"/>
      </dsp:txXfrm>
    </dsp:sp>
    <dsp:sp modelId="{CDA86CE5-EC7C-46F2-A933-03A0CFACB5F2}">
      <dsp:nvSpPr>
        <dsp:cNvPr id="0" name=""/>
        <dsp:cNvSpPr/>
      </dsp:nvSpPr>
      <dsp:spPr>
        <a:xfrm rot="19350511">
          <a:off x="4987548" y="1980275"/>
          <a:ext cx="1759826" cy="424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5688893" y="1097304"/>
          <a:ext cx="1753460" cy="1119591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довгий</a:t>
          </a:r>
          <a:endParaRPr lang="ru-RU" sz="3600" b="1" kern="1200" dirty="0"/>
        </a:p>
      </dsp:txBody>
      <dsp:txXfrm>
        <a:off x="5721685" y="1130096"/>
        <a:ext cx="1687876" cy="1054007"/>
      </dsp:txXfrm>
    </dsp:sp>
    <dsp:sp modelId="{ADD48452-783F-4794-8177-6F90FAAEFC3F}">
      <dsp:nvSpPr>
        <dsp:cNvPr id="0" name=""/>
        <dsp:cNvSpPr/>
      </dsp:nvSpPr>
      <dsp:spPr>
        <a:xfrm>
          <a:off x="5376963" y="3139869"/>
          <a:ext cx="1689060" cy="424754"/>
        </a:xfrm>
        <a:prstGeom prst="lef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039890" y="2798946"/>
          <a:ext cx="2052267" cy="1106601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швидкий</a:t>
          </a:r>
          <a:endParaRPr lang="ru-RU" sz="3600" b="1" kern="1200" dirty="0"/>
        </a:p>
      </dsp:txBody>
      <dsp:txXfrm>
        <a:off x="6072301" y="2831357"/>
        <a:ext cx="1987445" cy="1041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15885" y="3981665"/>
            <a:ext cx="8338458" cy="14642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Розвиток зв'язного </a:t>
            </a:r>
            <a:r>
              <a:rPr lang="uk-UA" sz="4000" b="1" dirty="0" smtClean="0">
                <a:solidFill>
                  <a:srgbClr val="0070C0"/>
                </a:solidFill>
              </a:rPr>
              <a:t>мовлення Розповідаю про допомогу птахам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5041" y="1180018"/>
            <a:ext cx="2809301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67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5" y="872485"/>
            <a:ext cx="1931741" cy="287604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4770" y="580096"/>
            <a:ext cx="9887405" cy="749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/>
              <a:t>Анатолій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Камінчук</a:t>
            </a:r>
            <a:r>
              <a:rPr lang="ru-RU" sz="3600" b="1" dirty="0"/>
              <a:t> </a:t>
            </a:r>
            <a:r>
              <a:rPr lang="uk-UA" sz="3600" b="1" dirty="0" smtClean="0"/>
              <a:t>«Годівничка»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91342" y="1455811"/>
            <a:ext cx="4833258" cy="30469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Я </a:t>
            </a:r>
            <a:r>
              <a:rPr lang="ru-RU" sz="3200" b="1" dirty="0" err="1">
                <a:solidFill>
                  <a:srgbClr val="0070C0"/>
                </a:solidFill>
              </a:rPr>
              <a:t>ладнаю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годівнички</a:t>
            </a:r>
            <a:r>
              <a:rPr lang="ru-RU" sz="3200" b="1" dirty="0">
                <a:solidFill>
                  <a:srgbClr val="0070C0"/>
                </a:solidFill>
              </a:rPr>
              <a:t/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Для </a:t>
            </a:r>
            <a:r>
              <a:rPr lang="ru-RU" sz="3200" b="1" dirty="0" err="1">
                <a:solidFill>
                  <a:srgbClr val="0070C0"/>
                </a:solidFill>
              </a:rPr>
              <a:t>горобчика</a:t>
            </a:r>
            <a:r>
              <a:rPr lang="ru-RU" sz="3200" b="1" dirty="0">
                <a:solidFill>
                  <a:srgbClr val="0070C0"/>
                </a:solidFill>
              </a:rPr>
              <a:t> й синички,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Для малого </a:t>
            </a:r>
            <a:r>
              <a:rPr lang="ru-RU" sz="3200" b="1" dirty="0" err="1" smtClean="0">
                <a:solidFill>
                  <a:srgbClr val="0070C0"/>
                </a:solidFill>
              </a:rPr>
              <a:t>снігурця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r>
              <a:rPr lang="ru-RU" sz="3200" b="1" dirty="0">
                <a:solidFill>
                  <a:srgbClr val="0070C0"/>
                </a:solidFill>
              </a:rPr>
              <a:t/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 err="1">
                <a:solidFill>
                  <a:srgbClr val="0070C0"/>
                </a:solidFill>
              </a:rPr>
              <a:t>Крихт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насиплю</a:t>
            </a:r>
            <a:r>
              <a:rPr lang="ru-RU" sz="3200" b="1" dirty="0">
                <a:solidFill>
                  <a:srgbClr val="0070C0"/>
                </a:solidFill>
              </a:rPr>
              <a:t> і </a:t>
            </a:r>
            <a:r>
              <a:rPr lang="ru-RU" sz="3200" b="1" dirty="0" err="1">
                <a:solidFill>
                  <a:srgbClr val="0070C0"/>
                </a:solidFill>
              </a:rPr>
              <a:t>пшонця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 err="1">
                <a:solidFill>
                  <a:srgbClr val="0070C0"/>
                </a:solidFill>
              </a:rPr>
              <a:t>Прилітайте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  <a:r>
              <a:rPr lang="ru-RU" sz="3200" b="1" dirty="0" err="1">
                <a:solidFill>
                  <a:srgbClr val="0070C0"/>
                </a:solidFill>
              </a:rPr>
              <a:t>друзі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милі</a:t>
            </a:r>
            <a:r>
              <a:rPr lang="ru-RU" sz="3200" b="1" dirty="0">
                <a:solidFill>
                  <a:srgbClr val="0070C0"/>
                </a:solidFill>
              </a:rPr>
              <a:t>,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Не </a:t>
            </a:r>
            <a:r>
              <a:rPr lang="ru-RU" sz="3200" b="1" dirty="0" err="1">
                <a:solidFill>
                  <a:srgbClr val="0070C0"/>
                </a:solidFill>
              </a:rPr>
              <a:t>лякайтесь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заметілі</a:t>
            </a:r>
            <a:r>
              <a:rPr lang="ru-RU" sz="3200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1026" name="Picture 2" descr="Майстер - клас &quot;Виготовлення годівниць із вторинної сировини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86" y="1455811"/>
            <a:ext cx="2820987" cy="304767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91342" y="4669972"/>
            <a:ext cx="4833258" cy="1197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Яких пташок запрошує автор до годівнички? Чим буде пригощати? Як звертається до пташок?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77000" y="4669972"/>
            <a:ext cx="4833258" cy="1197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Якщо твоєї годівнички ще немає, поспіши її виготувати і запросити до їдальні осілих пташок.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79653" y="558325"/>
            <a:ext cx="10101393" cy="809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Намалюй </a:t>
            </a:r>
            <a:r>
              <a:rPr lang="uk-UA" sz="3600" b="1" dirty="0">
                <a:solidFill>
                  <a:schemeClr val="bg1"/>
                </a:solidFill>
              </a:rPr>
              <a:t>олівцями птахів біля годівнички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9653" y="1506017"/>
            <a:ext cx="3024262" cy="51936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Підпиши </a:t>
            </a:r>
            <a:r>
              <a:rPr lang="uk-UA" sz="2400" b="1" dirty="0" smtClean="0">
                <a:solidFill>
                  <a:srgbClr val="0070C0"/>
                </a:solidFill>
              </a:rPr>
              <a:t>малюнок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986447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Картинки по запросу &quot;детский рисунок птицы зимой&quot;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288" y="1367882"/>
            <a:ext cx="3298944" cy="23872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детский рисунок птицы зимой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24" y="1413334"/>
            <a:ext cx="3221190" cy="23514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86447" y="2260045"/>
            <a:ext cx="3444039" cy="5875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Допомога птахам</a:t>
            </a:r>
          </a:p>
        </p:txBody>
      </p:sp>
      <p:pic>
        <p:nvPicPr>
          <p:cNvPr id="16" name="Picture 2" descr="D:\2 клас\1 Українська мова\1 Пономарьова\4 Прикметник\№067 - РЗМ. Розповідаю про допомогу птахам\2025-01-24_1524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30897" r="9996" b="2407"/>
          <a:stretch/>
        </p:blipFill>
        <p:spPr bwMode="auto">
          <a:xfrm>
            <a:off x="4786708" y="3835789"/>
            <a:ext cx="6421668" cy="165128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3079" y="3764804"/>
            <a:ext cx="3635377" cy="131199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Розгадай ребус і дізнайся </a:t>
            </a:r>
            <a:r>
              <a:rPr lang="uk-UA" sz="2400" b="1" dirty="0">
                <a:solidFill>
                  <a:srgbClr val="0070C0"/>
                </a:solidFill>
              </a:rPr>
              <a:t>назву пташки, яку врятували діти.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3600" y="5396856"/>
            <a:ext cx="189411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КРИНИЦЯ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5943600" y="5552891"/>
            <a:ext cx="644676" cy="3187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770428" y="4264112"/>
            <a:ext cx="188899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</a:t>
            </a:r>
            <a:r>
              <a:rPr lang="uk-UA" sz="2800" b="1" dirty="0" smtClean="0">
                <a:solidFill>
                  <a:schemeClr val="bg1"/>
                </a:solidFill>
              </a:rPr>
              <a:t>ИНИЦЯ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0649" y="5396856"/>
            <a:ext cx="4029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574543"/>
            <a:ext cx="10156372" cy="752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уроку. 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953973613"/>
              </p:ext>
            </p:extLst>
          </p:nvPr>
        </p:nvGraphicFramePr>
        <p:xfrm>
          <a:off x="1910444" y="2030633"/>
          <a:ext cx="8860972" cy="433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7712244" y="1468777"/>
            <a:ext cx="3445614" cy="112371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Опиши за </a:t>
            </a:r>
            <a:r>
              <a:rPr lang="ru-RU" sz="2000" b="1" dirty="0" err="1" smtClean="0">
                <a:solidFill>
                  <a:srgbClr val="0070C0"/>
                </a:solidFill>
              </a:rPr>
              <a:t>допомогою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прикметників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яким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був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цей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урок для тебе.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Rectangle 1">
            <a:extLst>
              <a:ext uri="{FF2B5EF4-FFF2-40B4-BE49-F238E27FC236}"/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1486" y="1498041"/>
            <a:ext cx="3581400" cy="78319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uk-UA" altLang="ru-RU" sz="2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Яку допомогу ти пропонуєш пташкам взимку?</a:t>
            </a:r>
            <a:endParaRPr lang="ru-RU" altLang="ru-RU" sz="20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1710" y="615638"/>
            <a:ext cx="9120330" cy="6436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Перегляд відео-пісні «Синичка» </a:t>
            </a:r>
            <a:r>
              <a:rPr lang="uk-UA" sz="2800" b="1" dirty="0" smtClean="0">
                <a:solidFill>
                  <a:schemeClr val="bg1"/>
                </a:solidFill>
              </a:rPr>
              <a:t>Лідії </a:t>
            </a:r>
            <a:r>
              <a:rPr lang="uk-UA" sz="2800" b="1" dirty="0" err="1" smtClean="0">
                <a:solidFill>
                  <a:schemeClr val="bg1"/>
                </a:solidFill>
              </a:rPr>
              <a:t>Готман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6" name="Синич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710" y="1259337"/>
            <a:ext cx="9120330" cy="5130185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253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47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3257" y="667612"/>
            <a:ext cx="10134600" cy="7780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ea typeface="Times New Roman"/>
                <a:cs typeface="Times New Roman"/>
              </a:rPr>
              <a:t>Налаштування на урок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51223" y="1536502"/>
            <a:ext cx="6677634" cy="228147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Холодно зараз в </a:t>
            </a:r>
            <a:r>
              <a:rPr lang="ru-RU" sz="3200" b="1" dirty="0" err="1">
                <a:solidFill>
                  <a:srgbClr val="002060"/>
                </a:solidFill>
              </a:rPr>
              <a:t>лісах</a:t>
            </a:r>
            <a:r>
              <a:rPr lang="ru-RU" sz="3200" b="1" dirty="0">
                <a:solidFill>
                  <a:srgbClr val="002060"/>
                </a:solidFill>
              </a:rPr>
              <a:t> і лугах.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Холодно зайчикам, </a:t>
            </a:r>
            <a:r>
              <a:rPr lang="ru-RU" sz="3200" b="1" dirty="0" smtClean="0">
                <a:solidFill>
                  <a:srgbClr val="002060"/>
                </a:solidFill>
              </a:rPr>
              <a:t>лисам</a:t>
            </a:r>
            <a:r>
              <a:rPr lang="ru-RU" sz="3200" b="1" dirty="0">
                <a:solidFill>
                  <a:srgbClr val="002060"/>
                </a:solidFill>
              </a:rPr>
              <a:t>, птахам.</a:t>
            </a:r>
          </a:p>
          <a:p>
            <a:r>
              <a:rPr lang="ru-RU" sz="3200" b="1" dirty="0" err="1">
                <a:solidFill>
                  <a:srgbClr val="002060"/>
                </a:solidFill>
              </a:rPr>
              <a:t>Затишно</a:t>
            </a:r>
            <a:r>
              <a:rPr lang="ru-RU" sz="3200" b="1" dirty="0">
                <a:solidFill>
                  <a:srgbClr val="002060"/>
                </a:solidFill>
              </a:rPr>
              <a:t>, тепло в </a:t>
            </a:r>
            <a:r>
              <a:rPr lang="ru-RU" sz="3200" b="1" dirty="0" err="1">
                <a:solidFill>
                  <a:srgbClr val="002060"/>
                </a:solidFill>
              </a:rPr>
              <a:t>класі</a:t>
            </a:r>
            <a:r>
              <a:rPr lang="ru-RU" sz="3200" b="1" dirty="0">
                <a:solidFill>
                  <a:srgbClr val="002060"/>
                </a:solidFill>
              </a:rPr>
              <a:t> у нас.</a:t>
            </a:r>
          </a:p>
          <a:p>
            <a:r>
              <a:rPr lang="ru-RU" sz="3200" b="1" dirty="0" err="1">
                <a:solidFill>
                  <a:srgbClr val="002060"/>
                </a:solidFill>
              </a:rPr>
              <a:t>Друзі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мої</a:t>
            </a:r>
            <a:r>
              <a:rPr lang="ru-RU" sz="3200" b="1" dirty="0">
                <a:solidFill>
                  <a:srgbClr val="002060"/>
                </a:solidFill>
              </a:rPr>
              <a:t>, я </a:t>
            </a:r>
            <a:r>
              <a:rPr lang="ru-RU" sz="3200" b="1" dirty="0" err="1">
                <a:solidFill>
                  <a:srgbClr val="002060"/>
                </a:solidFill>
              </a:rPr>
              <a:t>вітаю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всіх</a:t>
            </a:r>
            <a:r>
              <a:rPr lang="ru-RU" sz="3200" b="1" dirty="0">
                <a:solidFill>
                  <a:srgbClr val="002060"/>
                </a:solidFill>
              </a:rPr>
              <a:t> вас</a:t>
            </a:r>
            <a:r>
              <a:rPr lang="ru-RU" sz="3200" b="1" dirty="0" smtClean="0">
                <a:solidFill>
                  <a:srgbClr val="002060"/>
                </a:solidFill>
              </a:rPr>
              <a:t>!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https://images.shafastatic.net/142135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62" y="3110406"/>
            <a:ext cx="5050681" cy="296502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1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79716" y="1340123"/>
            <a:ext cx="10112831" cy="739050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Вибери той смайлик, який відображає твій настрій на початку уроку. Прочитай слова під смайлами. На яке питання вони відповідають?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088572" y="500299"/>
            <a:ext cx="9927772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«Який ти зараз?»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Картинки по запросу смайли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62" y="2166871"/>
            <a:ext cx="2294316" cy="14877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1" name="Рисунок 10" descr="Картинки по запросу смайлики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6780"/>
          <a:stretch/>
        </p:blipFill>
        <p:spPr bwMode="auto">
          <a:xfrm>
            <a:off x="3816000" y="2172474"/>
            <a:ext cx="2160000" cy="15124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6" name="Рисунок 15" descr="Картинки по запросу смайлик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98" y="2172474"/>
            <a:ext cx="2013665" cy="145686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7" name="Рисунок 16" descr="Картинки по запросу смайлики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r="7109"/>
          <a:stretch/>
        </p:blipFill>
        <p:spPr bwMode="auto">
          <a:xfrm>
            <a:off x="1272620" y="4244013"/>
            <a:ext cx="1590323" cy="149088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8" name="Рисунок 17" descr="Картинки по запросу смайли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14" y="4199990"/>
            <a:ext cx="1777983" cy="153490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9" name="Рисунок 18" descr="Картинки по запросу смайлики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25" y="4199989"/>
            <a:ext cx="1720737" cy="153939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" name="Рисунок 19" descr="Картинки по запросу смайлики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50" y="4232006"/>
            <a:ext cx="1711156" cy="148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1230312" y="3704669"/>
            <a:ext cx="181261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Чудовий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016829" y="3633207"/>
            <a:ext cx="180346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святковий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534711" y="5737598"/>
            <a:ext cx="171115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веселий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05798" y="5792053"/>
            <a:ext cx="2362007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сором’язливий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92064" y="5770256"/>
            <a:ext cx="1807872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творчий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52027" y="5752082"/>
            <a:ext cx="171966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сумний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10355" y="3608714"/>
            <a:ext cx="165673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поганий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 descr="Картинки по запросу смайлики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r="31931"/>
          <a:stretch/>
        </p:blipFill>
        <p:spPr bwMode="auto">
          <a:xfrm>
            <a:off x="9473062" y="2187476"/>
            <a:ext cx="1548000" cy="149912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9309906" y="3614110"/>
            <a:ext cx="190573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задумливий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2743" y="678068"/>
            <a:ext cx="9808028" cy="749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6757" y="1569270"/>
            <a:ext cx="4581716" cy="26776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Пташка </a:t>
            </a:r>
            <a:r>
              <a:rPr lang="uk-UA" sz="2800" b="1" dirty="0">
                <a:solidFill>
                  <a:schemeClr val="bg1"/>
                </a:solidFill>
              </a:rPr>
              <a:t>невеличка,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uk-UA" sz="2800" b="1" dirty="0" smtClean="0">
                <a:solidFill>
                  <a:schemeClr val="bg1"/>
                </a:solidFill>
              </a:rPr>
              <a:t>Чорна шапка, </a:t>
            </a:r>
            <a:r>
              <a:rPr lang="uk-UA" sz="2800" b="1" dirty="0">
                <a:solidFill>
                  <a:schemeClr val="bg1"/>
                </a:solidFill>
              </a:rPr>
              <a:t>білі щічки,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uk-UA" sz="2800" b="1" dirty="0" smtClean="0">
                <a:solidFill>
                  <a:schemeClr val="bg1"/>
                </a:solidFill>
              </a:rPr>
              <a:t>Фартушок </a:t>
            </a:r>
            <a:r>
              <a:rPr lang="uk-UA" sz="2800" b="1" dirty="0">
                <a:solidFill>
                  <a:schemeClr val="bg1"/>
                </a:solidFill>
              </a:rPr>
              <a:t>жовтенький,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uk-UA" sz="2800" b="1" dirty="0">
                <a:solidFill>
                  <a:schemeClr val="bg1"/>
                </a:solidFill>
              </a:rPr>
              <a:t>Голосок тоненький.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uk-UA" sz="2800" b="1" dirty="0" smtClean="0">
                <a:solidFill>
                  <a:schemeClr val="bg1"/>
                </a:solidFill>
              </a:rPr>
              <a:t>Ця </a:t>
            </a:r>
            <a:r>
              <a:rPr lang="uk-UA" sz="2800" b="1" dirty="0">
                <a:solidFill>
                  <a:schemeClr val="bg1"/>
                </a:solidFill>
              </a:rPr>
              <a:t>пташка </a:t>
            </a:r>
            <a:r>
              <a:rPr lang="uk-UA" sz="2800" b="1" dirty="0" smtClean="0">
                <a:solidFill>
                  <a:schemeClr val="bg1"/>
                </a:solidFill>
              </a:rPr>
              <a:t>невеличка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uk-UA" sz="2800" b="1" dirty="0" smtClean="0">
                <a:solidFill>
                  <a:schemeClr val="bg1"/>
                </a:solidFill>
              </a:rPr>
              <a:t>Називається ...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8213857" y="3702479"/>
            <a:ext cx="18832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синичка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0" name="Picture 4" descr="Картинки по запросу &quot;допомога птахам взимку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19" y="1602647"/>
            <a:ext cx="4615127" cy="26230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2743" y="4373013"/>
            <a:ext cx="695111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70C0"/>
                </a:solidFill>
              </a:rPr>
              <a:t>Яких </a:t>
            </a:r>
            <a:r>
              <a:rPr lang="uk-UA" sz="2400" b="1" dirty="0" smtClean="0">
                <a:solidFill>
                  <a:srgbClr val="0070C0"/>
                </a:solidFill>
              </a:rPr>
              <a:t>ти знаєш </a:t>
            </a:r>
            <a:r>
              <a:rPr lang="uk-UA" sz="2400" b="1" dirty="0">
                <a:solidFill>
                  <a:srgbClr val="0070C0"/>
                </a:solidFill>
              </a:rPr>
              <a:t>зимуючих птахів?</a:t>
            </a:r>
            <a:endParaRPr lang="ru-RU" sz="2400" b="1" dirty="0">
              <a:solidFill>
                <a:srgbClr val="0070C0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70C0"/>
                </a:solidFill>
              </a:rPr>
              <a:t>Як їм живеться взимку?</a:t>
            </a:r>
            <a:endParaRPr lang="ru-RU" sz="2400" b="1" dirty="0">
              <a:solidFill>
                <a:srgbClr val="0070C0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70C0"/>
                </a:solidFill>
              </a:rPr>
              <a:t>Як ми можемо їм допомогти перезимувати?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70C0"/>
                </a:solidFill>
              </a:rPr>
              <a:t>Що вони полюбляють їсти, які </a:t>
            </a:r>
            <a:r>
              <a:rPr lang="uk-UA" sz="2400" b="1" dirty="0" smtClean="0">
                <a:solidFill>
                  <a:srgbClr val="0070C0"/>
                </a:solidFill>
              </a:rPr>
              <a:t>зернятка, ягоди?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3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97429" y="599721"/>
            <a:ext cx="9644742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58542" y="1521614"/>
            <a:ext cx="5083629" cy="391596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Сьогодні</a:t>
            </a:r>
            <a:r>
              <a:rPr lang="ru-RU" sz="3200" b="1" dirty="0">
                <a:solidFill>
                  <a:srgbClr val="0070C0"/>
                </a:solidFill>
              </a:rPr>
              <a:t> на </a:t>
            </a:r>
            <a:r>
              <a:rPr lang="ru-RU" sz="3200" b="1" dirty="0" err="1">
                <a:solidFill>
                  <a:srgbClr val="0070C0"/>
                </a:solidFill>
              </a:rPr>
              <a:t>уроці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розвитку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зв’язного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мовлення</a:t>
            </a:r>
            <a:r>
              <a:rPr lang="ru-RU" sz="3200" b="1" dirty="0" smtClean="0">
                <a:solidFill>
                  <a:srgbClr val="0070C0"/>
                </a:solidFill>
              </a:rPr>
              <a:t> ми </a:t>
            </a:r>
            <a:r>
              <a:rPr lang="ru-RU" sz="3200" b="1" dirty="0" err="1" smtClean="0">
                <a:solidFill>
                  <a:srgbClr val="0070C0"/>
                </a:solidFill>
              </a:rPr>
              <a:t>складемо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розповідь</a:t>
            </a:r>
            <a:r>
              <a:rPr lang="ru-RU" sz="3200" b="1" dirty="0">
                <a:solidFill>
                  <a:srgbClr val="0070C0"/>
                </a:solidFill>
              </a:rPr>
              <a:t> за </a:t>
            </a:r>
            <a:r>
              <a:rPr lang="ru-RU" sz="3200" b="1" dirty="0" err="1">
                <a:solidFill>
                  <a:srgbClr val="0070C0"/>
                </a:solidFill>
              </a:rPr>
              <a:t>питаннями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та </a:t>
            </a:r>
            <a:r>
              <a:rPr lang="ru-RU" sz="3200" b="1" dirty="0" err="1" smtClean="0">
                <a:solidFill>
                  <a:srgbClr val="0070C0"/>
                </a:solidFill>
              </a:rPr>
              <a:t>ілюстраціями</a:t>
            </a:r>
            <a:r>
              <a:rPr lang="ru-RU" sz="3200" b="1" dirty="0" smtClean="0">
                <a:solidFill>
                  <a:srgbClr val="0070C0"/>
                </a:solidFill>
              </a:rPr>
              <a:t> про </a:t>
            </a:r>
            <a:r>
              <a:rPr lang="ru-RU" sz="3200" b="1" dirty="0" err="1" smtClean="0">
                <a:solidFill>
                  <a:srgbClr val="0070C0"/>
                </a:solidFill>
              </a:rPr>
              <a:t>допомогу</a:t>
            </a:r>
            <a:r>
              <a:rPr lang="ru-RU" sz="3200" b="1" dirty="0" smtClean="0">
                <a:solidFill>
                  <a:srgbClr val="0070C0"/>
                </a:solidFill>
              </a:rPr>
              <a:t> пташкам </a:t>
            </a:r>
            <a:r>
              <a:rPr lang="ru-RU" sz="3200" b="1" dirty="0" err="1" smtClean="0">
                <a:solidFill>
                  <a:srgbClr val="0070C0"/>
                </a:solidFill>
              </a:rPr>
              <a:t>узимку</a:t>
            </a:r>
            <a:r>
              <a:rPr lang="ru-RU" sz="3200" b="1" dirty="0" smtClean="0">
                <a:solidFill>
                  <a:srgbClr val="0070C0"/>
                </a:solidFill>
              </a:rPr>
              <a:t>. </a:t>
            </a:r>
            <a:endParaRPr lang="uk-UA" sz="32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197429" y="1521614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8057" y="558326"/>
            <a:ext cx="4988974" cy="552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малюнки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39" t="45421" r="7312" b="20946"/>
          <a:stretch/>
        </p:blipFill>
        <p:spPr>
          <a:xfrm rot="10800000">
            <a:off x="5966487" y="648330"/>
            <a:ext cx="2681914" cy="264414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628055" y="1582082"/>
            <a:ext cx="498897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Хлопчик і дівчинка побачили на снігу замерзлу </a:t>
            </a:r>
            <a:r>
              <a:rPr lang="uk-UA" sz="2400" b="1" dirty="0" smtClean="0"/>
              <a:t>синичку</a:t>
            </a:r>
            <a:r>
              <a:rPr lang="uk-UA" sz="2400" b="1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8059" y="1110343"/>
            <a:ext cx="4988972" cy="4575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Розкажи</a:t>
            </a:r>
            <a:r>
              <a:rPr lang="uk-UA" sz="2000" b="1" dirty="0">
                <a:solidFill>
                  <a:srgbClr val="0070C0"/>
                </a:solidFill>
              </a:rPr>
              <a:t>, що зображено на кожному з них.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4" t="47677" r="51726" b="20609"/>
          <a:stretch/>
        </p:blipFill>
        <p:spPr>
          <a:xfrm rot="10800000">
            <a:off x="8648400" y="648331"/>
            <a:ext cx="2804391" cy="26441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628055" y="2406432"/>
            <a:ext cx="498897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Пташка, яку діти принесли додому, відігрілась і клює зернятка.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54" t="5779" r="5169" b="55693"/>
          <a:stretch/>
        </p:blipFill>
        <p:spPr>
          <a:xfrm rot="10800000">
            <a:off x="5981428" y="3286353"/>
            <a:ext cx="2666971" cy="27688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628055" y="3219609"/>
            <a:ext cx="498897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Коли пташка одужала, діти відпустили її на волю.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1" t="3556" r="52141" b="57238"/>
          <a:stretch/>
        </p:blipFill>
        <p:spPr>
          <a:xfrm rot="10800000">
            <a:off x="8648399" y="3309430"/>
            <a:ext cx="2804390" cy="275181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628054" y="4050606"/>
            <a:ext cx="4988973" cy="830997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Діти змайстрували годівничку для пташок і повісили </a:t>
            </a:r>
            <a:r>
              <a:rPr lang="uk-UA" sz="2400" b="1" dirty="0" smtClean="0"/>
              <a:t>її в парку.</a:t>
            </a:r>
            <a:endParaRPr lang="uk-UA" sz="2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46999" y="4881603"/>
            <a:ext cx="4351092" cy="5888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Поясни</a:t>
            </a:r>
            <a:r>
              <a:rPr lang="uk-UA" sz="2000" b="1" dirty="0">
                <a:solidFill>
                  <a:srgbClr val="0070C0"/>
                </a:solidFill>
              </a:rPr>
              <a:t>, як ти ставишся до дітей, зображених на малюнках</a:t>
            </a:r>
            <a:r>
              <a:rPr lang="uk-UA" sz="2000" b="1" dirty="0" smtClean="0">
                <a:solidFill>
                  <a:srgbClr val="0070C0"/>
                </a:solidFill>
              </a:rPr>
              <a:t>. Чому?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8055" y="5470414"/>
            <a:ext cx="5544146" cy="7314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Поміркуй, </a:t>
            </a:r>
            <a:r>
              <a:rPr lang="uk-UA" sz="2000" b="1" dirty="0">
                <a:solidFill>
                  <a:srgbClr val="0070C0"/>
                </a:solidFill>
              </a:rPr>
              <a:t>від чого пташки більше страждають узимку – від холоду чи голоду. </a:t>
            </a:r>
            <a:r>
              <a:rPr lang="uk-UA" sz="2000" b="1" dirty="0" smtClean="0">
                <a:solidFill>
                  <a:srgbClr val="0070C0"/>
                </a:solidFill>
              </a:rPr>
              <a:t>Поясни </a:t>
            </a:r>
            <a:r>
              <a:rPr lang="uk-UA" sz="2000" b="1" dirty="0">
                <a:solidFill>
                  <a:srgbClr val="0070C0"/>
                </a:solidFill>
              </a:rPr>
              <a:t>чому.</a:t>
            </a:r>
          </a:p>
        </p:txBody>
      </p:sp>
    </p:spTree>
    <p:extLst>
      <p:ext uri="{BB962C8B-B14F-4D97-AF65-F5344CB8AC3E}">
        <p14:creationId xmlns:p14="http://schemas.microsoft.com/office/powerpoint/2010/main" val="5093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6404" y="544286"/>
            <a:ext cx="10443853" cy="6711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Словникова 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85834" y="1267026"/>
            <a:ext cx="5775158" cy="681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Допомога птахам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373412" y="1910467"/>
            <a:ext cx="1" cy="4486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75757" y="1582712"/>
            <a:ext cx="5004" cy="78944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671069" y="1569681"/>
            <a:ext cx="7415" cy="8252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9" idx="1"/>
          </p:cNvCxnSpPr>
          <p:nvPr/>
        </p:nvCxnSpPr>
        <p:spPr>
          <a:xfrm>
            <a:off x="4075757" y="1607811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260992" y="1582712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41727" y="2359125"/>
            <a:ext cx="2227322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 предметів</a:t>
            </a:r>
          </a:p>
          <a:p>
            <a:pPr algn="ctr"/>
            <a:r>
              <a:rPr lang="uk-UA" sz="2800" dirty="0"/>
              <a:t>діти</a:t>
            </a:r>
          </a:p>
          <a:p>
            <a:pPr algn="ctr"/>
            <a:r>
              <a:rPr lang="uk-UA" sz="2800" dirty="0"/>
              <a:t>пташка</a:t>
            </a:r>
          </a:p>
          <a:p>
            <a:pPr algn="ctr"/>
            <a:r>
              <a:rPr lang="uk-UA" sz="2800" dirty="0"/>
              <a:t>годівничка __________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6310338" y="2394969"/>
            <a:ext cx="213175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</a:t>
            </a:r>
          </a:p>
          <a:p>
            <a:pPr algn="ctr"/>
            <a:r>
              <a:rPr lang="uk-UA" sz="2800" b="1" u="sng" dirty="0"/>
              <a:t> ознак</a:t>
            </a:r>
          </a:p>
          <a:p>
            <a:pPr algn="ctr"/>
            <a:r>
              <a:rPr lang="uk-UA" sz="2800" dirty="0"/>
              <a:t>захолола</a:t>
            </a:r>
          </a:p>
          <a:p>
            <a:pPr algn="ctr"/>
            <a:r>
              <a:rPr lang="uk-UA" sz="2800" dirty="0"/>
              <a:t>знесилена</a:t>
            </a:r>
          </a:p>
          <a:p>
            <a:pPr algn="ctr"/>
            <a:r>
              <a:rPr lang="uk-UA" sz="2800" dirty="0"/>
              <a:t>тепла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9054400" y="2375143"/>
            <a:ext cx="2255857" cy="353943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</a:t>
            </a:r>
          </a:p>
          <a:p>
            <a:pPr algn="ctr"/>
            <a:r>
              <a:rPr lang="uk-UA" sz="2800" b="1" u="sng" dirty="0"/>
              <a:t>дій</a:t>
            </a:r>
          </a:p>
          <a:p>
            <a:pPr algn="ctr"/>
            <a:r>
              <a:rPr lang="uk-UA" sz="2800" dirty="0"/>
              <a:t>забрали</a:t>
            </a:r>
          </a:p>
          <a:p>
            <a:pPr algn="ctr"/>
            <a:r>
              <a:rPr lang="uk-UA" sz="2800" dirty="0"/>
              <a:t>нагодували</a:t>
            </a:r>
          </a:p>
          <a:p>
            <a:pPr algn="ctr"/>
            <a:r>
              <a:rPr lang="uk-UA" sz="2800" dirty="0"/>
              <a:t>випустили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6404" y="1362617"/>
            <a:ext cx="2475509" cy="313149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Прочитай </a:t>
            </a:r>
            <a:r>
              <a:rPr lang="uk-UA" sz="2400" b="1" dirty="0" smtClean="0">
                <a:solidFill>
                  <a:srgbClr val="0070C0"/>
                </a:solidFill>
              </a:rPr>
              <a:t>слова.</a:t>
            </a:r>
            <a:endParaRPr lang="uk-UA" sz="2400" b="1" dirty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ті, які використаєш у розповіді про </a:t>
            </a:r>
            <a:r>
              <a:rPr lang="uk-UA" sz="2400" b="1" dirty="0" smtClean="0">
                <a:solidFill>
                  <a:srgbClr val="0070C0"/>
                </a:solidFill>
              </a:rPr>
              <a:t>дітей. </a:t>
            </a:r>
            <a:r>
              <a:rPr lang="uk-UA" sz="2400" b="1" dirty="0">
                <a:solidFill>
                  <a:srgbClr val="0070C0"/>
                </a:solidFill>
              </a:rPr>
              <a:t>Допиши інші слова, які хочеш використати.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99163" y="4445794"/>
            <a:ext cx="9733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зима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2977" y="4859804"/>
            <a:ext cx="74571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сніг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96871" y="5262223"/>
            <a:ext cx="157793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зернятка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12487" y="4478448"/>
            <a:ext cx="166411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замерзла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20117" y="5369581"/>
            <a:ext cx="144885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голодна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26106" y="4908122"/>
            <a:ext cx="123687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весела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243344" y="4445794"/>
            <a:ext cx="164340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помітили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280977" y="5336294"/>
            <a:ext cx="157607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повісили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93037" y="4895033"/>
            <a:ext cx="154401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відігріли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4659" y="558326"/>
            <a:ext cx="10515598" cy="7697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розповідь </a:t>
            </a:r>
            <a:r>
              <a:rPr lang="uk-UA" sz="3200" b="1" dirty="0">
                <a:solidFill>
                  <a:schemeClr val="bg1"/>
                </a:solidFill>
              </a:rPr>
              <a:t>за поданими </a:t>
            </a:r>
            <a:r>
              <a:rPr lang="uk-UA" sz="3200" b="1" dirty="0" smtClean="0">
                <a:solidFill>
                  <a:schemeClr val="bg1"/>
                </a:solidFill>
              </a:rPr>
              <a:t>запитаннями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659" y="2253342"/>
            <a:ext cx="5286692" cy="224676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58775" indent="-358775">
              <a:buAutoNum type="arabicPeriod"/>
            </a:pPr>
            <a:r>
              <a:rPr lang="uk-UA" sz="2800" b="1" dirty="0">
                <a:solidFill>
                  <a:srgbClr val="0070C0"/>
                </a:solidFill>
              </a:rPr>
              <a:t>Кого помітили діти на снігу?</a:t>
            </a:r>
          </a:p>
          <a:p>
            <a:pPr marL="358775" indent="-358775">
              <a:buAutoNum type="arabicPeriod"/>
            </a:pPr>
            <a:r>
              <a:rPr lang="uk-UA" sz="2800" b="1" dirty="0">
                <a:solidFill>
                  <a:srgbClr val="0070C0"/>
                </a:solidFill>
              </a:rPr>
              <a:t>Як вони врятували </a:t>
            </a:r>
            <a:r>
              <a:rPr lang="uk-UA" sz="2800" b="1" dirty="0" smtClean="0">
                <a:solidFill>
                  <a:srgbClr val="0070C0"/>
                </a:solidFill>
              </a:rPr>
              <a:t>синичку</a:t>
            </a:r>
            <a:r>
              <a:rPr lang="uk-UA" sz="2800" b="1" dirty="0">
                <a:solidFill>
                  <a:srgbClr val="0070C0"/>
                </a:solidFill>
              </a:rPr>
              <a:t>?</a:t>
            </a:r>
          </a:p>
          <a:p>
            <a:pPr marL="358775" indent="-358775">
              <a:buAutoNum type="arabicPeriod"/>
            </a:pPr>
            <a:r>
              <a:rPr lang="uk-UA" sz="2800" b="1" dirty="0">
                <a:solidFill>
                  <a:srgbClr val="0070C0"/>
                </a:solidFill>
              </a:rPr>
              <a:t>Що потім зробили з </a:t>
            </a:r>
            <a:r>
              <a:rPr lang="uk-UA" sz="2800" b="1" dirty="0" smtClean="0">
                <a:solidFill>
                  <a:srgbClr val="0070C0"/>
                </a:solidFill>
              </a:rPr>
              <a:t>пташкою</a:t>
            </a:r>
            <a:r>
              <a:rPr lang="uk-UA" sz="2800" b="1" dirty="0">
                <a:solidFill>
                  <a:srgbClr val="0070C0"/>
                </a:solidFill>
              </a:rPr>
              <a:t>?</a:t>
            </a:r>
          </a:p>
          <a:p>
            <a:pPr marL="358775" indent="-358775">
              <a:buAutoNum type="arabicPeriod"/>
            </a:pPr>
            <a:r>
              <a:rPr lang="uk-UA" sz="2800" b="1" dirty="0">
                <a:solidFill>
                  <a:srgbClr val="0070C0"/>
                </a:solidFill>
              </a:rPr>
              <a:t>Як вирішили допомогти птахам?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219200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32-33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86446" y="1382486"/>
            <a:ext cx="4282239" cy="8055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Скористайся словами з попереднього завдання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86958" y="1384555"/>
            <a:ext cx="5123298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chemeClr val="bg1"/>
                </a:solidFill>
              </a:rPr>
              <a:t>Діти </a:t>
            </a:r>
            <a:r>
              <a:rPr lang="uk-UA" sz="2800" b="1" dirty="0">
                <a:solidFill>
                  <a:schemeClr val="bg1"/>
                </a:solidFill>
              </a:rPr>
              <a:t>помітили на снігу замерзлу </a:t>
            </a:r>
            <a:r>
              <a:rPr lang="uk-UA" sz="2800" b="1" dirty="0" smtClean="0">
                <a:solidFill>
                  <a:schemeClr val="bg1"/>
                </a:solidFill>
              </a:rPr>
              <a:t>синичку. </a:t>
            </a:r>
            <a:r>
              <a:rPr lang="uk-UA" sz="2800" b="1" dirty="0" smtClean="0"/>
              <a:t>Вдома вони </a:t>
            </a:r>
            <a:r>
              <a:rPr lang="uk-UA" sz="2800" b="1" dirty="0"/>
              <a:t>відігріли і нагодували </a:t>
            </a:r>
            <a:r>
              <a:rPr lang="uk-UA" sz="2800" b="1" dirty="0" smtClean="0"/>
              <a:t>пташку</a:t>
            </a:r>
            <a:r>
              <a:rPr lang="uk-UA" sz="2800" b="1" dirty="0"/>
              <a:t>. </a:t>
            </a:r>
            <a:r>
              <a:rPr lang="uk-UA" sz="2800" b="1" dirty="0" smtClean="0"/>
              <a:t>Потім </a:t>
            </a:r>
            <a:r>
              <a:rPr lang="uk-UA" sz="2800" b="1" dirty="0"/>
              <a:t>випустили </a:t>
            </a:r>
            <a:r>
              <a:rPr lang="uk-UA" sz="2800" b="1" dirty="0" smtClean="0"/>
              <a:t>її на </a:t>
            </a:r>
            <a:r>
              <a:rPr lang="uk-UA" sz="2800" b="1" dirty="0"/>
              <a:t>волю.</a:t>
            </a:r>
          </a:p>
          <a:p>
            <a:pPr algn="just"/>
            <a:r>
              <a:rPr lang="uk-UA" sz="2800" b="1" dirty="0" smtClean="0"/>
              <a:t>    Діти </a:t>
            </a:r>
            <a:r>
              <a:rPr lang="uk-UA" sz="2800" b="1" dirty="0"/>
              <a:t>вирішили  </a:t>
            </a:r>
            <a:r>
              <a:rPr lang="uk-UA" sz="2800" b="1" dirty="0" smtClean="0"/>
              <a:t>повісити годівничку </a:t>
            </a:r>
            <a:r>
              <a:rPr lang="uk-UA" sz="2800" b="1" dirty="0"/>
              <a:t>і </a:t>
            </a:r>
            <a:r>
              <a:rPr lang="uk-UA" sz="2800" b="1"/>
              <a:t>підгодовувати </a:t>
            </a:r>
            <a:r>
              <a:rPr lang="uk-UA" sz="2800" b="1" smtClean="0"/>
              <a:t>птахів у парку.</a:t>
            </a:r>
            <a:endParaRPr lang="uk-UA" sz="28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35" t="45265" r="6433" b="20078"/>
          <a:stretch/>
        </p:blipFill>
        <p:spPr>
          <a:xfrm rot="10800000">
            <a:off x="1520278" y="4558081"/>
            <a:ext cx="1676543" cy="16955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5" t="46964" r="50873" b="19931"/>
          <a:stretch/>
        </p:blipFill>
        <p:spPr>
          <a:xfrm rot="10800000">
            <a:off x="3898215" y="4521883"/>
            <a:ext cx="1676543" cy="16955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97" t="7024" r="2466" b="55734"/>
          <a:stretch/>
        </p:blipFill>
        <p:spPr>
          <a:xfrm rot="10800000">
            <a:off x="6186958" y="4493098"/>
            <a:ext cx="1781902" cy="16955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199" r="48968" b="56878"/>
          <a:stretch/>
        </p:blipFill>
        <p:spPr>
          <a:xfrm rot="10800000">
            <a:off x="8748607" y="4493098"/>
            <a:ext cx="1785515" cy="16955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994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1036" y="494528"/>
            <a:ext cx="9250720" cy="6852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videoplayback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3228" y="1179794"/>
            <a:ext cx="9006335" cy="50660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07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0233259SlideId27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19673</TotalTime>
  <Words>471</Words>
  <Application>Microsoft Office PowerPoint</Application>
  <PresentationFormat>Произвольный</PresentationFormat>
  <Paragraphs>114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1317</cp:revision>
  <dcterms:created xsi:type="dcterms:W3CDTF">2018-01-05T16:38:53Z</dcterms:created>
  <dcterms:modified xsi:type="dcterms:W3CDTF">2025-01-25T14:51:10Z</dcterms:modified>
</cp:coreProperties>
</file>