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707" r:id="rId3"/>
    <p:sldId id="708" r:id="rId4"/>
    <p:sldId id="709" r:id="rId5"/>
    <p:sldId id="701" r:id="rId6"/>
    <p:sldId id="695" r:id="rId7"/>
    <p:sldId id="702" r:id="rId8"/>
    <p:sldId id="703" r:id="rId9"/>
    <p:sldId id="683" r:id="rId10"/>
    <p:sldId id="606" r:id="rId11"/>
    <p:sldId id="711" r:id="rId12"/>
    <p:sldId id="710" r:id="rId13"/>
    <p:sldId id="27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DFA9418-B836-4164-A94E-7C9DD6F5B995}">
          <p14:sldIdLst>
            <p14:sldId id="258"/>
            <p14:sldId id="707"/>
            <p14:sldId id="708"/>
            <p14:sldId id="709"/>
            <p14:sldId id="701"/>
            <p14:sldId id="695"/>
            <p14:sldId id="702"/>
            <p14:sldId id="703"/>
            <p14:sldId id="683"/>
            <p14:sldId id="606"/>
            <p14:sldId id="711"/>
            <p14:sldId id="710"/>
            <p14:sldId id="279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лия Цупа" initials="ЮЦ" lastIdx="0" clrIdx="0">
    <p:extLst/>
  </p:cmAuthor>
  <p:cmAuthor id="2" name="Василь Цупа" initials="ВЦ" lastIdx="1" clrIdx="1">
    <p:extLst/>
  </p:cmAuthor>
  <p:cmAuthor id="3" name="gulevataya.anna@gmail.com" initials="g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0F6"/>
    <a:srgbClr val="C6109F"/>
    <a:srgbClr val="00B050"/>
    <a:srgbClr val="2F3242"/>
    <a:srgbClr val="295FFF"/>
    <a:srgbClr val="BA1CBA"/>
    <a:srgbClr val="9E0000"/>
    <a:srgbClr val="FF3131"/>
    <a:srgbClr val="1694E9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59" autoAdjust="0"/>
    <p:restoredTop sz="27568" autoAdjust="0"/>
  </p:normalViewPr>
  <p:slideViewPr>
    <p:cSldViewPr snapToGrid="0">
      <p:cViewPr varScale="1">
        <p:scale>
          <a:sx n="88" d="100"/>
          <a:sy n="88" d="100"/>
        </p:scale>
        <p:origin x="-444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9AA968-9F58-4A6E-B11C-582CA574AD65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EE47331-2253-406E-9CB5-953C9128E5FC}">
      <dgm:prSet custT="1"/>
      <dgm:spPr/>
      <dgm:t>
        <a:bodyPr/>
        <a:lstStyle/>
        <a:p>
          <a:r>
            <a:rPr lang="uk-UA" sz="3200" b="1" dirty="0" smtClean="0"/>
            <a:t>Усний рахунок</a:t>
          </a:r>
          <a:endParaRPr lang="ru-RU" sz="3200" b="1" dirty="0"/>
        </a:p>
      </dgm:t>
    </dgm:pt>
    <dgm:pt modelId="{07B45246-BCBA-4C6A-9076-F862C32035CB}" type="parTrans" cxnId="{12A14C53-C33B-4200-8636-434B79EDDC5F}">
      <dgm:prSet/>
      <dgm:spPr/>
      <dgm:t>
        <a:bodyPr/>
        <a:lstStyle/>
        <a:p>
          <a:endParaRPr lang="ru-RU"/>
        </a:p>
      </dgm:t>
    </dgm:pt>
    <dgm:pt modelId="{B06B7428-C848-4EE0-8ECF-6C9F79544FEB}" type="sibTrans" cxnId="{12A14C53-C33B-4200-8636-434B79EDDC5F}">
      <dgm:prSet/>
      <dgm:spPr/>
      <dgm:t>
        <a:bodyPr/>
        <a:lstStyle/>
        <a:p>
          <a:endParaRPr lang="ru-RU"/>
        </a:p>
      </dgm:t>
    </dgm:pt>
    <dgm:pt modelId="{17FCBCD0-5166-44EF-A995-697AB50FC98B}">
      <dgm:prSet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3200" b="1" dirty="0" smtClean="0">
              <a:solidFill>
                <a:schemeClr val="bg1"/>
              </a:solidFill>
            </a:rPr>
            <a:t>Таблиця множення числа 2 </a:t>
          </a:r>
          <a:endParaRPr lang="ru-RU" sz="3200" b="1" dirty="0">
            <a:solidFill>
              <a:schemeClr val="bg1"/>
            </a:solidFill>
          </a:endParaRPr>
        </a:p>
      </dgm:t>
    </dgm:pt>
    <dgm:pt modelId="{5DA8E561-7845-4F5E-8BAA-7476E17DE152}" type="parTrans" cxnId="{61173E0E-C7CE-4D50-8A41-FB11AB1EF1A9}">
      <dgm:prSet/>
      <dgm:spPr/>
      <dgm:t>
        <a:bodyPr/>
        <a:lstStyle/>
        <a:p>
          <a:endParaRPr lang="ru-RU"/>
        </a:p>
      </dgm:t>
    </dgm:pt>
    <dgm:pt modelId="{51DA5559-1D76-4E84-9E22-8C1484394DD0}" type="sibTrans" cxnId="{61173E0E-C7CE-4D50-8A41-FB11AB1EF1A9}">
      <dgm:prSet/>
      <dgm:spPr/>
      <dgm:t>
        <a:bodyPr/>
        <a:lstStyle/>
        <a:p>
          <a:endParaRPr lang="ru-RU"/>
        </a:p>
      </dgm:t>
    </dgm:pt>
    <dgm:pt modelId="{C7F066E2-A2BF-4022-BF58-14958850D66F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b="1" smtClean="0"/>
            <a:t>Задача на знаходження добутку</a:t>
          </a:r>
          <a:endParaRPr lang="ru-RU" b="1" dirty="0"/>
        </a:p>
      </dgm:t>
    </dgm:pt>
    <dgm:pt modelId="{DEED5A30-5E1A-4497-A8DE-013FB92DBE60}" type="parTrans" cxnId="{FAAAC0BF-1C40-4037-8034-D05A392E33BC}">
      <dgm:prSet/>
      <dgm:spPr/>
      <dgm:t>
        <a:bodyPr/>
        <a:lstStyle/>
        <a:p>
          <a:endParaRPr lang="ru-RU"/>
        </a:p>
      </dgm:t>
    </dgm:pt>
    <dgm:pt modelId="{38331CB2-7599-45F9-B495-D446459A6E2D}" type="sibTrans" cxnId="{FAAAC0BF-1C40-4037-8034-D05A392E33BC}">
      <dgm:prSet/>
      <dgm:spPr/>
      <dgm:t>
        <a:bodyPr/>
        <a:lstStyle/>
        <a:p>
          <a:endParaRPr lang="ru-RU"/>
        </a:p>
      </dgm:t>
    </dgm:pt>
    <dgm:pt modelId="{3466C275-B8F1-459F-B50B-976409EFE0E4}">
      <dgm:prSet/>
      <dgm:spPr/>
      <dgm:t>
        <a:bodyPr/>
        <a:lstStyle/>
        <a:p>
          <a:r>
            <a:rPr lang="uk-UA" b="1" dirty="0" smtClean="0">
              <a:solidFill>
                <a:schemeClr val="bg1"/>
              </a:solidFill>
            </a:rPr>
            <a:t>Обчислення </a:t>
          </a:r>
          <a:r>
            <a:rPr lang="ru-RU" b="1" dirty="0" smtClean="0">
              <a:solidFill>
                <a:schemeClr val="bg1"/>
              </a:solidFill>
            </a:rPr>
            <a:t>периметра </a:t>
          </a:r>
          <a:r>
            <a:rPr lang="ru-RU" b="1" dirty="0" err="1" smtClean="0">
              <a:solidFill>
                <a:schemeClr val="bg1"/>
              </a:solidFill>
            </a:rPr>
            <a:t>фігур</a:t>
          </a:r>
          <a:endParaRPr lang="ru-RU" dirty="0">
            <a:solidFill>
              <a:schemeClr val="bg1"/>
            </a:solidFill>
          </a:endParaRPr>
        </a:p>
      </dgm:t>
    </dgm:pt>
    <dgm:pt modelId="{C0C08257-B11F-41E4-8C89-4961A82ACA32}" type="parTrans" cxnId="{4A9EE714-AD6C-4C23-B6F5-18E57EA3E9CE}">
      <dgm:prSet/>
      <dgm:spPr/>
      <dgm:t>
        <a:bodyPr/>
        <a:lstStyle/>
        <a:p>
          <a:endParaRPr lang="ru-RU"/>
        </a:p>
      </dgm:t>
    </dgm:pt>
    <dgm:pt modelId="{2833D3A3-6263-4921-903C-07E9A6421D09}" type="sibTrans" cxnId="{4A9EE714-AD6C-4C23-B6F5-18E57EA3E9CE}">
      <dgm:prSet/>
      <dgm:spPr/>
      <dgm:t>
        <a:bodyPr/>
        <a:lstStyle/>
        <a:p>
          <a:endParaRPr lang="ru-RU"/>
        </a:p>
      </dgm:t>
    </dgm:pt>
    <dgm:pt modelId="{6408D3F1-0C0E-4F5D-B5D5-053E6D4B4C50}" type="pres">
      <dgm:prSet presAssocID="{289AA968-9F58-4A6E-B11C-582CA574AD6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3C5BBC-E083-4F12-B4A9-616A8F9530EC}" type="pres">
      <dgm:prSet presAssocID="{6EE47331-2253-406E-9CB5-953C9128E5FC}" presName="node" presStyleLbl="node1" presStyleIdx="0" presStyleCnt="4" custScaleX="79929" custLinFactNeighborX="28936" custLinFactNeighborY="1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3EF99B-E600-4B60-96C8-658D7EF2F880}" type="pres">
      <dgm:prSet presAssocID="{B06B7428-C848-4EE0-8ECF-6C9F79544FEB}" presName="sibTrans" presStyleCnt="0"/>
      <dgm:spPr/>
    </dgm:pt>
    <dgm:pt modelId="{8C93B566-6306-40C5-A3D5-B84E788E517B}" type="pres">
      <dgm:prSet presAssocID="{17FCBCD0-5166-44EF-A995-697AB50FC98B}" presName="node" presStyleLbl="node1" presStyleIdx="1" presStyleCnt="4" custScaleX="96741" custLinFactNeighborX="165" custLinFactNeighborY="5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8D5E2-E5AE-41CC-80D3-5A0016AFADCC}" type="pres">
      <dgm:prSet presAssocID="{51DA5559-1D76-4E84-9E22-8C1484394DD0}" presName="sibTrans" presStyleCnt="0"/>
      <dgm:spPr/>
    </dgm:pt>
    <dgm:pt modelId="{59CF1D9C-2F66-430C-8C5F-07B7FEE5F045}" type="pres">
      <dgm:prSet presAssocID="{C7F066E2-A2BF-4022-BF58-14958850D66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566261-9B99-479C-9346-B39B9279D96E}" type="pres">
      <dgm:prSet presAssocID="{38331CB2-7599-45F9-B495-D446459A6E2D}" presName="sibTrans" presStyleCnt="0"/>
      <dgm:spPr/>
    </dgm:pt>
    <dgm:pt modelId="{6C0F7CAC-2753-43F9-84FC-D27019835444}" type="pres">
      <dgm:prSet presAssocID="{3466C275-B8F1-459F-B50B-976409EFE0E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908164-B7B4-4C63-A578-0C0540F44D11}" type="presOf" srcId="{3466C275-B8F1-459F-B50B-976409EFE0E4}" destId="{6C0F7CAC-2753-43F9-84FC-D27019835444}" srcOrd="0" destOrd="0" presId="urn:microsoft.com/office/officeart/2005/8/layout/hList6"/>
    <dgm:cxn modelId="{4A9EE714-AD6C-4C23-B6F5-18E57EA3E9CE}" srcId="{289AA968-9F58-4A6E-B11C-582CA574AD65}" destId="{3466C275-B8F1-459F-B50B-976409EFE0E4}" srcOrd="3" destOrd="0" parTransId="{C0C08257-B11F-41E4-8C89-4961A82ACA32}" sibTransId="{2833D3A3-6263-4921-903C-07E9A6421D09}"/>
    <dgm:cxn modelId="{FAAAC0BF-1C40-4037-8034-D05A392E33BC}" srcId="{289AA968-9F58-4A6E-B11C-582CA574AD65}" destId="{C7F066E2-A2BF-4022-BF58-14958850D66F}" srcOrd="2" destOrd="0" parTransId="{DEED5A30-5E1A-4497-A8DE-013FB92DBE60}" sibTransId="{38331CB2-7599-45F9-B495-D446459A6E2D}"/>
    <dgm:cxn modelId="{938C4834-9EEA-4C7E-9395-DD45B33E4E15}" type="presOf" srcId="{289AA968-9F58-4A6E-B11C-582CA574AD65}" destId="{6408D3F1-0C0E-4F5D-B5D5-053E6D4B4C50}" srcOrd="0" destOrd="0" presId="urn:microsoft.com/office/officeart/2005/8/layout/hList6"/>
    <dgm:cxn modelId="{D12A4AAA-448C-4C37-BC46-D0366100BE0F}" type="presOf" srcId="{17FCBCD0-5166-44EF-A995-697AB50FC98B}" destId="{8C93B566-6306-40C5-A3D5-B84E788E517B}" srcOrd="0" destOrd="0" presId="urn:microsoft.com/office/officeart/2005/8/layout/hList6"/>
    <dgm:cxn modelId="{61173E0E-C7CE-4D50-8A41-FB11AB1EF1A9}" srcId="{289AA968-9F58-4A6E-B11C-582CA574AD65}" destId="{17FCBCD0-5166-44EF-A995-697AB50FC98B}" srcOrd="1" destOrd="0" parTransId="{5DA8E561-7845-4F5E-8BAA-7476E17DE152}" sibTransId="{51DA5559-1D76-4E84-9E22-8C1484394DD0}"/>
    <dgm:cxn modelId="{A19732AF-BD13-475C-849C-13FB18D3D25F}" type="presOf" srcId="{6EE47331-2253-406E-9CB5-953C9128E5FC}" destId="{783C5BBC-E083-4F12-B4A9-616A8F9530EC}" srcOrd="0" destOrd="0" presId="urn:microsoft.com/office/officeart/2005/8/layout/hList6"/>
    <dgm:cxn modelId="{A1EFC206-3F4D-44AF-A643-28C47A2CE032}" type="presOf" srcId="{C7F066E2-A2BF-4022-BF58-14958850D66F}" destId="{59CF1D9C-2F66-430C-8C5F-07B7FEE5F045}" srcOrd="0" destOrd="0" presId="urn:microsoft.com/office/officeart/2005/8/layout/hList6"/>
    <dgm:cxn modelId="{12A14C53-C33B-4200-8636-434B79EDDC5F}" srcId="{289AA968-9F58-4A6E-B11C-582CA574AD65}" destId="{6EE47331-2253-406E-9CB5-953C9128E5FC}" srcOrd="0" destOrd="0" parTransId="{07B45246-BCBA-4C6A-9076-F862C32035CB}" sibTransId="{B06B7428-C848-4EE0-8ECF-6C9F79544FEB}"/>
    <dgm:cxn modelId="{BD5429A7-2244-4EB6-B92A-D6216DB588F3}" type="presParOf" srcId="{6408D3F1-0C0E-4F5D-B5D5-053E6D4B4C50}" destId="{783C5BBC-E083-4F12-B4A9-616A8F9530EC}" srcOrd="0" destOrd="0" presId="urn:microsoft.com/office/officeart/2005/8/layout/hList6"/>
    <dgm:cxn modelId="{40BD2D85-82EA-44E6-8AE5-17EC14CF199F}" type="presParOf" srcId="{6408D3F1-0C0E-4F5D-B5D5-053E6D4B4C50}" destId="{903EF99B-E600-4B60-96C8-658D7EF2F880}" srcOrd="1" destOrd="0" presId="urn:microsoft.com/office/officeart/2005/8/layout/hList6"/>
    <dgm:cxn modelId="{4A07371D-766B-43E5-98ED-EB4675A54EFD}" type="presParOf" srcId="{6408D3F1-0C0E-4F5D-B5D5-053E6D4B4C50}" destId="{8C93B566-6306-40C5-A3D5-B84E788E517B}" srcOrd="2" destOrd="0" presId="urn:microsoft.com/office/officeart/2005/8/layout/hList6"/>
    <dgm:cxn modelId="{E07D78EA-36CB-410A-9BCA-3B5563DA4561}" type="presParOf" srcId="{6408D3F1-0C0E-4F5D-B5D5-053E6D4B4C50}" destId="{B4E8D5E2-E5AE-41CC-80D3-5A0016AFADCC}" srcOrd="3" destOrd="0" presId="urn:microsoft.com/office/officeart/2005/8/layout/hList6"/>
    <dgm:cxn modelId="{C23FA33D-DFE5-4129-849F-9B8337F4B3E2}" type="presParOf" srcId="{6408D3F1-0C0E-4F5D-B5D5-053E6D4B4C50}" destId="{59CF1D9C-2F66-430C-8C5F-07B7FEE5F045}" srcOrd="4" destOrd="0" presId="urn:microsoft.com/office/officeart/2005/8/layout/hList6"/>
    <dgm:cxn modelId="{9A78E008-EEFF-493C-B895-AFD7CE1CF0F6}" type="presParOf" srcId="{6408D3F1-0C0E-4F5D-B5D5-053E6D4B4C50}" destId="{DF566261-9B99-479C-9346-B39B9279D96E}" srcOrd="5" destOrd="0" presId="urn:microsoft.com/office/officeart/2005/8/layout/hList6"/>
    <dgm:cxn modelId="{901F0DDD-1CC5-4A40-97E8-5C00A9DBCAB0}" type="presParOf" srcId="{6408D3F1-0C0E-4F5D-B5D5-053E6D4B4C50}" destId="{6C0F7CAC-2753-43F9-84FC-D27019835444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3C5BBC-E083-4F12-B4A9-616A8F9530EC}">
      <dsp:nvSpPr>
        <dsp:cNvPr id="0" name=""/>
        <dsp:cNvSpPr/>
      </dsp:nvSpPr>
      <dsp:spPr>
        <a:xfrm rot="16200000">
          <a:off x="-997239" y="1056549"/>
          <a:ext cx="4272497" cy="2159397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/>
            <a:t>Усний рахунок</a:t>
          </a:r>
          <a:endParaRPr lang="ru-RU" sz="3200" b="1" kern="1200" dirty="0"/>
        </a:p>
      </dsp:txBody>
      <dsp:txXfrm rot="5400000">
        <a:off x="59311" y="854498"/>
        <a:ext cx="2159397" cy="2563499"/>
      </dsp:txXfrm>
    </dsp:sp>
    <dsp:sp modelId="{8C93B566-6306-40C5-A3D5-B84E788E517B}">
      <dsp:nvSpPr>
        <dsp:cNvPr id="0" name=""/>
        <dsp:cNvSpPr/>
      </dsp:nvSpPr>
      <dsp:spPr>
        <a:xfrm rot="16200000">
          <a:off x="1533584" y="829449"/>
          <a:ext cx="4272497" cy="2613598"/>
        </a:xfrm>
        <a:prstGeom prst="flowChartManualOperation">
          <a:avLst/>
        </a:prstGeom>
        <a:solidFill>
          <a:schemeClr val="accent4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chemeClr val="bg1"/>
              </a:solidFill>
            </a:rPr>
            <a:t>Таблиця множення числа 2 </a:t>
          </a:r>
          <a:endParaRPr lang="ru-RU" sz="3200" b="1" kern="1200" dirty="0">
            <a:solidFill>
              <a:schemeClr val="bg1"/>
            </a:solidFill>
          </a:endParaRPr>
        </a:p>
      </dsp:txBody>
      <dsp:txXfrm rot="5400000">
        <a:off x="2363034" y="854498"/>
        <a:ext cx="2613598" cy="2563499"/>
      </dsp:txXfrm>
    </dsp:sp>
    <dsp:sp modelId="{59CF1D9C-2F66-430C-8C5F-07B7FEE5F045}">
      <dsp:nvSpPr>
        <dsp:cNvPr id="0" name=""/>
        <dsp:cNvSpPr/>
      </dsp:nvSpPr>
      <dsp:spPr>
        <a:xfrm rot="16200000">
          <a:off x="4393495" y="785426"/>
          <a:ext cx="4272497" cy="2701644"/>
        </a:xfrm>
        <a:prstGeom prst="flowChartManualOperation">
          <a:avLst/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96850" tIns="0" rIns="198438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b="1" kern="1200" smtClean="0"/>
            <a:t>Задача на знаходження добутку</a:t>
          </a:r>
          <a:endParaRPr lang="ru-RU" sz="3100" b="1" kern="1200" dirty="0"/>
        </a:p>
      </dsp:txBody>
      <dsp:txXfrm rot="5400000">
        <a:off x="5178922" y="854498"/>
        <a:ext cx="2701644" cy="2563499"/>
      </dsp:txXfrm>
    </dsp:sp>
    <dsp:sp modelId="{6C0F7CAC-2753-43F9-84FC-D27019835444}">
      <dsp:nvSpPr>
        <dsp:cNvPr id="0" name=""/>
        <dsp:cNvSpPr/>
      </dsp:nvSpPr>
      <dsp:spPr>
        <a:xfrm rot="16200000">
          <a:off x="7297763" y="785426"/>
          <a:ext cx="4272497" cy="2701644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0" tIns="0" rIns="198438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100" b="1" kern="1200" dirty="0" smtClean="0">
              <a:solidFill>
                <a:schemeClr val="bg1"/>
              </a:solidFill>
            </a:rPr>
            <a:t>Обчислення </a:t>
          </a:r>
          <a:r>
            <a:rPr lang="ru-RU" sz="3100" b="1" kern="1200" dirty="0" smtClean="0">
              <a:solidFill>
                <a:schemeClr val="bg1"/>
              </a:solidFill>
            </a:rPr>
            <a:t>периметра </a:t>
          </a:r>
          <a:r>
            <a:rPr lang="ru-RU" sz="3100" b="1" kern="1200" dirty="0" err="1" smtClean="0">
              <a:solidFill>
                <a:schemeClr val="bg1"/>
              </a:solidFill>
            </a:rPr>
            <a:t>фігур</a:t>
          </a:r>
          <a:endParaRPr lang="ru-RU" sz="3100" kern="1200" dirty="0">
            <a:solidFill>
              <a:schemeClr val="bg1"/>
            </a:solidFill>
          </a:endParaRPr>
        </a:p>
      </dsp:txBody>
      <dsp:txXfrm rot="5400000">
        <a:off x="8083190" y="854498"/>
        <a:ext cx="2701644" cy="2563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203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435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15.01.2025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15.01.2025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15.01.2025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ingapps.org/display?v=pnas3dkv519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12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7.pn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openxmlformats.org/officeDocument/2006/relationships/image" Target="../media/image24.jpe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7.pn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84513" y="4079528"/>
            <a:ext cx="9583511" cy="1464231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7030A0"/>
                </a:solidFill>
              </a:rPr>
              <a:t>Складання таблиці множення числа 2. </a:t>
            </a:r>
            <a:r>
              <a:rPr lang="uk-UA" sz="4000" b="1" dirty="0" smtClean="0">
                <a:solidFill>
                  <a:srgbClr val="7030A0"/>
                </a:solidFill>
              </a:rPr>
              <a:t>Обчислення </a:t>
            </a:r>
            <a:r>
              <a:rPr lang="ru-RU" sz="4000" b="1" dirty="0">
                <a:solidFill>
                  <a:srgbClr val="7030A0"/>
                </a:solidFill>
              </a:rPr>
              <a:t>периметра </a:t>
            </a:r>
            <a:r>
              <a:rPr lang="ru-RU" sz="4000" b="1" dirty="0" err="1">
                <a:solidFill>
                  <a:srgbClr val="7030A0"/>
                </a:solidFill>
              </a:rPr>
              <a:t>фігур</a:t>
            </a:r>
            <a:r>
              <a:rPr lang="en-US" sz="4000" b="1" dirty="0">
                <a:solidFill>
                  <a:srgbClr val="7030A0"/>
                </a:solidFill>
              </a:rPr>
              <a:t>.</a:t>
            </a:r>
            <a:endParaRPr lang="uk-UA" sz="277800" b="1" dirty="0">
              <a:solidFill>
                <a:srgbClr val="7030A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1FDDB02-59D9-4DBF-B7E5-0BA155F71C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96" t="8548" r="19822" b="10652"/>
          <a:stretch/>
        </p:blipFill>
        <p:spPr>
          <a:xfrm>
            <a:off x="1440997" y="1066371"/>
            <a:ext cx="1668308" cy="2425329"/>
          </a:xfrm>
          <a:prstGeom prst="round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724808" y="856405"/>
            <a:ext cx="3095592" cy="2553891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Математика</a:t>
            </a:r>
            <a:endParaRPr lang="en-US" sz="2400" b="1" dirty="0" smtClean="0">
              <a:solidFill>
                <a:srgbClr val="7030A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2 </a:t>
            </a:r>
            <a:r>
              <a:rPr lang="uk-UA" sz="2400" b="1" dirty="0" smtClean="0">
                <a:solidFill>
                  <a:srgbClr val="7030A0"/>
                </a:solidFill>
              </a:rPr>
              <a:t>клас. Розділ 4. Додавання і віднімання двоцифрових чисел</a:t>
            </a:r>
          </a:p>
          <a:p>
            <a:pPr algn="ctr"/>
            <a:r>
              <a:rPr lang="uk-UA" sz="2400" b="1" dirty="0">
                <a:solidFill>
                  <a:srgbClr val="7030A0"/>
                </a:solidFill>
              </a:rPr>
              <a:t>Урок </a:t>
            </a:r>
            <a:r>
              <a:rPr lang="en-US" sz="2400" b="1" dirty="0" smtClean="0">
                <a:solidFill>
                  <a:srgbClr val="7030A0"/>
                </a:solidFill>
              </a:rPr>
              <a:t>68</a:t>
            </a:r>
            <a:endParaRPr lang="uk-UA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4024" y="506004"/>
            <a:ext cx="10001176" cy="691425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Фізкультхвилинка №04">
            <a:hlinkClick r:id="" action="ppaction://media"/>
            <a:extLst>
              <a:ext uri="{FF2B5EF4-FFF2-40B4-BE49-F238E27FC236}">
                <a16:creationId xmlns="" xmlns:a16="http://schemas.microsoft.com/office/drawing/2014/main" id="{60F3061F-3869-4739-A5B2-2B5A5AA837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4846" y="1314447"/>
            <a:ext cx="8478611" cy="476921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70262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4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0601" y="552010"/>
            <a:ext cx="8518906" cy="73840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4">
            <a:extLst>
              <a:ext uri="{FF2B5EF4-FFF2-40B4-BE49-F238E27FC236}">
                <a16:creationId xmlns:a16="http://schemas.microsoft.com/office/drawing/2014/main" xmlns="" id="{FA65252A-FFE7-46D1-990F-6BC576ECE940}"/>
              </a:ext>
            </a:extLst>
          </p:cNvPr>
          <p:cNvSpPr/>
          <p:nvPr/>
        </p:nvSpPr>
        <p:spPr>
          <a:xfrm>
            <a:off x="0" y="6019800"/>
            <a:ext cx="914400" cy="8381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4</a:t>
            </a:r>
            <a:r>
              <a:rPr lang="uk-UA" sz="2800" b="1" dirty="0" smtClean="0">
                <a:solidFill>
                  <a:schemeClr val="bg1"/>
                </a:solidFill>
              </a:rPr>
              <a:t>2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CA22F16-A46E-4DC6-AE2D-0E511B6AF0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441" y="558179"/>
            <a:ext cx="2327596" cy="1825792"/>
          </a:xfrm>
          <a:prstGeom prst="rect">
            <a:avLst/>
          </a:prstGeom>
        </p:spPr>
      </p:pic>
      <p:sp>
        <p:nvSpPr>
          <p:cNvPr id="8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1777769" y="1388293"/>
            <a:ext cx="7235602" cy="505459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1. З’єднай лінією відповідні вирази і їхні значення</a:t>
            </a:r>
            <a:endParaRPr lang="uk-UA" sz="2400" b="1" dirty="0">
              <a:solidFill>
                <a:srgbClr val="7030A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" t="11561" r="574" b="3559"/>
          <a:stretch/>
        </p:blipFill>
        <p:spPr bwMode="auto">
          <a:xfrm>
            <a:off x="1777768" y="2045229"/>
            <a:ext cx="6372485" cy="423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702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3"/>
          <p:cNvSpPr txBox="1">
            <a:spLocks/>
          </p:cNvSpPr>
          <p:nvPr/>
        </p:nvSpPr>
        <p:spPr>
          <a:xfrm>
            <a:off x="1088572" y="508645"/>
            <a:ext cx="10110696" cy="792088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Рефлексія «Веселі крапельки»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" r="9979" b="3529"/>
          <a:stretch/>
        </p:blipFill>
        <p:spPr bwMode="auto">
          <a:xfrm>
            <a:off x="780170" y="2363272"/>
            <a:ext cx="2160000" cy="2412000"/>
          </a:xfrm>
          <a:prstGeom prst="round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s://urokok.com.ua/uploads/posts/2020-03/1584271171_87677479_206109357403675_3099392819068928000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408"/>
          <a:stretch/>
        </p:blipFill>
        <p:spPr bwMode="auto">
          <a:xfrm>
            <a:off x="3295539" y="2355140"/>
            <a:ext cx="2449120" cy="242013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appy Water Drop Character Giving A Double Thumbs Up Stock Illustration - Download Image Now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406" y="2313647"/>
            <a:ext cx="3119823" cy="251124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5620604" y="1408672"/>
            <a:ext cx="5578663" cy="783193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000" b="1" dirty="0" smtClean="0">
                <a:solidFill>
                  <a:srgbClr val="7030A0"/>
                </a:solidFill>
              </a:rPr>
              <a:t>Оціни свою роботу на </a:t>
            </a:r>
            <a:r>
              <a:rPr lang="uk-UA" sz="2000" b="1" dirty="0" err="1" smtClean="0">
                <a:solidFill>
                  <a:srgbClr val="7030A0"/>
                </a:solidFill>
              </a:rPr>
              <a:t>уроці</a:t>
            </a:r>
            <a:r>
              <a:rPr lang="uk-UA" sz="2000" b="1" dirty="0" smtClean="0">
                <a:solidFill>
                  <a:srgbClr val="7030A0"/>
                </a:solidFill>
              </a:rPr>
              <a:t> крапельками води. Намалюй цей </a:t>
            </a:r>
            <a:r>
              <a:rPr lang="uk-UA" sz="2000" b="1" dirty="0" err="1" smtClean="0">
                <a:solidFill>
                  <a:srgbClr val="7030A0"/>
                </a:solidFill>
              </a:rPr>
              <a:t>емотикон</a:t>
            </a:r>
            <a:r>
              <a:rPr lang="uk-UA" sz="2000" b="1" dirty="0" smtClean="0">
                <a:solidFill>
                  <a:srgbClr val="7030A0"/>
                </a:solidFill>
              </a:rPr>
              <a:t> в зошиті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A422E68-C715-41C5-BD9F-D4C4EE7F7FFA}"/>
              </a:ext>
            </a:extLst>
          </p:cNvPr>
          <p:cNvSpPr txBox="1"/>
          <p:nvPr/>
        </p:nvSpPr>
        <p:spPr>
          <a:xfrm>
            <a:off x="6263218" y="4877859"/>
            <a:ext cx="2769348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Мав/мала чудове спілкування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C6D81AE-5CFB-4C25-A3D2-05B1D10F4D90}"/>
              </a:ext>
            </a:extLst>
          </p:cNvPr>
          <p:cNvSpPr txBox="1"/>
          <p:nvPr/>
        </p:nvSpPr>
        <p:spPr>
          <a:xfrm>
            <a:off x="9618889" y="4874829"/>
            <a:ext cx="1665514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400" dirty="0" smtClean="0">
                <a:solidFill>
                  <a:schemeClr val="bg1"/>
                </a:solidFill>
              </a:rPr>
              <a:t>Цікаві знання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AA5B367-759C-4656-8406-C6FEB2C4ADA9}"/>
              </a:ext>
            </a:extLst>
          </p:cNvPr>
          <p:cNvSpPr txBox="1"/>
          <p:nvPr/>
        </p:nvSpPr>
        <p:spPr>
          <a:xfrm>
            <a:off x="827432" y="4849696"/>
            <a:ext cx="2155976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400" dirty="0" smtClean="0">
                <a:solidFill>
                  <a:schemeClr val="bg1"/>
                </a:solidFill>
              </a:rPr>
              <a:t>Отримав(ла) задоволення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33" name="Picture 9" descr="Веселі крапельки для оформлення класів Нуш » Педагогічний сайт для вчетелів  і вихователі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r="4531" b="4607"/>
          <a:stretch/>
        </p:blipFill>
        <p:spPr bwMode="auto">
          <a:xfrm>
            <a:off x="9696091" y="2363272"/>
            <a:ext cx="1619999" cy="2411998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CF7A4D3-CAF4-43F6-9D4A-86A306BE94A3}"/>
              </a:ext>
            </a:extLst>
          </p:cNvPr>
          <p:cNvSpPr txBox="1"/>
          <p:nvPr/>
        </p:nvSpPr>
        <p:spPr>
          <a:xfrm>
            <a:off x="3360523" y="4849696"/>
            <a:ext cx="2329541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400" dirty="0" smtClean="0">
                <a:solidFill>
                  <a:schemeClr val="bg1"/>
                </a:solidFill>
              </a:rPr>
              <a:t>Я впорав(ла)</a:t>
            </a:r>
            <a:r>
              <a:rPr lang="uk-UA" sz="2400" smtClean="0">
                <a:solidFill>
                  <a:schemeClr val="bg1"/>
                </a:solidFill>
              </a:rPr>
              <a:t>сь </a:t>
            </a:r>
            <a:r>
              <a:rPr lang="uk-UA" sz="2400" dirty="0" smtClean="0">
                <a:solidFill>
                  <a:schemeClr val="bg1"/>
                </a:solidFill>
              </a:rPr>
              <a:t>із завданнями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2" name="Прямокутник 36">
            <a:extLst>
              <a:ext uri="{FF2B5EF4-FFF2-40B4-BE49-F238E27FC236}">
                <a16:creationId xmlns="" xmlns:a16="http://schemas.microsoft.com/office/drawing/2014/main" id="{44B3FF8B-AFC4-4FB1-99CA-0625EC442803}"/>
              </a:ext>
            </a:extLst>
          </p:cNvPr>
          <p:cNvSpPr/>
          <p:nvPr/>
        </p:nvSpPr>
        <p:spPr>
          <a:xfrm>
            <a:off x="1208030" y="1402065"/>
            <a:ext cx="3317264" cy="783193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7030A0"/>
                </a:solidFill>
              </a:rPr>
              <a:t>— </a:t>
            </a:r>
            <a:r>
              <a:rPr lang="uk-UA" sz="2000" b="1" dirty="0">
                <a:solidFill>
                  <a:srgbClr val="7030A0"/>
                </a:solidFill>
              </a:rPr>
              <a:t>Які відкриття зробили?</a:t>
            </a:r>
            <a:endParaRPr lang="ru-RU" sz="2000" b="1" dirty="0">
              <a:solidFill>
                <a:srgbClr val="7030A0"/>
              </a:solidFill>
            </a:endParaRPr>
          </a:p>
          <a:p>
            <a:r>
              <a:rPr lang="uk-UA" sz="2000" b="1" dirty="0">
                <a:solidFill>
                  <a:srgbClr val="7030A0"/>
                </a:solidFill>
              </a:rPr>
              <a:t>— Чи все було зрозуміло?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89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47202" y="511629"/>
            <a:ext cx="8697595" cy="1077685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solidFill>
                  <a:schemeClr val="bg1"/>
                </a:solidFill>
              </a:rPr>
              <a:t>Д</a:t>
            </a:r>
            <a:r>
              <a:rPr lang="uk-UA" sz="3200" dirty="0" smtClean="0">
                <a:solidFill>
                  <a:schemeClr val="bg1"/>
                </a:solidFill>
              </a:rPr>
              <a:t>ля </a:t>
            </a:r>
            <a:r>
              <a:rPr lang="uk-UA" sz="3200" dirty="0">
                <a:solidFill>
                  <a:schemeClr val="bg1"/>
                </a:solidFill>
              </a:rPr>
              <a:t>відкриття інтерактивного завдання натисніть на помаранчевий </a:t>
            </a:r>
            <a:r>
              <a:rPr lang="uk-UA" sz="3200" dirty="0" smtClean="0">
                <a:solidFill>
                  <a:schemeClr val="bg1"/>
                </a:solidFill>
              </a:rPr>
              <a:t>прямокутник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hlinkClick r:id="rId2"/>
            <a:extLst>
              <a:ext uri="{FF2B5EF4-FFF2-40B4-BE49-F238E27FC236}">
                <a16:creationId xmlns="" xmlns:a16="http://schemas.microsoft.com/office/drawing/2014/main" id="{8643C996-07F1-4E83-B056-0B2B0A2B5055}"/>
              </a:ext>
            </a:extLst>
          </p:cNvPr>
          <p:cNvSpPr/>
          <p:nvPr/>
        </p:nvSpPr>
        <p:spPr>
          <a:xfrm>
            <a:off x="2062842" y="1674970"/>
            <a:ext cx="8066314" cy="3365116"/>
          </a:xfrm>
          <a:prstGeom prst="rect">
            <a:avLst/>
          </a:prstGeom>
          <a:solidFill>
            <a:srgbClr val="C55A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/>
              <a:t>Відкрити онлайнове інтерактивне завдання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1043825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/>
          <p:cNvSpPr/>
          <p:nvPr/>
        </p:nvSpPr>
        <p:spPr>
          <a:xfrm>
            <a:off x="1406515" y="1436913"/>
            <a:ext cx="5125910" cy="284757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Знову наш шкільний дзвінок</a:t>
            </a:r>
          </a:p>
          <a:p>
            <a:pPr algn="ctr"/>
            <a:r>
              <a:rPr lang="uk-UA" sz="2800" b="1" dirty="0"/>
              <a:t>Кличе всіх нас на урок.</a:t>
            </a:r>
          </a:p>
          <a:p>
            <a:pPr algn="ctr"/>
            <a:r>
              <a:rPr lang="uk-UA" sz="2800" b="1" dirty="0"/>
              <a:t>Тож швиденько ти сідай,</a:t>
            </a:r>
          </a:p>
          <a:p>
            <a:pPr algn="ctr"/>
            <a:r>
              <a:rPr lang="uk-UA" sz="2800" b="1" dirty="0"/>
              <a:t>Новинки–</a:t>
            </a:r>
            <a:r>
              <a:rPr lang="uk-UA" sz="2800" b="1" dirty="0" err="1"/>
              <a:t>цікавинки</a:t>
            </a:r>
            <a:r>
              <a:rPr lang="uk-UA" sz="2800" b="1" dirty="0"/>
              <a:t> </a:t>
            </a:r>
            <a:endParaRPr lang="uk-UA" sz="2800" b="1" dirty="0" smtClean="0"/>
          </a:p>
          <a:p>
            <a:pPr algn="ctr"/>
            <a:r>
              <a:rPr lang="uk-UA" sz="2800" b="1" dirty="0" smtClean="0"/>
              <a:t>для </a:t>
            </a:r>
            <a:r>
              <a:rPr lang="uk-UA" sz="2800" b="1" dirty="0"/>
              <a:t>себе відкривай.</a:t>
            </a:r>
            <a:endParaRPr lang="ru-RU" sz="2800" b="1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64770" y="450679"/>
            <a:ext cx="9884229" cy="786492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162639" y="442154"/>
            <a:ext cx="9884229" cy="792088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Вправа «Веселі крапельки»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" r="9979" b="3529"/>
          <a:stretch/>
        </p:blipFill>
        <p:spPr bwMode="auto">
          <a:xfrm>
            <a:off x="794054" y="1525175"/>
            <a:ext cx="2160000" cy="2412000"/>
          </a:xfrm>
          <a:prstGeom prst="round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s://urokok.com.ua/uploads/posts/2020-03/1584271171_87677479_206109357403675_3099392819068928000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408"/>
          <a:stretch/>
        </p:blipFill>
        <p:spPr bwMode="auto">
          <a:xfrm>
            <a:off x="3309423" y="1517043"/>
            <a:ext cx="2625114" cy="242013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appy Water Drop Character Giving A Double Thumbs Up Stock Illustration - Download Image Now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804" y="1436913"/>
            <a:ext cx="3290972" cy="251124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2221579" y="5006067"/>
            <a:ext cx="7312173" cy="1328023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400" b="1" dirty="0" smtClean="0">
                <a:solidFill>
                  <a:srgbClr val="7030A0"/>
                </a:solidFill>
              </a:rPr>
              <a:t>Подивись на крапельки води. Вибери ту, що співпадає з твоїми очікуваннями від уроку.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uk-UA" sz="2400" b="1" dirty="0" smtClean="0">
                <a:solidFill>
                  <a:srgbClr val="7030A0"/>
                </a:solidFill>
              </a:rPr>
              <a:t>Намалюй цей </a:t>
            </a:r>
            <a:r>
              <a:rPr lang="uk-UA" sz="2400" b="1" dirty="0" err="1" smtClean="0">
                <a:solidFill>
                  <a:srgbClr val="7030A0"/>
                </a:solidFill>
              </a:rPr>
              <a:t>емотикон</a:t>
            </a:r>
            <a:r>
              <a:rPr lang="uk-UA" sz="2400" b="1" dirty="0" smtClean="0">
                <a:solidFill>
                  <a:srgbClr val="7030A0"/>
                </a:solidFill>
              </a:rPr>
              <a:t> в зошиті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A422E68-C715-41C5-BD9F-D4C4EE7F7FFA}"/>
              </a:ext>
            </a:extLst>
          </p:cNvPr>
          <p:cNvSpPr txBox="1"/>
          <p:nvPr/>
        </p:nvSpPr>
        <p:spPr>
          <a:xfrm>
            <a:off x="3635828" y="4066796"/>
            <a:ext cx="2002971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Чудове спілкування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C6D81AE-5CFB-4C25-A3D2-05B1D10F4D90}"/>
              </a:ext>
            </a:extLst>
          </p:cNvPr>
          <p:cNvSpPr txBox="1"/>
          <p:nvPr/>
        </p:nvSpPr>
        <p:spPr>
          <a:xfrm>
            <a:off x="9648093" y="4066794"/>
            <a:ext cx="1665514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400" dirty="0" smtClean="0">
                <a:solidFill>
                  <a:schemeClr val="bg1"/>
                </a:solidFill>
              </a:rPr>
              <a:t>Цікаві знання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AA5B367-759C-4656-8406-C6FEB2C4ADA9}"/>
              </a:ext>
            </a:extLst>
          </p:cNvPr>
          <p:cNvSpPr txBox="1"/>
          <p:nvPr/>
        </p:nvSpPr>
        <p:spPr>
          <a:xfrm>
            <a:off x="707571" y="4070726"/>
            <a:ext cx="2166258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400" dirty="0" smtClean="0">
                <a:solidFill>
                  <a:schemeClr val="bg1"/>
                </a:solidFill>
              </a:rPr>
              <a:t>Отримаю задоволення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33" name="Picture 9" descr="Веселі крапельки для оформлення класів Нуш » Педагогічний сайт для вчетелів  і вихователі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r="4531" b="4607"/>
          <a:stretch/>
        </p:blipFill>
        <p:spPr bwMode="auto">
          <a:xfrm>
            <a:off x="9631727" y="1408672"/>
            <a:ext cx="1698247" cy="252850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CF7A4D3-CAF4-43F6-9D4A-86A306BE94A3}"/>
              </a:ext>
            </a:extLst>
          </p:cNvPr>
          <p:cNvSpPr txBox="1"/>
          <p:nvPr/>
        </p:nvSpPr>
        <p:spPr>
          <a:xfrm>
            <a:off x="6532425" y="4066796"/>
            <a:ext cx="2393859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400" dirty="0" smtClean="0">
                <a:solidFill>
                  <a:schemeClr val="bg1"/>
                </a:solidFill>
              </a:rPr>
              <a:t>Я впораюсь із завданнями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33890" y="599566"/>
            <a:ext cx="9893146" cy="707886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План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960646273"/>
              </p:ext>
            </p:extLst>
          </p:nvPr>
        </p:nvGraphicFramePr>
        <p:xfrm>
          <a:off x="649994" y="1577459"/>
          <a:ext cx="10785513" cy="4272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8079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1067830" y="502089"/>
            <a:ext cx="10032155" cy="717111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Заміни </a:t>
            </a:r>
            <a:r>
              <a:rPr lang="uk-UA" sz="4000" b="1" dirty="0" smtClean="0">
                <a:solidFill>
                  <a:schemeClr val="bg1"/>
                </a:solidFill>
              </a:rPr>
              <a:t>суму добутком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2484E29B-10A6-4A66-BF4F-9256ADE10C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7247" y="-730873"/>
            <a:ext cx="578402" cy="721593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="" xmlns:a16="http://schemas.microsoft.com/office/drawing/2014/main" id="{D0B68C7B-69E8-4B55-8150-0A9E67C038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9961" y="-721575"/>
            <a:ext cx="578402" cy="72159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="" xmlns:a16="http://schemas.microsoft.com/office/drawing/2014/main" id="{257A04C5-B405-45F7-8C15-A53A36B12B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="" xmlns:a16="http://schemas.microsoft.com/office/drawing/2014/main" id="{DA1CAE3D-57FB-42AF-9BD8-FA6F59F76F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50860" y="-745175"/>
            <a:ext cx="578402" cy="721593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="" xmlns:a16="http://schemas.microsoft.com/office/drawing/2014/main" id="{8F772E05-BB91-467A-B1BD-4BB82D1B5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4161" y="-712704"/>
            <a:ext cx="578402" cy="721593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="" xmlns:a16="http://schemas.microsoft.com/office/drawing/2014/main" id="{C7EDE17E-22DE-4E07-8CBA-0A103533C2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9320" y="-684379"/>
            <a:ext cx="578402" cy="721593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="" xmlns:a16="http://schemas.microsoft.com/office/drawing/2014/main" id="{F7C1854D-73FB-4A7B-8BE8-81B47C731C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="" xmlns:a16="http://schemas.microsoft.com/office/drawing/2014/main" id="{09CA1725-9E11-47FA-8373-C614AB7EF1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="" xmlns:a16="http://schemas.microsoft.com/office/drawing/2014/main" id="{61D619A0-F915-4649-A539-3289739F6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="" xmlns:a16="http://schemas.microsoft.com/office/drawing/2014/main" id="{3275453D-E9F7-401D-BE9D-6F07E241B9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CBD396A5-FE98-4013-B9AF-B364771584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55" r="14696"/>
          <a:stretch/>
        </p:blipFill>
        <p:spPr>
          <a:xfrm>
            <a:off x="9426086" y="1312284"/>
            <a:ext cx="1709164" cy="30532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CAAD205-2AAE-4934-85FC-76BCECCD88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796" t="8548" r="19822" b="10652"/>
          <a:stretch/>
        </p:blipFill>
        <p:spPr>
          <a:xfrm>
            <a:off x="1156183" y="1346551"/>
            <a:ext cx="497591" cy="7233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1590850" y="1293095"/>
            <a:ext cx="474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/>
              <a:t>+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52B617FE-C66D-4F6E-8DF9-630CEE9A16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796" t="8548" r="19822" b="10652"/>
          <a:stretch/>
        </p:blipFill>
        <p:spPr>
          <a:xfrm>
            <a:off x="2065406" y="1358742"/>
            <a:ext cx="497591" cy="72338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D2DDBDB-59B5-4D4D-A6EC-E9FB6D90F595}"/>
              </a:ext>
            </a:extLst>
          </p:cNvPr>
          <p:cNvSpPr txBox="1"/>
          <p:nvPr/>
        </p:nvSpPr>
        <p:spPr>
          <a:xfrm>
            <a:off x="2538480" y="1293095"/>
            <a:ext cx="464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/>
              <a:t>+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EC802AAD-D803-4931-AF56-1CA135C0CD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796" t="8548" r="19822" b="10652"/>
          <a:stretch/>
        </p:blipFill>
        <p:spPr>
          <a:xfrm>
            <a:off x="2945765" y="1385184"/>
            <a:ext cx="497591" cy="72338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C568BF84-8684-4941-A2A7-4EA24D0173F4}"/>
              </a:ext>
            </a:extLst>
          </p:cNvPr>
          <p:cNvSpPr txBox="1"/>
          <p:nvPr/>
        </p:nvSpPr>
        <p:spPr>
          <a:xfrm>
            <a:off x="3473749" y="1322165"/>
            <a:ext cx="376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/>
              <a:t>+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57ED55D8-EBBB-4081-B36C-0AC9355F87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796" t="8548" r="19822" b="10652"/>
          <a:stretch/>
        </p:blipFill>
        <p:spPr>
          <a:xfrm>
            <a:off x="3952327" y="1385184"/>
            <a:ext cx="497591" cy="72338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D6CBA4D1-E15B-4105-81A3-447667AE5F9D}"/>
              </a:ext>
            </a:extLst>
          </p:cNvPr>
          <p:cNvSpPr txBox="1"/>
          <p:nvPr/>
        </p:nvSpPr>
        <p:spPr>
          <a:xfrm>
            <a:off x="5360212" y="1328599"/>
            <a:ext cx="500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/>
              <a:t>=</a:t>
            </a:r>
          </a:p>
        </p:txBody>
      </p:sp>
      <p:sp>
        <p:nvSpPr>
          <p:cNvPr id="29" name="Прямоугольник 4">
            <a:extLst>
              <a:ext uri="{FF2B5EF4-FFF2-40B4-BE49-F238E27FC236}">
                <a16:creationId xmlns="" xmlns:a16="http://schemas.microsoft.com/office/drawing/2014/main" id="{FA65252A-FFE7-46D1-990F-6BC576ECE940}"/>
              </a:ext>
            </a:extLst>
          </p:cNvPr>
          <p:cNvSpPr/>
          <p:nvPr/>
        </p:nvSpPr>
        <p:spPr>
          <a:xfrm>
            <a:off x="-12700" y="5845629"/>
            <a:ext cx="1054100" cy="101237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1615990" y="2197121"/>
            <a:ext cx="449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/>
              <a:t>+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DD2DDBDB-59B5-4D4D-A6EC-E9FB6D90F595}"/>
              </a:ext>
            </a:extLst>
          </p:cNvPr>
          <p:cNvSpPr txBox="1"/>
          <p:nvPr/>
        </p:nvSpPr>
        <p:spPr>
          <a:xfrm>
            <a:off x="2507152" y="2119286"/>
            <a:ext cx="558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/>
              <a:t>+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D6CBA4D1-E15B-4105-81A3-447667AE5F9D}"/>
              </a:ext>
            </a:extLst>
          </p:cNvPr>
          <p:cNvSpPr txBox="1"/>
          <p:nvPr/>
        </p:nvSpPr>
        <p:spPr>
          <a:xfrm>
            <a:off x="3386545" y="2197120"/>
            <a:ext cx="500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/>
              <a:t>=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AFAF14D0-86F4-4350-98C8-06831BF947C2}"/>
              </a:ext>
            </a:extLst>
          </p:cNvPr>
          <p:cNvSpPr txBox="1"/>
          <p:nvPr/>
        </p:nvSpPr>
        <p:spPr>
          <a:xfrm>
            <a:off x="6246887" y="923763"/>
            <a:ext cx="285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dirty="0"/>
              <a:t>.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2FA94788-10FE-44D4-B2DD-E14CF1C317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796" t="8548" r="19822" b="10652"/>
          <a:stretch/>
        </p:blipFill>
        <p:spPr>
          <a:xfrm>
            <a:off x="4873102" y="1384693"/>
            <a:ext cx="487110" cy="70814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6329E112-0EB7-48AE-B470-F9FEAFBAA3A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428" t="8057" r="20189" b="6940"/>
          <a:stretch/>
        </p:blipFill>
        <p:spPr>
          <a:xfrm>
            <a:off x="8068730" y="3866436"/>
            <a:ext cx="566361" cy="836836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AFAF14D0-86F4-4350-98C8-06831BF947C2}"/>
              </a:ext>
            </a:extLst>
          </p:cNvPr>
          <p:cNvSpPr txBox="1"/>
          <p:nvPr/>
        </p:nvSpPr>
        <p:spPr>
          <a:xfrm>
            <a:off x="4295355" y="1749954"/>
            <a:ext cx="285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dirty="0"/>
              <a:t>.</a:t>
            </a:r>
          </a:p>
        </p:txBody>
      </p:sp>
      <p:pic>
        <p:nvPicPr>
          <p:cNvPr id="66" name="Picture 2" descr="Cute and funny colorful 4 number characters">
            <a:extLst>
              <a:ext uri="{FF2B5EF4-FFF2-40B4-BE49-F238E27FC236}">
                <a16:creationId xmlns="" xmlns:a16="http://schemas.microsoft.com/office/drawing/2014/main" id="{C139597E-EDF5-4643-B5F3-396C0161C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6" t="6940" r="15616" b="9461"/>
          <a:stretch/>
        </p:blipFill>
        <p:spPr bwMode="auto">
          <a:xfrm>
            <a:off x="6488033" y="3017734"/>
            <a:ext cx="491167" cy="74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1704679" y="3003161"/>
            <a:ext cx="428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/>
              <a:t>+</a:t>
            </a:r>
            <a:endParaRPr lang="uk-UA" sz="4800" dirty="0"/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2864296" y="3020358"/>
            <a:ext cx="437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/>
              <a:t>+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3917619" y="2950283"/>
            <a:ext cx="421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/>
              <a:t>+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D6CBA4D1-E15B-4105-81A3-447667AE5F9D}"/>
              </a:ext>
            </a:extLst>
          </p:cNvPr>
          <p:cNvSpPr txBox="1"/>
          <p:nvPr/>
        </p:nvSpPr>
        <p:spPr>
          <a:xfrm>
            <a:off x="5010047" y="2973362"/>
            <a:ext cx="500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/>
              <a:t>=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AFAF14D0-86F4-4350-98C8-06831BF947C2}"/>
              </a:ext>
            </a:extLst>
          </p:cNvPr>
          <p:cNvSpPr txBox="1"/>
          <p:nvPr/>
        </p:nvSpPr>
        <p:spPr>
          <a:xfrm>
            <a:off x="6147423" y="2581493"/>
            <a:ext cx="285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dirty="0"/>
              <a:t>.</a:t>
            </a:r>
          </a:p>
        </p:txBody>
      </p:sp>
      <p:pic>
        <p:nvPicPr>
          <p:cNvPr id="78" name="Рисунок 77">
            <a:extLst>
              <a:ext uri="{FF2B5EF4-FFF2-40B4-BE49-F238E27FC236}">
                <a16:creationId xmlns="" xmlns:a16="http://schemas.microsoft.com/office/drawing/2014/main" id="{02CFFC61-9D41-417C-9658-E97A635C07E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974" t="6941" r="19478" b="10725"/>
          <a:stretch/>
        </p:blipFill>
        <p:spPr>
          <a:xfrm>
            <a:off x="1069379" y="3859032"/>
            <a:ext cx="585620" cy="895666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="" xmlns:a16="http://schemas.microsoft.com/office/drawing/2014/main" id="{58B32EEA-4050-42A9-B966-7ED1AC18B18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974" t="6941" r="19478" b="10725"/>
          <a:stretch/>
        </p:blipFill>
        <p:spPr>
          <a:xfrm>
            <a:off x="2148710" y="3861585"/>
            <a:ext cx="583952" cy="893113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="" xmlns:a16="http://schemas.microsoft.com/office/drawing/2014/main" id="{04AE43EC-F59C-49FF-BD83-8A006B5422D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974" t="6941" r="19478" b="10725"/>
          <a:stretch/>
        </p:blipFill>
        <p:spPr>
          <a:xfrm>
            <a:off x="3083145" y="3828281"/>
            <a:ext cx="585620" cy="895666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1631178" y="3901657"/>
            <a:ext cx="491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/>
              <a:t>+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2687672" y="3950062"/>
            <a:ext cx="488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/>
              <a:t>+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D6CBA4D1-E15B-4105-81A3-447667AE5F9D}"/>
              </a:ext>
            </a:extLst>
          </p:cNvPr>
          <p:cNvSpPr txBox="1"/>
          <p:nvPr/>
        </p:nvSpPr>
        <p:spPr>
          <a:xfrm>
            <a:off x="6729049" y="3872275"/>
            <a:ext cx="500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/>
              <a:t>=</a:t>
            </a:r>
          </a:p>
        </p:txBody>
      </p:sp>
      <p:pic>
        <p:nvPicPr>
          <p:cNvPr id="88" name="Рисунок 87">
            <a:extLst>
              <a:ext uri="{FF2B5EF4-FFF2-40B4-BE49-F238E27FC236}">
                <a16:creationId xmlns="" xmlns:a16="http://schemas.microsoft.com/office/drawing/2014/main" id="{E598E69D-C905-42EB-93CA-17934061D6A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974" t="6941" r="19478" b="10725"/>
          <a:stretch/>
        </p:blipFill>
        <p:spPr>
          <a:xfrm>
            <a:off x="4128516" y="3859032"/>
            <a:ext cx="585620" cy="895666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AFAF14D0-86F4-4350-98C8-06831BF947C2}"/>
              </a:ext>
            </a:extLst>
          </p:cNvPr>
          <p:cNvSpPr txBox="1"/>
          <p:nvPr/>
        </p:nvSpPr>
        <p:spPr>
          <a:xfrm>
            <a:off x="7761775" y="3523423"/>
            <a:ext cx="285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dirty="0"/>
              <a:t>.</a:t>
            </a:r>
          </a:p>
        </p:txBody>
      </p:sp>
      <p:pic>
        <p:nvPicPr>
          <p:cNvPr id="91" name="Picture 2" descr="Cute and funny colorful 3 number characters vector">
            <a:extLst>
              <a:ext uri="{FF2B5EF4-FFF2-40B4-BE49-F238E27FC236}">
                <a16:creationId xmlns="" xmlns:a16="http://schemas.microsoft.com/office/drawing/2014/main" id="{CD834C6E-A1D2-467B-9D84-87EE0DD3D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3" t="7440" r="18692" b="9431"/>
          <a:stretch/>
        </p:blipFill>
        <p:spPr bwMode="auto">
          <a:xfrm>
            <a:off x="4674223" y="2219033"/>
            <a:ext cx="499397" cy="7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Cute and funny colorful 5 number characters">
            <a:extLst>
              <a:ext uri="{FF2B5EF4-FFF2-40B4-BE49-F238E27FC236}">
                <a16:creationId xmlns="" xmlns:a16="http://schemas.microsoft.com/office/drawing/2014/main" id="{E48B743F-B37A-49E5-B9FC-685E25101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4" t="7386" r="22238" b="10282"/>
          <a:stretch/>
        </p:blipFill>
        <p:spPr bwMode="auto">
          <a:xfrm>
            <a:off x="1132486" y="2219033"/>
            <a:ext cx="472616" cy="70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Cute and funny colorful 5 number characters">
            <a:extLst>
              <a:ext uri="{FF2B5EF4-FFF2-40B4-BE49-F238E27FC236}">
                <a16:creationId xmlns="" xmlns:a16="http://schemas.microsoft.com/office/drawing/2014/main" id="{E48B743F-B37A-49E5-B9FC-685E25101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4" t="7386" r="22238" b="10282"/>
          <a:stretch/>
        </p:blipFill>
        <p:spPr bwMode="auto">
          <a:xfrm>
            <a:off x="2034536" y="2242141"/>
            <a:ext cx="472616" cy="70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Cute and funny colorful 5 number characters">
            <a:extLst>
              <a:ext uri="{FF2B5EF4-FFF2-40B4-BE49-F238E27FC236}">
                <a16:creationId xmlns="" xmlns:a16="http://schemas.microsoft.com/office/drawing/2014/main" id="{E48B743F-B37A-49E5-B9FC-685E25101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4" t="7386" r="22238" b="10282"/>
          <a:stretch/>
        </p:blipFill>
        <p:spPr bwMode="auto">
          <a:xfrm>
            <a:off x="2944631" y="2249627"/>
            <a:ext cx="472616" cy="70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Cute and funny colorful 5 number characters">
            <a:extLst>
              <a:ext uri="{FF2B5EF4-FFF2-40B4-BE49-F238E27FC236}">
                <a16:creationId xmlns="" xmlns:a16="http://schemas.microsoft.com/office/drawing/2014/main" id="{E48B743F-B37A-49E5-B9FC-685E25101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4" t="7386" r="22238" b="10282"/>
          <a:stretch/>
        </p:blipFill>
        <p:spPr bwMode="auto">
          <a:xfrm>
            <a:off x="3836546" y="2258548"/>
            <a:ext cx="472616" cy="70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Рисунок 89">
            <a:extLst>
              <a:ext uri="{FF2B5EF4-FFF2-40B4-BE49-F238E27FC236}">
                <a16:creationId xmlns="" xmlns:a16="http://schemas.microsoft.com/office/drawing/2014/main" id="{B232AD3A-4125-4810-B010-996B571DE0F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3512" r="40677" b="22088"/>
          <a:stretch/>
        </p:blipFill>
        <p:spPr>
          <a:xfrm>
            <a:off x="1103857" y="2999993"/>
            <a:ext cx="658836" cy="762340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="" xmlns:a16="http://schemas.microsoft.com/office/drawing/2014/main" id="{B232AD3A-4125-4810-B010-996B571DE0F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3512" r="40677" b="22088"/>
          <a:stretch/>
        </p:blipFill>
        <p:spPr>
          <a:xfrm>
            <a:off x="2220822" y="3018073"/>
            <a:ext cx="658836" cy="762340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="" xmlns:a16="http://schemas.microsoft.com/office/drawing/2014/main" id="{B232AD3A-4125-4810-B010-996B571DE0F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3512" r="40677" b="22088"/>
          <a:stretch/>
        </p:blipFill>
        <p:spPr>
          <a:xfrm>
            <a:off x="3347911" y="2961908"/>
            <a:ext cx="658836" cy="762340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="" xmlns:a16="http://schemas.microsoft.com/office/drawing/2014/main" id="{B232AD3A-4125-4810-B010-996B571DE0F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3512" r="40677" b="22088"/>
          <a:stretch/>
        </p:blipFill>
        <p:spPr>
          <a:xfrm>
            <a:off x="4328595" y="3010017"/>
            <a:ext cx="658836" cy="762340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="" xmlns:a16="http://schemas.microsoft.com/office/drawing/2014/main" id="{B232AD3A-4125-4810-B010-996B571DE0F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3512" r="40677" b="22088"/>
          <a:stretch/>
        </p:blipFill>
        <p:spPr>
          <a:xfrm>
            <a:off x="5510165" y="3018940"/>
            <a:ext cx="658836" cy="762340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="" xmlns:a16="http://schemas.microsoft.com/office/drawing/2014/main" id="{C568BF84-8684-4941-A2A7-4EA24D0173F4}"/>
              </a:ext>
            </a:extLst>
          </p:cNvPr>
          <p:cNvSpPr txBox="1"/>
          <p:nvPr/>
        </p:nvSpPr>
        <p:spPr>
          <a:xfrm>
            <a:off x="4486058" y="1322164"/>
            <a:ext cx="376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/>
              <a:t>+</a:t>
            </a:r>
          </a:p>
        </p:txBody>
      </p:sp>
      <p:pic>
        <p:nvPicPr>
          <p:cNvPr id="115" name="Рисунок 114">
            <a:extLst>
              <a:ext uri="{FF2B5EF4-FFF2-40B4-BE49-F238E27FC236}">
                <a16:creationId xmlns="" xmlns:a16="http://schemas.microsoft.com/office/drawing/2014/main" id="{2FA94788-10FE-44D4-B2DD-E14CF1C317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796" t="8548" r="19822" b="10652"/>
          <a:stretch/>
        </p:blipFill>
        <p:spPr>
          <a:xfrm>
            <a:off x="5776812" y="1373980"/>
            <a:ext cx="487110" cy="708143"/>
          </a:xfrm>
          <a:prstGeom prst="rect">
            <a:avLst/>
          </a:prstGeom>
        </p:spPr>
      </p:pic>
      <p:pic>
        <p:nvPicPr>
          <p:cNvPr id="116" name="Picture 2" descr="Cute and funny colorful 5 number characters">
            <a:extLst>
              <a:ext uri="{FF2B5EF4-FFF2-40B4-BE49-F238E27FC236}">
                <a16:creationId xmlns="" xmlns:a16="http://schemas.microsoft.com/office/drawing/2014/main" id="{E48B743F-B37A-49E5-B9FC-685E25101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4" t="7386" r="22238" b="10282"/>
          <a:stretch/>
        </p:blipFill>
        <p:spPr bwMode="auto">
          <a:xfrm>
            <a:off x="6572074" y="1384693"/>
            <a:ext cx="472616" cy="70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3640062" y="3828281"/>
            <a:ext cx="488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/>
              <a:t>+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4714352" y="3892755"/>
            <a:ext cx="488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/>
              <a:t>+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792EF753-0D80-4702-BB6A-34D6619098CA}"/>
              </a:ext>
            </a:extLst>
          </p:cNvPr>
          <p:cNvSpPr txBox="1"/>
          <p:nvPr/>
        </p:nvSpPr>
        <p:spPr>
          <a:xfrm>
            <a:off x="5650390" y="3881952"/>
            <a:ext cx="488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/>
              <a:t>+</a:t>
            </a:r>
          </a:p>
        </p:txBody>
      </p:sp>
      <p:pic>
        <p:nvPicPr>
          <p:cNvPr id="126" name="Рисунок 125">
            <a:extLst>
              <a:ext uri="{FF2B5EF4-FFF2-40B4-BE49-F238E27FC236}">
                <a16:creationId xmlns="" xmlns:a16="http://schemas.microsoft.com/office/drawing/2014/main" id="{E598E69D-C905-42EB-93CA-17934061D6A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974" t="6941" r="19478" b="10725"/>
          <a:stretch/>
        </p:blipFill>
        <p:spPr>
          <a:xfrm>
            <a:off x="5106590" y="3860420"/>
            <a:ext cx="585620" cy="895666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="" xmlns:a16="http://schemas.microsoft.com/office/drawing/2014/main" id="{E598E69D-C905-42EB-93CA-17934061D6A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974" t="6941" r="19478" b="10725"/>
          <a:stretch/>
        </p:blipFill>
        <p:spPr>
          <a:xfrm>
            <a:off x="6124968" y="3872275"/>
            <a:ext cx="585620" cy="895666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="" xmlns:a16="http://schemas.microsoft.com/office/drawing/2014/main" id="{E598E69D-C905-42EB-93CA-17934061D6A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974" t="6941" r="19478" b="10725"/>
          <a:stretch/>
        </p:blipFill>
        <p:spPr>
          <a:xfrm>
            <a:off x="7144133" y="3839935"/>
            <a:ext cx="585620" cy="895666"/>
          </a:xfrm>
          <a:prstGeom prst="rect">
            <a:avLst/>
          </a:prstGeom>
        </p:spPr>
      </p:pic>
      <p:sp>
        <p:nvSpPr>
          <p:cNvPr id="63" name="Rectangle 2"/>
          <p:cNvSpPr>
            <a:spLocks noChangeArrowheads="1"/>
          </p:cNvSpPr>
          <p:nvPr/>
        </p:nvSpPr>
        <p:spPr bwMode="auto">
          <a:xfrm>
            <a:off x="4990548" y="4879618"/>
            <a:ext cx="3227945" cy="52322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20, 18, 16, 14, 12  …</a:t>
            </a:r>
            <a:endParaRPr kumimoji="0" lang="uk-UA" sz="28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64" name="Rectangle 2"/>
          <p:cNvSpPr>
            <a:spLocks noChangeArrowheads="1"/>
          </p:cNvSpPr>
          <p:nvPr/>
        </p:nvSpPr>
        <p:spPr bwMode="auto">
          <a:xfrm>
            <a:off x="7698939" y="4884053"/>
            <a:ext cx="2225289" cy="52322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10, 8, 6, 4, 2  </a:t>
            </a:r>
            <a:endParaRPr kumimoji="0" lang="uk-UA" sz="28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1041400" y="4884053"/>
            <a:ext cx="3620441" cy="919401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400" b="1" dirty="0" smtClean="0">
                <a:solidFill>
                  <a:srgbClr val="7030A0"/>
                </a:solidFill>
              </a:rPr>
              <a:t>Знайди закономірність і закінчи кожен ряд чисел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5010047" y="5438850"/>
            <a:ext cx="242142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3,6, 9, 12, 15 …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7072385" y="5429045"/>
            <a:ext cx="285666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18, 21, 24, 27, 30 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973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65" grpId="0"/>
      <p:bldP spid="75" grpId="0"/>
      <p:bldP spid="89" grpId="0"/>
      <p:bldP spid="63" grpId="0" animBg="1"/>
      <p:bldP spid="64" grpId="0" animBg="1"/>
      <p:bldP spid="67" grpId="0" animBg="1"/>
      <p:bldP spid="71" grpId="0" animBg="1"/>
      <p:bldP spid="7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1F9DE5F7-47F9-45B8-BAE9-928FD438E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76" b="60606"/>
          <a:stretch/>
        </p:blipFill>
        <p:spPr>
          <a:xfrm>
            <a:off x="103054" y="1213873"/>
            <a:ext cx="11764031" cy="53109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A053A2B-4F65-45D4-A380-77C7BB421D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3828" y="663961"/>
            <a:ext cx="3158875" cy="218691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27381" y="494529"/>
            <a:ext cx="9750860" cy="603560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Заміни кожен добуток сумою й </a:t>
            </a:r>
            <a:r>
              <a:rPr lang="uk-UA" sz="3600" b="1" dirty="0" smtClean="0">
                <a:solidFill>
                  <a:schemeClr val="bg1"/>
                </a:solidFill>
              </a:rPr>
              <a:t>обчисли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655" y="1489109"/>
            <a:ext cx="931904" cy="720832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19" y="1484344"/>
            <a:ext cx="1517844" cy="2568658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=""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79764" y="-676773"/>
            <a:ext cx="455016" cy="567661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=""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=""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0024" y="-663298"/>
            <a:ext cx="455016" cy="567661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=""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=""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=""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=""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3748" y="-695769"/>
            <a:ext cx="455016" cy="567661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=""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="" xmlns:a16="http://schemas.microsoft.com/office/drawing/2014/main" id="{2631EF70-C617-41E0-A07C-C2FD29FD18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6644877" y="3073116"/>
            <a:ext cx="455016" cy="567661"/>
          </a:xfrm>
          <a:prstGeom prst="rect">
            <a:avLst/>
          </a:prstGeom>
        </p:spPr>
      </p:pic>
      <p:pic>
        <p:nvPicPr>
          <p:cNvPr id="143" name="Рисунок 142">
            <a:extLst>
              <a:ext uri="{FF2B5EF4-FFF2-40B4-BE49-F238E27FC236}">
                <a16:creationId xmlns="" xmlns:a16="http://schemas.microsoft.com/office/drawing/2014/main" id="{73614060-2903-4890-8A54-B0C1B81B136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1717707" y="2441378"/>
            <a:ext cx="394062" cy="355057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6F643046-A2B0-4941-9F2C-F1500BFDF04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54837" y="4568312"/>
            <a:ext cx="455016" cy="56766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="" xmlns:a16="http://schemas.microsoft.com/office/drawing/2014/main" id="{6A8B49CD-3E11-4060-9758-E99E0443205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3927430" y="2523023"/>
            <a:ext cx="440143" cy="288932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="" xmlns:a16="http://schemas.microsoft.com/office/drawing/2014/main" id="{088D17A4-E167-4C59-BA27-78512FCD48B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3155716" y="3987099"/>
            <a:ext cx="440143" cy="288932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="" xmlns:a16="http://schemas.microsoft.com/office/drawing/2014/main" id="{4C2202F5-2935-4E39-8458-FFF31DFBC9D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604793" y="2328876"/>
            <a:ext cx="455016" cy="56766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="" xmlns:a16="http://schemas.microsoft.com/office/drawing/2014/main" id="{367980B1-C42E-4F22-AE58-226E65EAFCD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6613559" y="1586852"/>
            <a:ext cx="455016" cy="567661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="" xmlns:a16="http://schemas.microsoft.com/office/drawing/2014/main" id="{39FE84A6-862F-444E-9AED-37CDBF43B60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1333372" y="4544350"/>
            <a:ext cx="455016" cy="567661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="" xmlns:a16="http://schemas.microsoft.com/office/drawing/2014/main" id="{6432C475-8240-4203-90D5-EE83ABB4125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3168814" y="2510204"/>
            <a:ext cx="440143" cy="288932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="" xmlns:a16="http://schemas.microsoft.com/office/drawing/2014/main" id="{7427F57A-6474-4507-92A8-6B2E3E1228D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414885" y="2507612"/>
            <a:ext cx="440143" cy="288932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="" xmlns:a16="http://schemas.microsoft.com/office/drawing/2014/main" id="{4DC6727E-1B9D-4F2B-8937-F548D49143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2132333" y="2325973"/>
            <a:ext cx="455016" cy="5676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6C9B505-904D-4838-8317-6CF048D8C2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380" y="2432463"/>
            <a:ext cx="394062" cy="403674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="" xmlns:a16="http://schemas.microsoft.com/office/drawing/2014/main" id="{CE0B3AFD-4DA4-4B12-973D-3DAF665B3A5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2105650" y="3066796"/>
            <a:ext cx="455016" cy="567661"/>
          </a:xfrm>
          <a:prstGeom prst="rect">
            <a:avLst/>
          </a:prstGeom>
        </p:spPr>
      </p:pic>
      <p:pic>
        <p:nvPicPr>
          <p:cNvPr id="139" name="Рисунок 138">
            <a:extLst>
              <a:ext uri="{FF2B5EF4-FFF2-40B4-BE49-F238E27FC236}">
                <a16:creationId xmlns="" xmlns:a16="http://schemas.microsoft.com/office/drawing/2014/main" id="{1E0873CC-15FC-4BC1-BF28-F3504A50CA8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2834883" y="3061803"/>
            <a:ext cx="455016" cy="567661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="" xmlns:a16="http://schemas.microsoft.com/office/drawing/2014/main" id="{24A5E937-9E1C-46FD-9036-8A204B80328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3557863" y="3060549"/>
            <a:ext cx="455016" cy="567661"/>
          </a:xfrm>
          <a:prstGeom prst="rect">
            <a:avLst/>
          </a:prstGeom>
        </p:spPr>
      </p:pic>
      <p:pic>
        <p:nvPicPr>
          <p:cNvPr id="148" name="Рисунок 147">
            <a:extLst>
              <a:ext uri="{FF2B5EF4-FFF2-40B4-BE49-F238E27FC236}">
                <a16:creationId xmlns="" xmlns:a16="http://schemas.microsoft.com/office/drawing/2014/main" id="{E58EE086-134D-4E80-94C5-F176CCC1EDF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1707939" y="3910046"/>
            <a:ext cx="394062" cy="355057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="" xmlns:a16="http://schemas.microsoft.com/office/drawing/2014/main" id="{ADA639B3-72A3-41A4-B50B-8311A1FDA8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1675431" y="3164462"/>
            <a:ext cx="394062" cy="355057"/>
          </a:xfrm>
          <a:prstGeom prst="rect">
            <a:avLst/>
          </a:prstGeom>
        </p:spPr>
      </p:pic>
      <p:pic>
        <p:nvPicPr>
          <p:cNvPr id="150" name="Рисунок 149">
            <a:extLst>
              <a:ext uri="{FF2B5EF4-FFF2-40B4-BE49-F238E27FC236}">
                <a16:creationId xmlns="" xmlns:a16="http://schemas.microsoft.com/office/drawing/2014/main" id="{446ADCE8-679A-4BCF-8E47-304E5AE2FDD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6197675" y="3182549"/>
            <a:ext cx="394062" cy="355057"/>
          </a:xfrm>
          <a:prstGeom prst="rect">
            <a:avLst/>
          </a:prstGeom>
        </p:spPr>
      </p:pic>
      <p:pic>
        <p:nvPicPr>
          <p:cNvPr id="154" name="Рисунок 153">
            <a:extLst>
              <a:ext uri="{FF2B5EF4-FFF2-40B4-BE49-F238E27FC236}">
                <a16:creationId xmlns="" xmlns:a16="http://schemas.microsoft.com/office/drawing/2014/main" id="{2E816E48-16D3-4E45-B69F-9C538573FEF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554837" y="3066796"/>
            <a:ext cx="455016" cy="567661"/>
          </a:xfrm>
          <a:prstGeom prst="rect">
            <a:avLst/>
          </a:prstGeom>
        </p:spPr>
      </p:pic>
      <p:pic>
        <p:nvPicPr>
          <p:cNvPr id="156" name="Рисунок 155">
            <a:extLst>
              <a:ext uri="{FF2B5EF4-FFF2-40B4-BE49-F238E27FC236}">
                <a16:creationId xmlns="" xmlns:a16="http://schemas.microsoft.com/office/drawing/2014/main" id="{204C3714-C6CD-407B-920B-8CF533FBD31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338866" y="3076248"/>
            <a:ext cx="455016" cy="567661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="" xmlns:a16="http://schemas.microsoft.com/office/drawing/2014/main" id="{5A32B842-3A38-4096-8777-D8D54C00CF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5092066" y="3063770"/>
            <a:ext cx="455016" cy="567661"/>
          </a:xfrm>
          <a:prstGeom prst="rect">
            <a:avLst/>
          </a:prstGeom>
        </p:spPr>
      </p:pic>
      <p:pic>
        <p:nvPicPr>
          <p:cNvPr id="159" name="Рисунок 158">
            <a:extLst>
              <a:ext uri="{FF2B5EF4-FFF2-40B4-BE49-F238E27FC236}">
                <a16:creationId xmlns="" xmlns:a16="http://schemas.microsoft.com/office/drawing/2014/main" id="{BFB39247-4C41-4D73-883A-F30B7E08BB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1383476" y="3807272"/>
            <a:ext cx="455016" cy="567661"/>
          </a:xfrm>
          <a:prstGeom prst="rect">
            <a:avLst/>
          </a:prstGeom>
        </p:spPr>
      </p:pic>
      <p:pic>
        <p:nvPicPr>
          <p:cNvPr id="161" name="Рисунок 160">
            <a:extLst>
              <a:ext uri="{FF2B5EF4-FFF2-40B4-BE49-F238E27FC236}">
                <a16:creationId xmlns="" xmlns:a16="http://schemas.microsoft.com/office/drawing/2014/main" id="{C6007A6C-3A7B-4340-BE8D-59D05CC223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536" y="3876252"/>
            <a:ext cx="394062" cy="403674"/>
          </a:xfrm>
          <a:prstGeom prst="rect">
            <a:avLst/>
          </a:prstGeom>
        </p:spPr>
      </p:pic>
      <p:pic>
        <p:nvPicPr>
          <p:cNvPr id="162" name="Рисунок 161">
            <a:extLst>
              <a:ext uri="{FF2B5EF4-FFF2-40B4-BE49-F238E27FC236}">
                <a16:creationId xmlns="" xmlns:a16="http://schemas.microsoft.com/office/drawing/2014/main" id="{B8331090-C210-40F9-83CA-0FA8BDAFAEC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0350" y="3176673"/>
            <a:ext cx="394062" cy="403674"/>
          </a:xfrm>
          <a:prstGeom prst="rect">
            <a:avLst/>
          </a:prstGeom>
        </p:spPr>
      </p:pic>
      <p:pic>
        <p:nvPicPr>
          <p:cNvPr id="163" name="Рисунок 162">
            <a:extLst>
              <a:ext uri="{FF2B5EF4-FFF2-40B4-BE49-F238E27FC236}">
                <a16:creationId xmlns="" xmlns:a16="http://schemas.microsoft.com/office/drawing/2014/main" id="{0D652BAD-8033-440E-A35F-F6D7817322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139" y="4652726"/>
            <a:ext cx="394062" cy="403674"/>
          </a:xfrm>
          <a:prstGeom prst="rect">
            <a:avLst/>
          </a:prstGeom>
        </p:spPr>
      </p:pic>
      <p:pic>
        <p:nvPicPr>
          <p:cNvPr id="164" name="Рисунок 163">
            <a:extLst>
              <a:ext uri="{FF2B5EF4-FFF2-40B4-BE49-F238E27FC236}">
                <a16:creationId xmlns="" xmlns:a16="http://schemas.microsoft.com/office/drawing/2014/main" id="{8FA542DD-379B-4A24-B7D9-E1B89CFF83B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5888428" y="2339300"/>
            <a:ext cx="455016" cy="567661"/>
          </a:xfrm>
          <a:prstGeom prst="rect">
            <a:avLst/>
          </a:prstGeom>
        </p:spPr>
      </p:pic>
      <p:pic>
        <p:nvPicPr>
          <p:cNvPr id="166" name="Рисунок 165">
            <a:extLst>
              <a:ext uri="{FF2B5EF4-FFF2-40B4-BE49-F238E27FC236}">
                <a16:creationId xmlns="" xmlns:a16="http://schemas.microsoft.com/office/drawing/2014/main" id="{CA152F43-E4D6-4554-B691-A6617B4F226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4397217" y="3822835"/>
            <a:ext cx="455016" cy="567661"/>
          </a:xfrm>
          <a:prstGeom prst="rect">
            <a:avLst/>
          </a:prstGeom>
        </p:spPr>
      </p:pic>
      <p:pic>
        <p:nvPicPr>
          <p:cNvPr id="168" name="Рисунок 167">
            <a:extLst>
              <a:ext uri="{FF2B5EF4-FFF2-40B4-BE49-F238E27FC236}">
                <a16:creationId xmlns="" xmlns:a16="http://schemas.microsoft.com/office/drawing/2014/main" id="{97CF47D8-EEBC-452C-ACEC-1D0BA27091A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402144" y="3987099"/>
            <a:ext cx="440143" cy="288932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="" xmlns:a16="http://schemas.microsoft.com/office/drawing/2014/main" id="{96D3C4F4-359C-4D8F-9CBD-CB88C6C71EF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5379886" y="3264854"/>
            <a:ext cx="440143" cy="288932"/>
          </a:xfrm>
          <a:prstGeom prst="rect">
            <a:avLst/>
          </a:prstGeom>
        </p:spPr>
      </p:pic>
      <p:pic>
        <p:nvPicPr>
          <p:cNvPr id="170" name="Рисунок 169">
            <a:extLst>
              <a:ext uri="{FF2B5EF4-FFF2-40B4-BE49-F238E27FC236}">
                <a16:creationId xmlns="" xmlns:a16="http://schemas.microsoft.com/office/drawing/2014/main" id="{F3686920-CD0C-436C-9562-037F0F0117D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3879363" y="3237301"/>
            <a:ext cx="440143" cy="288932"/>
          </a:xfrm>
          <a:prstGeom prst="rect">
            <a:avLst/>
          </a:prstGeom>
        </p:spPr>
      </p:pic>
      <p:pic>
        <p:nvPicPr>
          <p:cNvPr id="171" name="Рисунок 170">
            <a:extLst>
              <a:ext uri="{FF2B5EF4-FFF2-40B4-BE49-F238E27FC236}">
                <a16:creationId xmlns="" xmlns:a16="http://schemas.microsoft.com/office/drawing/2014/main" id="{79118484-BF3C-4119-AE61-87EF20ED649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381135" y="3225432"/>
            <a:ext cx="440143" cy="288932"/>
          </a:xfrm>
          <a:prstGeom prst="rect">
            <a:avLst/>
          </a:prstGeom>
        </p:spPr>
      </p:pic>
      <p:pic>
        <p:nvPicPr>
          <p:cNvPr id="172" name="Рисунок 171">
            <a:extLst>
              <a:ext uri="{FF2B5EF4-FFF2-40B4-BE49-F238E27FC236}">
                <a16:creationId xmlns="" xmlns:a16="http://schemas.microsoft.com/office/drawing/2014/main" id="{CAC339F6-BD61-4102-B226-30246B21FDE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4632581" y="3254541"/>
            <a:ext cx="440143" cy="288932"/>
          </a:xfrm>
          <a:prstGeom prst="rect">
            <a:avLst/>
          </a:prstGeom>
        </p:spPr>
      </p:pic>
      <p:pic>
        <p:nvPicPr>
          <p:cNvPr id="173" name="Рисунок 172">
            <a:extLst>
              <a:ext uri="{FF2B5EF4-FFF2-40B4-BE49-F238E27FC236}">
                <a16:creationId xmlns="" xmlns:a16="http://schemas.microsoft.com/office/drawing/2014/main" id="{A6F17D75-286D-463F-9078-92CD09F7EE3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3126145" y="3237301"/>
            <a:ext cx="440143" cy="288932"/>
          </a:xfrm>
          <a:prstGeom prst="rect">
            <a:avLst/>
          </a:prstGeom>
        </p:spPr>
      </p:pic>
      <p:pic>
        <p:nvPicPr>
          <p:cNvPr id="174" name="Рисунок 173">
            <a:extLst>
              <a:ext uri="{FF2B5EF4-FFF2-40B4-BE49-F238E27FC236}">
                <a16:creationId xmlns="" xmlns:a16="http://schemas.microsoft.com/office/drawing/2014/main" id="{F39E7E4C-73F5-4DBF-BBF5-83EC56C0DD0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3166325" y="4729954"/>
            <a:ext cx="440143" cy="288932"/>
          </a:xfrm>
          <a:prstGeom prst="rect">
            <a:avLst/>
          </a:prstGeom>
        </p:spPr>
      </p:pic>
      <p:pic>
        <p:nvPicPr>
          <p:cNvPr id="175" name="Рисунок 174">
            <a:extLst>
              <a:ext uri="{FF2B5EF4-FFF2-40B4-BE49-F238E27FC236}">
                <a16:creationId xmlns="" xmlns:a16="http://schemas.microsoft.com/office/drawing/2014/main" id="{0DC419CD-7DD5-4127-927F-59DAB665EF7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3879363" y="4729510"/>
            <a:ext cx="440143" cy="288932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="" xmlns:a16="http://schemas.microsoft.com/office/drawing/2014/main" id="{234DB56A-481B-4CB7-98F4-6C1ADF2E279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5456427" y="4566271"/>
            <a:ext cx="455016" cy="567661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="" xmlns:a16="http://schemas.microsoft.com/office/drawing/2014/main" id="{A7470B1D-D37F-40C7-9F60-AC00E06A2FF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5448771" y="2412403"/>
            <a:ext cx="394062" cy="355057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="" xmlns:a16="http://schemas.microsoft.com/office/drawing/2014/main" id="{2E0381FB-7A52-4B0A-8FB2-495E86E849A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3942201" y="3931982"/>
            <a:ext cx="394062" cy="355057"/>
          </a:xfrm>
          <a:prstGeom prst="rect">
            <a:avLst/>
          </a:prstGeom>
        </p:spPr>
      </p:pic>
      <p:pic>
        <p:nvPicPr>
          <p:cNvPr id="152" name="Рисунок 151">
            <a:extLst>
              <a:ext uri="{FF2B5EF4-FFF2-40B4-BE49-F238E27FC236}">
                <a16:creationId xmlns="" xmlns:a16="http://schemas.microsoft.com/office/drawing/2014/main" id="{99E1F28E-9037-435B-8189-ECA2CC3A694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1300680" y="3057652"/>
            <a:ext cx="455016" cy="567661"/>
          </a:xfrm>
          <a:prstGeom prst="rect">
            <a:avLst/>
          </a:prstGeom>
        </p:spPr>
      </p:pic>
      <p:pic>
        <p:nvPicPr>
          <p:cNvPr id="176" name="Рисунок 175">
            <a:extLst>
              <a:ext uri="{FF2B5EF4-FFF2-40B4-BE49-F238E27FC236}">
                <a16:creationId xmlns="" xmlns:a16="http://schemas.microsoft.com/office/drawing/2014/main" id="{881AB30E-944F-4587-A4DD-A22F37ABBB0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5831995" y="3058629"/>
            <a:ext cx="455016" cy="567661"/>
          </a:xfrm>
          <a:prstGeom prst="rect">
            <a:avLst/>
          </a:prstGeom>
        </p:spPr>
      </p:pic>
      <p:pic>
        <p:nvPicPr>
          <p:cNvPr id="177" name="Рисунок 176">
            <a:extLst>
              <a:ext uri="{FF2B5EF4-FFF2-40B4-BE49-F238E27FC236}">
                <a16:creationId xmlns="" xmlns:a16="http://schemas.microsoft.com/office/drawing/2014/main" id="{AFAD719F-1360-4173-99D4-A2EC7E8778A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6983822" y="3057652"/>
            <a:ext cx="455016" cy="567661"/>
          </a:xfrm>
          <a:prstGeom prst="rect">
            <a:avLst/>
          </a:prstGeom>
        </p:spPr>
      </p:pic>
      <p:pic>
        <p:nvPicPr>
          <p:cNvPr id="179" name="Рисунок 178">
            <a:extLst>
              <a:ext uri="{FF2B5EF4-FFF2-40B4-BE49-F238E27FC236}">
                <a16:creationId xmlns="" xmlns:a16="http://schemas.microsoft.com/office/drawing/2014/main" id="{B6961BE3-FA33-4532-A7E3-81DD6A43845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1707939" y="4655849"/>
            <a:ext cx="394062" cy="355057"/>
          </a:xfrm>
          <a:prstGeom prst="rect">
            <a:avLst/>
          </a:prstGeom>
        </p:spPr>
      </p:pic>
      <p:pic>
        <p:nvPicPr>
          <p:cNvPr id="185" name="Рисунок 184">
            <a:extLst>
              <a:ext uri="{FF2B5EF4-FFF2-40B4-BE49-F238E27FC236}">
                <a16:creationId xmlns="" xmlns:a16="http://schemas.microsoft.com/office/drawing/2014/main" id="{AACE542A-C30F-449E-B03D-EC9E21F00EB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4703122" y="4666231"/>
            <a:ext cx="394062" cy="355057"/>
          </a:xfrm>
          <a:prstGeom prst="rect">
            <a:avLst/>
          </a:prstGeom>
        </p:spPr>
      </p:pic>
      <p:pic>
        <p:nvPicPr>
          <p:cNvPr id="186" name="Рисунок 185">
            <a:extLst>
              <a:ext uri="{FF2B5EF4-FFF2-40B4-BE49-F238E27FC236}">
                <a16:creationId xmlns="" xmlns:a16="http://schemas.microsoft.com/office/drawing/2014/main" id="{708CA6B6-F4DC-4AA8-9134-E2576FC476E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4627018" y="2512588"/>
            <a:ext cx="440143" cy="288932"/>
          </a:xfrm>
          <a:prstGeom prst="rect">
            <a:avLst/>
          </a:prstGeom>
        </p:spPr>
      </p:pic>
      <p:pic>
        <p:nvPicPr>
          <p:cNvPr id="187" name="Рисунок 186">
            <a:extLst>
              <a:ext uri="{FF2B5EF4-FFF2-40B4-BE49-F238E27FC236}">
                <a16:creationId xmlns="" xmlns:a16="http://schemas.microsoft.com/office/drawing/2014/main" id="{5D477C43-F878-4529-AA48-31E2945D6F8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387441" y="4721974"/>
            <a:ext cx="440143" cy="288932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="" xmlns:a16="http://schemas.microsoft.com/office/drawing/2014/main" id="{B48B710D-9015-4685-A7B2-A57F153BDC8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1374201" y="2337197"/>
            <a:ext cx="455016" cy="567661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="" xmlns:a16="http://schemas.microsoft.com/office/drawing/2014/main" id="{3AE8A9A2-73F0-4DE5-928D-AA043921E66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2903681" y="2325973"/>
            <a:ext cx="455016" cy="567661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="" xmlns:a16="http://schemas.microsoft.com/office/drawing/2014/main" id="{580A71C6-1CB4-4A02-A8BD-C94F96851E0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3635121" y="2325973"/>
            <a:ext cx="455016" cy="567661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="" xmlns:a16="http://schemas.microsoft.com/office/drawing/2014/main" id="{A62654C3-AD5F-4701-A6C5-EC6C67A05F5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399510" y="2335110"/>
            <a:ext cx="455016" cy="567661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="" xmlns:a16="http://schemas.microsoft.com/office/drawing/2014/main" id="{F97740A9-C35B-464C-BA97-72390F958D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5143139" y="2335110"/>
            <a:ext cx="455016" cy="567661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="" xmlns:a16="http://schemas.microsoft.com/office/drawing/2014/main" id="{B3ABCB1E-E03D-4348-8712-C7CB8822A88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6221198" y="2335647"/>
            <a:ext cx="455016" cy="567661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="" xmlns:a16="http://schemas.microsoft.com/office/drawing/2014/main" id="{120A564A-3C0B-4C63-A393-9DE9F23690D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620843" y="3822835"/>
            <a:ext cx="455016" cy="567661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="" xmlns:a16="http://schemas.microsoft.com/office/drawing/2014/main" id="{F8AE44FE-0064-46BF-B23B-5FE177FB689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2111164" y="3813050"/>
            <a:ext cx="455016" cy="567661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="" xmlns:a16="http://schemas.microsoft.com/office/drawing/2014/main" id="{5919EFF0-87AD-4546-89F9-A8D30C3E52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2852924" y="3813050"/>
            <a:ext cx="455016" cy="567661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="" xmlns:a16="http://schemas.microsoft.com/office/drawing/2014/main" id="{938D5512-EDED-48DD-832A-ED2413A145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3623007" y="3813050"/>
            <a:ext cx="455016" cy="567661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="" xmlns:a16="http://schemas.microsoft.com/office/drawing/2014/main" id="{5A30A06C-7BC1-493C-B336-9E7AD302AA3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4746894" y="3835241"/>
            <a:ext cx="455016" cy="567661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="" xmlns:a16="http://schemas.microsoft.com/office/drawing/2014/main" id="{A2A731AD-09B4-40B1-A1B9-0D7674BCB5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5160458" y="4543930"/>
            <a:ext cx="455016" cy="567661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="" xmlns:a16="http://schemas.microsoft.com/office/drawing/2014/main" id="{8555033F-21DC-4C8B-BD61-335CA07CA86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2061283" y="4568311"/>
            <a:ext cx="455016" cy="567661"/>
          </a:xfrm>
          <a:prstGeom prst="rect">
            <a:avLst/>
          </a:prstGeom>
        </p:spPr>
      </p:pic>
      <p:pic>
        <p:nvPicPr>
          <p:cNvPr id="140" name="Рисунок 139">
            <a:extLst>
              <a:ext uri="{FF2B5EF4-FFF2-40B4-BE49-F238E27FC236}">
                <a16:creationId xmlns="" xmlns:a16="http://schemas.microsoft.com/office/drawing/2014/main" id="{1F477F69-D96C-4D9B-BFA7-BACBDDB2DC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2840937" y="4566271"/>
            <a:ext cx="455016" cy="567661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="" xmlns:a16="http://schemas.microsoft.com/office/drawing/2014/main" id="{A71C3EBA-F875-4138-97C0-667FE97109A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3564455" y="4566271"/>
            <a:ext cx="455016" cy="567661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="" xmlns:a16="http://schemas.microsoft.com/office/drawing/2014/main" id="{C4007179-3EF6-4BFA-ABEA-8C0E7A87164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4315440" y="4559928"/>
            <a:ext cx="455016" cy="567661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="" xmlns:a16="http://schemas.microsoft.com/office/drawing/2014/main" id="{FD9C61BD-C7E3-46F0-B56F-8464F1209B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7030760" y="1571388"/>
            <a:ext cx="455016" cy="567661"/>
          </a:xfrm>
          <a:prstGeom prst="rect">
            <a:avLst/>
          </a:prstGeom>
        </p:spPr>
      </p:pic>
      <p:pic>
        <p:nvPicPr>
          <p:cNvPr id="180" name="Рисунок 179">
            <a:extLst>
              <a:ext uri="{FF2B5EF4-FFF2-40B4-BE49-F238E27FC236}">
                <a16:creationId xmlns="" xmlns:a16="http://schemas.microsoft.com/office/drawing/2014/main" id="{D203EA1D-C4D5-471D-B3B0-6257AB4AABA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7373229" y="1592975"/>
            <a:ext cx="455016" cy="567661"/>
          </a:xfrm>
          <a:prstGeom prst="rect">
            <a:avLst/>
          </a:prstGeom>
        </p:spPr>
      </p:pic>
      <p:sp>
        <p:nvSpPr>
          <p:cNvPr id="84" name="Прямоугольник 4">
            <a:extLst>
              <a:ext uri="{FF2B5EF4-FFF2-40B4-BE49-F238E27FC236}">
                <a16:creationId xmlns="" xmlns:a16="http://schemas.microsoft.com/office/drawing/2014/main" id="{FA65252A-FFE7-46D1-990F-6BC576ECE940}"/>
              </a:ext>
            </a:extLst>
          </p:cNvPr>
          <p:cNvSpPr/>
          <p:nvPr/>
        </p:nvSpPr>
        <p:spPr>
          <a:xfrm>
            <a:off x="-12700" y="5845629"/>
            <a:ext cx="1054100" cy="101237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90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118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4">
            <a:extLst>
              <a:ext uri="{FF2B5EF4-FFF2-40B4-BE49-F238E27FC236}">
                <a16:creationId xmlns="" xmlns:a16="http://schemas.microsoft.com/office/drawing/2014/main" id="{FA65252A-FFE7-46D1-990F-6BC576ECE940}"/>
              </a:ext>
            </a:extLst>
          </p:cNvPr>
          <p:cNvSpPr/>
          <p:nvPr/>
        </p:nvSpPr>
        <p:spPr>
          <a:xfrm>
            <a:off x="-12700" y="5845629"/>
            <a:ext cx="1054100" cy="101237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91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2 клас\3 Математика\1 Листопад\6 Дія множення\№068 - Складання таблиці множення числа 2\2025-01-15_14304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t="19555" r="2165" b="3077"/>
          <a:stretch/>
        </p:blipFill>
        <p:spPr bwMode="auto">
          <a:xfrm>
            <a:off x="808498" y="2214801"/>
            <a:ext cx="7792364" cy="346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6">
            <a:extLst>
              <a:ext uri="{FF2B5EF4-FFF2-40B4-BE49-F238E27FC236}">
                <a16:creationId xmlns="" xmlns:a16="http://schemas.microsoft.com/office/drawing/2014/main" id="{7099438C-FDA5-46C5-A5BD-6686C334B88A}"/>
              </a:ext>
            </a:extLst>
          </p:cNvPr>
          <p:cNvSpPr/>
          <p:nvPr/>
        </p:nvSpPr>
        <p:spPr>
          <a:xfrm>
            <a:off x="1067830" y="502089"/>
            <a:ext cx="10032155" cy="717111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Складання таблиці </a:t>
            </a:r>
            <a:r>
              <a:rPr lang="uk-UA" sz="4000" b="1" smtClean="0">
                <a:solidFill>
                  <a:schemeClr val="bg1"/>
                </a:solidFill>
              </a:rPr>
              <a:t>множення числа 2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02563" y="1295400"/>
            <a:ext cx="7312173" cy="919401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400" b="1" dirty="0" smtClean="0">
                <a:solidFill>
                  <a:srgbClr val="7030A0"/>
                </a:solidFill>
              </a:rPr>
              <a:t>Знайдемо значення кожного виразу на додавання й результати </a:t>
            </a:r>
            <a:r>
              <a:rPr lang="uk-UA" sz="2400" b="1" dirty="0" err="1" smtClean="0">
                <a:solidFill>
                  <a:srgbClr val="7030A0"/>
                </a:solidFill>
              </a:rPr>
              <a:t>запишемо</a:t>
            </a:r>
            <a:r>
              <a:rPr lang="uk-UA" sz="2400" b="1" dirty="0" smtClean="0">
                <a:solidFill>
                  <a:srgbClr val="7030A0"/>
                </a:solidFill>
              </a:rPr>
              <a:t> в таблицю множення числа 2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2" name="Улыбающееся лицо 1"/>
          <p:cNvSpPr/>
          <p:nvPr/>
        </p:nvSpPr>
        <p:spPr>
          <a:xfrm>
            <a:off x="8011860" y="2434098"/>
            <a:ext cx="394231" cy="365619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лыбающееся лицо 12"/>
          <p:cNvSpPr/>
          <p:nvPr/>
        </p:nvSpPr>
        <p:spPr>
          <a:xfrm>
            <a:off x="8011861" y="2839736"/>
            <a:ext cx="394231" cy="365619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лыбающееся лицо 13"/>
          <p:cNvSpPr/>
          <p:nvPr/>
        </p:nvSpPr>
        <p:spPr>
          <a:xfrm>
            <a:off x="8011861" y="3227127"/>
            <a:ext cx="394231" cy="365619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лыбающееся лицо 14"/>
          <p:cNvSpPr/>
          <p:nvPr/>
        </p:nvSpPr>
        <p:spPr>
          <a:xfrm>
            <a:off x="8020505" y="3633909"/>
            <a:ext cx="394231" cy="34821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лыбающееся лицо 15"/>
          <p:cNvSpPr/>
          <p:nvPr/>
        </p:nvSpPr>
        <p:spPr>
          <a:xfrm>
            <a:off x="8020505" y="3982119"/>
            <a:ext cx="394231" cy="34821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лыбающееся лицо 16"/>
          <p:cNvSpPr/>
          <p:nvPr/>
        </p:nvSpPr>
        <p:spPr>
          <a:xfrm>
            <a:off x="8020505" y="4330329"/>
            <a:ext cx="394231" cy="34821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лыбающееся лицо 17"/>
          <p:cNvSpPr/>
          <p:nvPr/>
        </p:nvSpPr>
        <p:spPr>
          <a:xfrm>
            <a:off x="8020505" y="4689559"/>
            <a:ext cx="394231" cy="34821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лыбающееся лицо 18"/>
          <p:cNvSpPr/>
          <p:nvPr/>
        </p:nvSpPr>
        <p:spPr>
          <a:xfrm>
            <a:off x="8020505" y="5081446"/>
            <a:ext cx="394231" cy="34821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00863" y="1361464"/>
            <a:ext cx="2872680" cy="2145268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400" b="1" dirty="0" smtClean="0">
                <a:solidFill>
                  <a:srgbClr val="7030A0"/>
                </a:solidFill>
              </a:rPr>
              <a:t>Знаходити значення добутків за допомогою додавання незручно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753263" y="3539126"/>
            <a:ext cx="2720280" cy="2145268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400" b="1" dirty="0" smtClean="0">
                <a:solidFill>
                  <a:srgbClr val="7030A0"/>
                </a:solidFill>
              </a:rPr>
              <a:t>Раджу вивчити результати таблиці множення напам’ять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597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1F9DE5F7-47F9-45B8-BAE9-928FD438E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76" b="60606"/>
          <a:stretch/>
        </p:blipFill>
        <p:spPr>
          <a:xfrm>
            <a:off x="103054" y="1213873"/>
            <a:ext cx="11764031" cy="53109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A053A2B-4F65-45D4-A380-77C7BB421D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3828" y="663961"/>
            <a:ext cx="3158875" cy="218691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86272" y="482275"/>
            <a:ext cx="10278414" cy="603560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Обчисли добутки. Скористайся таблицею множення.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655" y="1489109"/>
            <a:ext cx="931904" cy="720832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945" y="1213873"/>
            <a:ext cx="1534140" cy="2596236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=""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79764" y="-676773"/>
            <a:ext cx="455016" cy="567661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=""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=""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0024" y="-663298"/>
            <a:ext cx="455016" cy="567661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=""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=""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=""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=""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3748" y="-695769"/>
            <a:ext cx="455016" cy="567661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=""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="" xmlns:a16="http://schemas.microsoft.com/office/drawing/2014/main" id="{2631EF70-C617-41E0-A07C-C2FD29FD18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2167250" y="3075830"/>
            <a:ext cx="455016" cy="567661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="" xmlns:a16="http://schemas.microsoft.com/office/drawing/2014/main" id="{533EFE10-DB96-4C76-AF47-CFA65F43F4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5929705" y="3078406"/>
            <a:ext cx="455016" cy="567661"/>
          </a:xfrm>
          <a:prstGeom prst="rect">
            <a:avLst/>
          </a:prstGeom>
        </p:spPr>
      </p:pic>
      <p:pic>
        <p:nvPicPr>
          <p:cNvPr id="143" name="Рисунок 142">
            <a:extLst>
              <a:ext uri="{FF2B5EF4-FFF2-40B4-BE49-F238E27FC236}">
                <a16:creationId xmlns="" xmlns:a16="http://schemas.microsoft.com/office/drawing/2014/main" id="{73614060-2903-4890-8A54-B0C1B81B136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1717707" y="2441378"/>
            <a:ext cx="394062" cy="355057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="" xmlns:a16="http://schemas.microsoft.com/office/drawing/2014/main" id="{367980B1-C42E-4F22-AE58-226E65EAFCD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6613559" y="1586852"/>
            <a:ext cx="455016" cy="567661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="" xmlns:a16="http://schemas.microsoft.com/office/drawing/2014/main" id="{39FE84A6-862F-444E-9AED-37CDBF43B60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1342538" y="3810109"/>
            <a:ext cx="455016" cy="5676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6C9B505-904D-4838-8317-6CF048D8C2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380" y="2432463"/>
            <a:ext cx="394062" cy="403674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="" xmlns:a16="http://schemas.microsoft.com/office/drawing/2014/main" id="{CE0B3AFD-4DA4-4B12-973D-3DAF665B3A5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600555" y="3057651"/>
            <a:ext cx="455016" cy="567661"/>
          </a:xfrm>
          <a:prstGeom prst="rect">
            <a:avLst/>
          </a:prstGeom>
        </p:spPr>
      </p:pic>
      <p:pic>
        <p:nvPicPr>
          <p:cNvPr id="139" name="Рисунок 138">
            <a:extLst>
              <a:ext uri="{FF2B5EF4-FFF2-40B4-BE49-F238E27FC236}">
                <a16:creationId xmlns="" xmlns:a16="http://schemas.microsoft.com/office/drawing/2014/main" id="{1E0873CC-15FC-4BC1-BF28-F3504A50CA8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596959" y="3834114"/>
            <a:ext cx="455016" cy="567661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="" xmlns:a16="http://schemas.microsoft.com/office/drawing/2014/main" id="{24A5E937-9E1C-46FD-9036-8A204B80328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356842" y="3078407"/>
            <a:ext cx="455016" cy="567661"/>
          </a:xfrm>
          <a:prstGeom prst="rect">
            <a:avLst/>
          </a:prstGeom>
        </p:spPr>
      </p:pic>
      <p:pic>
        <p:nvPicPr>
          <p:cNvPr id="148" name="Рисунок 147">
            <a:extLst>
              <a:ext uri="{FF2B5EF4-FFF2-40B4-BE49-F238E27FC236}">
                <a16:creationId xmlns="" xmlns:a16="http://schemas.microsoft.com/office/drawing/2014/main" id="{E58EE086-134D-4E80-94C5-F176CCC1EDF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1707939" y="3910046"/>
            <a:ext cx="394062" cy="355057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="" xmlns:a16="http://schemas.microsoft.com/office/drawing/2014/main" id="{ADA639B3-72A3-41A4-B50B-8311A1FDA8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1717102" y="3175712"/>
            <a:ext cx="394062" cy="355057"/>
          </a:xfrm>
          <a:prstGeom prst="rect">
            <a:avLst/>
          </a:prstGeom>
        </p:spPr>
      </p:pic>
      <p:pic>
        <p:nvPicPr>
          <p:cNvPr id="154" name="Рисунок 153">
            <a:extLst>
              <a:ext uri="{FF2B5EF4-FFF2-40B4-BE49-F238E27FC236}">
                <a16:creationId xmlns="" xmlns:a16="http://schemas.microsoft.com/office/drawing/2014/main" id="{2E816E48-16D3-4E45-B69F-9C538573FEF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584436" y="2344588"/>
            <a:ext cx="455016" cy="567661"/>
          </a:xfrm>
          <a:prstGeom prst="rect">
            <a:avLst/>
          </a:prstGeom>
        </p:spPr>
      </p:pic>
      <p:pic>
        <p:nvPicPr>
          <p:cNvPr id="156" name="Рисунок 155">
            <a:extLst>
              <a:ext uri="{FF2B5EF4-FFF2-40B4-BE49-F238E27FC236}">
                <a16:creationId xmlns="" xmlns:a16="http://schemas.microsoft.com/office/drawing/2014/main" id="{204C3714-C6CD-407B-920B-8CF533FBD31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344673" y="2318629"/>
            <a:ext cx="455016" cy="567661"/>
          </a:xfrm>
          <a:prstGeom prst="rect">
            <a:avLst/>
          </a:prstGeom>
        </p:spPr>
      </p:pic>
      <p:pic>
        <p:nvPicPr>
          <p:cNvPr id="159" name="Рисунок 158">
            <a:extLst>
              <a:ext uri="{FF2B5EF4-FFF2-40B4-BE49-F238E27FC236}">
                <a16:creationId xmlns="" xmlns:a16="http://schemas.microsoft.com/office/drawing/2014/main" id="{BFB39247-4C41-4D73-883A-F30B7E08BB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5160458" y="2326401"/>
            <a:ext cx="455016" cy="567661"/>
          </a:xfrm>
          <a:prstGeom prst="rect">
            <a:avLst/>
          </a:prstGeom>
        </p:spPr>
      </p:pic>
      <p:pic>
        <p:nvPicPr>
          <p:cNvPr id="161" name="Рисунок 160">
            <a:extLst>
              <a:ext uri="{FF2B5EF4-FFF2-40B4-BE49-F238E27FC236}">
                <a16:creationId xmlns="" xmlns:a16="http://schemas.microsoft.com/office/drawing/2014/main" id="{C6007A6C-3A7B-4340-BE8D-59D05CC223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536" y="3876252"/>
            <a:ext cx="394062" cy="403674"/>
          </a:xfrm>
          <a:prstGeom prst="rect">
            <a:avLst/>
          </a:prstGeom>
        </p:spPr>
      </p:pic>
      <p:pic>
        <p:nvPicPr>
          <p:cNvPr id="162" name="Рисунок 161">
            <a:extLst>
              <a:ext uri="{FF2B5EF4-FFF2-40B4-BE49-F238E27FC236}">
                <a16:creationId xmlns="" xmlns:a16="http://schemas.microsoft.com/office/drawing/2014/main" id="{B8331090-C210-40F9-83CA-0FA8BDAFAEC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0350" y="3176673"/>
            <a:ext cx="394062" cy="403674"/>
          </a:xfrm>
          <a:prstGeom prst="rect">
            <a:avLst/>
          </a:prstGeom>
        </p:spPr>
      </p:pic>
      <p:pic>
        <p:nvPicPr>
          <p:cNvPr id="163" name="Рисунок 162">
            <a:extLst>
              <a:ext uri="{FF2B5EF4-FFF2-40B4-BE49-F238E27FC236}">
                <a16:creationId xmlns="" xmlns:a16="http://schemas.microsoft.com/office/drawing/2014/main" id="{0D652BAD-8033-440E-A35F-F6D7817322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3925" y="2403469"/>
            <a:ext cx="394062" cy="403674"/>
          </a:xfrm>
          <a:prstGeom prst="rect">
            <a:avLst/>
          </a:prstGeom>
        </p:spPr>
      </p:pic>
      <p:pic>
        <p:nvPicPr>
          <p:cNvPr id="164" name="Рисунок 163">
            <a:extLst>
              <a:ext uri="{FF2B5EF4-FFF2-40B4-BE49-F238E27FC236}">
                <a16:creationId xmlns="" xmlns:a16="http://schemas.microsoft.com/office/drawing/2014/main" id="{8FA542DD-379B-4A24-B7D9-E1B89CFF83B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2163154" y="2326401"/>
            <a:ext cx="455016" cy="567661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="" xmlns:a16="http://schemas.microsoft.com/office/drawing/2014/main" id="{4560E48C-E458-4A1B-9251-BD4DF3E5BF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1347119" y="3072918"/>
            <a:ext cx="455016" cy="567661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="" xmlns:a16="http://schemas.microsoft.com/office/drawing/2014/main" id="{234DB56A-481B-4CB7-98F4-6C1ADF2E279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5825195" y="2337197"/>
            <a:ext cx="455016" cy="567661"/>
          </a:xfrm>
          <a:prstGeom prst="rect">
            <a:avLst/>
          </a:prstGeom>
        </p:spPr>
      </p:pic>
      <p:pic>
        <p:nvPicPr>
          <p:cNvPr id="152" name="Рисунок 151">
            <a:extLst>
              <a:ext uri="{FF2B5EF4-FFF2-40B4-BE49-F238E27FC236}">
                <a16:creationId xmlns="" xmlns:a16="http://schemas.microsoft.com/office/drawing/2014/main" id="{99E1F28E-9037-435B-8189-ECA2CC3A694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60434" y="3069408"/>
            <a:ext cx="455016" cy="567661"/>
          </a:xfrm>
          <a:prstGeom prst="rect">
            <a:avLst/>
          </a:prstGeom>
        </p:spPr>
      </p:pic>
      <p:pic>
        <p:nvPicPr>
          <p:cNvPr id="179" name="Рисунок 178">
            <a:extLst>
              <a:ext uri="{FF2B5EF4-FFF2-40B4-BE49-F238E27FC236}">
                <a16:creationId xmlns="" xmlns:a16="http://schemas.microsoft.com/office/drawing/2014/main" id="{B6961BE3-FA33-4532-A7E3-81DD6A43845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5452305" y="2447178"/>
            <a:ext cx="394062" cy="355057"/>
          </a:xfrm>
          <a:prstGeom prst="rect">
            <a:avLst/>
          </a:prstGeom>
        </p:spPr>
      </p:pic>
      <p:pic>
        <p:nvPicPr>
          <p:cNvPr id="185" name="Рисунок 184">
            <a:extLst>
              <a:ext uri="{FF2B5EF4-FFF2-40B4-BE49-F238E27FC236}">
                <a16:creationId xmlns="" xmlns:a16="http://schemas.microsoft.com/office/drawing/2014/main" id="{AACE542A-C30F-449E-B03D-EC9E21F00EB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10718" r="77803" b="82891"/>
          <a:stretch/>
        </p:blipFill>
        <p:spPr>
          <a:xfrm>
            <a:off x="5463353" y="3153646"/>
            <a:ext cx="394062" cy="355057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="" xmlns:a16="http://schemas.microsoft.com/office/drawing/2014/main" id="{B48B710D-9015-4685-A7B2-A57F153BDC8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1374201" y="2337197"/>
            <a:ext cx="455016" cy="567661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="" xmlns:a16="http://schemas.microsoft.com/office/drawing/2014/main" id="{64785F8D-D064-46AE-B1F4-80DDCFFEBB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7024607" y="1586851"/>
            <a:ext cx="455016" cy="567661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="" xmlns:a16="http://schemas.microsoft.com/office/drawing/2014/main" id="{8059CC6A-DEAD-4C44-A6A3-0DD3B162550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7400570" y="1603381"/>
            <a:ext cx="420821" cy="534599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="" xmlns:a16="http://schemas.microsoft.com/office/drawing/2014/main" id="{036FA726-A796-4DFC-95F3-67D8909488B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2436398" y="2304403"/>
            <a:ext cx="455016" cy="567661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="" xmlns:a16="http://schemas.microsoft.com/office/drawing/2014/main" id="{829CFCCA-AAFD-45B1-9717-CF1E9150CD0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2512422" y="3058726"/>
            <a:ext cx="455016" cy="567661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="" xmlns:a16="http://schemas.microsoft.com/office/drawing/2014/main" id="{F2927120-2566-4100-B103-932ADAB1E3D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2127109" y="3812498"/>
            <a:ext cx="455016" cy="567661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00FF573E-D26B-4F6D-A54A-F17D1F979D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7278" y="3165269"/>
            <a:ext cx="394062" cy="403674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="" xmlns:a16="http://schemas.microsoft.com/office/drawing/2014/main" id="{E41B3186-BC8F-4206-84E3-C1C7144698A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5146723" y="3069409"/>
            <a:ext cx="455016" cy="567661"/>
          </a:xfrm>
          <a:prstGeom prst="rect">
            <a:avLst/>
          </a:prstGeom>
        </p:spPr>
      </p:pic>
      <p:sp>
        <p:nvSpPr>
          <p:cNvPr id="52" name="Прямоугольник 4">
            <a:extLst>
              <a:ext uri="{FF2B5EF4-FFF2-40B4-BE49-F238E27FC236}">
                <a16:creationId xmlns="" xmlns:a16="http://schemas.microsoft.com/office/drawing/2014/main" id="{FA65252A-FFE7-46D1-990F-6BC576ECE940}"/>
              </a:ext>
            </a:extLst>
          </p:cNvPr>
          <p:cNvSpPr/>
          <p:nvPr/>
        </p:nvSpPr>
        <p:spPr>
          <a:xfrm>
            <a:off x="-12700" y="5845629"/>
            <a:ext cx="1054100" cy="101237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91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2 клас\3 Математика\1 Листопад\6 Дія множення\№068 - Складання таблиці множення числа 2\2025-01-15_214738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529" y="1370983"/>
            <a:ext cx="2006524" cy="427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78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37532" y="571573"/>
            <a:ext cx="10285639" cy="693809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Розв’яжи </a:t>
            </a:r>
            <a:r>
              <a:rPr lang="uk-UA" sz="4000" b="1" dirty="0" smtClean="0">
                <a:solidFill>
                  <a:schemeClr val="bg1"/>
                </a:solidFill>
              </a:rPr>
              <a:t>задачі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="" xmlns:a16="http://schemas.microsoft.com/office/drawing/2014/main" id="{D14B6799-B0EC-4BEE-99B8-AB04A7CE5FB7}"/>
              </a:ext>
            </a:extLst>
          </p:cNvPr>
          <p:cNvSpPr/>
          <p:nvPr/>
        </p:nvSpPr>
        <p:spPr>
          <a:xfrm>
            <a:off x="921883" y="1401453"/>
            <a:ext cx="4934631" cy="160160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rgbClr val="FFFF00"/>
                </a:solidFill>
              </a:rPr>
              <a:t>В одн</a:t>
            </a:r>
            <a:r>
              <a:rPr lang="uk-UA" sz="2800" dirty="0"/>
              <a:t>і</a:t>
            </a:r>
            <a:r>
              <a:rPr lang="uk-UA" sz="2800" dirty="0">
                <a:solidFill>
                  <a:srgbClr val="FFFF00"/>
                </a:solidFill>
              </a:rPr>
              <a:t>й</a:t>
            </a:r>
            <a:r>
              <a:rPr lang="uk-UA" sz="2800" dirty="0"/>
              <a:t> пляшці </a:t>
            </a:r>
            <a:r>
              <a:rPr lang="uk-UA" sz="2800" dirty="0">
                <a:solidFill>
                  <a:srgbClr val="FFFF00"/>
                </a:solidFill>
              </a:rPr>
              <a:t>2л</a:t>
            </a:r>
            <a:r>
              <a:rPr lang="uk-UA" sz="2800" dirty="0"/>
              <a:t> лимонаду. </a:t>
            </a:r>
            <a:r>
              <a:rPr lang="uk-UA" sz="2800" dirty="0">
                <a:solidFill>
                  <a:srgbClr val="FFFF00"/>
                </a:solidFill>
              </a:rPr>
              <a:t>Скільки</a:t>
            </a:r>
            <a:r>
              <a:rPr lang="uk-UA" sz="2800" dirty="0"/>
              <a:t> лимонаду </a:t>
            </a:r>
            <a:r>
              <a:rPr lang="uk-UA" sz="2800" dirty="0">
                <a:solidFill>
                  <a:srgbClr val="FFFF00"/>
                </a:solidFill>
              </a:rPr>
              <a:t>в шести таких пляшках</a:t>
            </a:r>
            <a:r>
              <a:rPr lang="uk-UA" sz="2800" dirty="0"/>
              <a:t>?</a:t>
            </a:r>
          </a:p>
        </p:txBody>
      </p:sp>
      <p:pic>
        <p:nvPicPr>
          <p:cNvPr id="2050" name="Picture 2" descr="lemonade fruit juice cartoon">
            <a:extLst>
              <a:ext uri="{FF2B5EF4-FFF2-40B4-BE49-F238E27FC236}">
                <a16:creationId xmlns="" xmlns:a16="http://schemas.microsoft.com/office/drawing/2014/main" id="{7F8034B0-789F-4012-BF18-86AB545D6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970" y="3964955"/>
            <a:ext cx="1897517" cy="199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FA65252A-FFE7-46D1-990F-6BC576ECE940}"/>
              </a:ext>
            </a:extLst>
          </p:cNvPr>
          <p:cNvSpPr/>
          <p:nvPr/>
        </p:nvSpPr>
        <p:spPr>
          <a:xfrm>
            <a:off x="-12700" y="5845629"/>
            <a:ext cx="1054100" cy="101237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164771" y="3206401"/>
            <a:ext cx="1604115" cy="5847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2 </a:t>
            </a:r>
            <a:r>
              <a:rPr kumimoji="0" lang="uk-UA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•</a:t>
            </a:r>
            <a:r>
              <a:rPr kumimoji="0" lang="uk-UA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6 = </a:t>
            </a:r>
            <a:endParaRPr kumimoji="0" lang="uk-UA" sz="32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405395" y="3206401"/>
            <a:ext cx="1263092" cy="5847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12 </a:t>
            </a:r>
            <a:r>
              <a:rPr kumimoji="0" lang="uk-UA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(л)</a:t>
            </a:r>
            <a:endParaRPr kumimoji="0" lang="uk-UA" sz="32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2" name="Пузырек для мыслей: облако 6">
            <a:extLst>
              <a:ext uri="{FF2B5EF4-FFF2-40B4-BE49-F238E27FC236}">
                <a16:creationId xmlns="" xmlns:a16="http://schemas.microsoft.com/office/drawing/2014/main" id="{13F06F5E-E873-40BF-B975-CBA74BA0AEA9}"/>
              </a:ext>
            </a:extLst>
          </p:cNvPr>
          <p:cNvSpPr/>
          <p:nvPr/>
        </p:nvSpPr>
        <p:spPr>
          <a:xfrm>
            <a:off x="5965371" y="1401452"/>
            <a:ext cx="5257800" cy="16016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Дідусь дав </a:t>
            </a:r>
            <a:r>
              <a:rPr lang="uk-UA" sz="2800" dirty="0" smtClean="0">
                <a:solidFill>
                  <a:srgbClr val="FFFF00"/>
                </a:solidFill>
              </a:rPr>
              <a:t>трьом</a:t>
            </a:r>
            <a:r>
              <a:rPr lang="uk-UA" sz="2800" dirty="0" smtClean="0">
                <a:solidFill>
                  <a:schemeClr val="bg1"/>
                </a:solidFill>
              </a:rPr>
              <a:t> </a:t>
            </a:r>
            <a:r>
              <a:rPr lang="uk-UA" sz="2800" dirty="0" smtClean="0">
                <a:solidFill>
                  <a:srgbClr val="FFFF00"/>
                </a:solidFill>
              </a:rPr>
              <a:t>онукам по</a:t>
            </a:r>
            <a:r>
              <a:rPr lang="uk-UA" sz="2800" dirty="0" smtClean="0">
                <a:solidFill>
                  <a:schemeClr val="bg1"/>
                </a:solidFill>
              </a:rPr>
              <a:t> </a:t>
            </a:r>
            <a:r>
              <a:rPr lang="uk-UA" sz="2800" dirty="0" smtClean="0">
                <a:solidFill>
                  <a:srgbClr val="FFFF00"/>
                </a:solidFill>
              </a:rPr>
              <a:t> </a:t>
            </a:r>
            <a:r>
              <a:rPr lang="uk-UA" sz="2800" dirty="0">
                <a:solidFill>
                  <a:srgbClr val="FFFF00"/>
                </a:solidFill>
              </a:rPr>
              <a:t>два </a:t>
            </a:r>
            <a:r>
              <a:rPr lang="uk-UA" sz="2800" dirty="0" smtClean="0">
                <a:solidFill>
                  <a:srgbClr val="FFFF00"/>
                </a:solidFill>
              </a:rPr>
              <a:t>бублики</a:t>
            </a:r>
            <a:r>
              <a:rPr lang="uk-UA" sz="2800" dirty="0" smtClean="0">
                <a:solidFill>
                  <a:schemeClr val="bg1"/>
                </a:solidFill>
              </a:rPr>
              <a:t>. </a:t>
            </a:r>
            <a:r>
              <a:rPr lang="uk-UA" sz="2800" dirty="0">
                <a:solidFill>
                  <a:srgbClr val="FFFF00"/>
                </a:solidFill>
              </a:rPr>
              <a:t>Скільки всього бубликів </a:t>
            </a:r>
            <a:r>
              <a:rPr lang="uk-UA" sz="2800" dirty="0" smtClean="0">
                <a:solidFill>
                  <a:schemeClr val="bg1"/>
                </a:solidFill>
              </a:rPr>
              <a:t>дідусь дав </a:t>
            </a:r>
            <a:r>
              <a:rPr lang="uk-UA" sz="2800" dirty="0">
                <a:solidFill>
                  <a:schemeClr val="bg1"/>
                </a:solidFill>
              </a:rPr>
              <a:t>онукам?</a:t>
            </a:r>
          </a:p>
        </p:txBody>
      </p:sp>
      <p:pic>
        <p:nvPicPr>
          <p:cNvPr id="13" name="Picture 2" descr="isolated grandfather icon">
            <a:extLst>
              <a:ext uri="{FF2B5EF4-FFF2-40B4-BE49-F238E27FC236}">
                <a16:creationId xmlns="" xmlns:a16="http://schemas.microsoft.com/office/drawing/2014/main" id="{36755494-639E-42AD-8696-D3F2CAAD3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0" t="4030" r="23021" b="5767"/>
          <a:stretch/>
        </p:blipFill>
        <p:spPr bwMode="auto">
          <a:xfrm>
            <a:off x="6317281" y="3945260"/>
            <a:ext cx="1314289" cy="227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1BFD4D3-8B72-4B0B-95CE-98BEA8EC1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9160" y="4668691"/>
            <a:ext cx="1524686" cy="1601561"/>
          </a:xfrm>
          <a:prstGeom prst="rect">
            <a:avLst/>
          </a:prstGeom>
        </p:spPr>
      </p:pic>
      <p:pic>
        <p:nvPicPr>
          <p:cNvPr id="17" name="Picture 2" descr="Bagels">
            <a:extLst>
              <a:ext uri="{FF2B5EF4-FFF2-40B4-BE49-F238E27FC236}">
                <a16:creationId xmlns="" xmlns:a16="http://schemas.microsoft.com/office/drawing/2014/main" id="{6062EACF-E4ED-4D18-83AA-A463A9D5F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2" r="40847" b="49958"/>
          <a:stretch/>
        </p:blipFill>
        <p:spPr bwMode="auto">
          <a:xfrm>
            <a:off x="9874592" y="5693194"/>
            <a:ext cx="944336" cy="52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208424" y="3206400"/>
            <a:ext cx="1281631" cy="5847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2 </a:t>
            </a:r>
            <a:r>
              <a:rPr kumimoji="0" lang="uk-UA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•</a:t>
            </a:r>
            <a:r>
              <a:rPr kumimoji="0" lang="uk-UA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3 = </a:t>
            </a:r>
            <a:endParaRPr kumimoji="0" lang="uk-UA" sz="32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7449048" y="3206400"/>
            <a:ext cx="1263092" cy="5847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6 </a:t>
            </a:r>
            <a:r>
              <a:rPr kumimoji="0" lang="uk-UA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(б.)</a:t>
            </a:r>
            <a:endParaRPr kumimoji="0" lang="uk-UA" sz="32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40842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43767" y="636043"/>
            <a:ext cx="9837889" cy="789985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Обчисли периметр </a:t>
            </a:r>
            <a:r>
              <a:rPr lang="uk-UA" sz="3600" b="1" dirty="0" smtClean="0">
                <a:solidFill>
                  <a:schemeClr val="bg1"/>
                </a:solidFill>
              </a:rPr>
              <a:t>трикутника, квадрата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722B5A8D-4113-49B3-BEA0-E7A45A202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277" y="3276600"/>
            <a:ext cx="3051387" cy="3205238"/>
          </a:xfrm>
          <a:prstGeom prst="rect">
            <a:avLst/>
          </a:prstGeom>
        </p:spPr>
      </p:pic>
      <p:sp>
        <p:nvSpPr>
          <p:cNvPr id="9" name="Равнобедренный треугольник 8">
            <a:extLst>
              <a:ext uri="{FF2B5EF4-FFF2-40B4-BE49-F238E27FC236}">
                <a16:creationId xmlns="" xmlns:a16="http://schemas.microsoft.com/office/drawing/2014/main" id="{C76F5FAA-351A-450E-994A-3C2920B373A0}"/>
              </a:ext>
            </a:extLst>
          </p:cNvPr>
          <p:cNvSpPr/>
          <p:nvPr/>
        </p:nvSpPr>
        <p:spPr>
          <a:xfrm>
            <a:off x="1567590" y="2016996"/>
            <a:ext cx="2239662" cy="1819215"/>
          </a:xfrm>
          <a:prstGeom prst="triangl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373164" y="2429946"/>
            <a:ext cx="77457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2см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19966" y="2491174"/>
            <a:ext cx="77457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2см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00136" y="3836211"/>
            <a:ext cx="77457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2см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719025" y="1550789"/>
            <a:ext cx="4575890" cy="510778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400" b="1" dirty="0" smtClean="0">
                <a:solidFill>
                  <a:srgbClr val="7030A0"/>
                </a:solidFill>
              </a:rPr>
              <a:t>Пригадай, що таке периметр.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567590" y="4578016"/>
            <a:ext cx="1281631" cy="5847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2 </a:t>
            </a:r>
            <a:r>
              <a:rPr kumimoji="0" lang="uk-UA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•</a:t>
            </a:r>
            <a:r>
              <a:rPr kumimoji="0" lang="uk-UA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3 = </a:t>
            </a:r>
            <a:endParaRPr kumimoji="0" lang="uk-UA" sz="32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2849221" y="4586831"/>
            <a:ext cx="1263092" cy="5847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6 </a:t>
            </a:r>
            <a:r>
              <a:rPr kumimoji="0" lang="uk-UA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(см)</a:t>
            </a:r>
            <a:endParaRPr kumimoji="0" lang="uk-UA" sz="32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49769" y="2358185"/>
            <a:ext cx="1580373" cy="14780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240852" y="2691556"/>
            <a:ext cx="77457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2см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5058324" y="4408333"/>
            <a:ext cx="1281631" cy="5847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2 </a:t>
            </a:r>
            <a:r>
              <a:rPr kumimoji="0" lang="uk-UA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•</a:t>
            </a:r>
            <a:r>
              <a:rPr kumimoji="0" lang="uk-UA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4 = </a:t>
            </a:r>
            <a:endParaRPr kumimoji="0" lang="uk-UA" sz="32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6339955" y="4417148"/>
            <a:ext cx="1263092" cy="5847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32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8 </a:t>
            </a:r>
            <a:r>
              <a:rPr kumimoji="0" lang="uk-UA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(см)</a:t>
            </a:r>
            <a:endParaRPr kumimoji="0" lang="uk-UA" sz="32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5" name="Прямоугольник 4">
            <a:extLst>
              <a:ext uri="{FF2B5EF4-FFF2-40B4-BE49-F238E27FC236}">
                <a16:creationId xmlns="" xmlns:a16="http://schemas.microsoft.com/office/drawing/2014/main" id="{FA65252A-FFE7-46D1-990F-6BC576ECE940}"/>
              </a:ext>
            </a:extLst>
          </p:cNvPr>
          <p:cNvSpPr/>
          <p:nvPr/>
        </p:nvSpPr>
        <p:spPr>
          <a:xfrm>
            <a:off x="-12700" y="5845629"/>
            <a:ext cx="1054100" cy="101237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91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582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4235</TotalTime>
  <Words>384</Words>
  <Application>Microsoft Office PowerPoint</Application>
  <PresentationFormat>Произвольный</PresentationFormat>
  <Paragraphs>107</Paragraphs>
  <Slides>13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675</cp:revision>
  <dcterms:created xsi:type="dcterms:W3CDTF">2018-01-05T16:38:53Z</dcterms:created>
  <dcterms:modified xsi:type="dcterms:W3CDTF">2025-01-15T20:18:18Z</dcterms:modified>
</cp:coreProperties>
</file>