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23" r:id="rId3"/>
    <p:sldId id="722" r:id="rId4"/>
    <p:sldId id="719" r:id="rId5"/>
    <p:sldId id="718" r:id="rId6"/>
    <p:sldId id="717" r:id="rId7"/>
    <p:sldId id="720" r:id="rId8"/>
    <p:sldId id="686" r:id="rId9"/>
    <p:sldId id="700" r:id="rId10"/>
    <p:sldId id="714" r:id="rId11"/>
    <p:sldId id="701" r:id="rId12"/>
    <p:sldId id="687" r:id="rId13"/>
    <p:sldId id="651" r:id="rId14"/>
    <p:sldId id="606" r:id="rId15"/>
    <p:sldId id="721" r:id="rId16"/>
    <p:sldId id="72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FA9418-B836-4164-A94E-7C9DD6F5B995}">
          <p14:sldIdLst>
            <p14:sldId id="258"/>
            <p14:sldId id="323"/>
            <p14:sldId id="722"/>
            <p14:sldId id="719"/>
            <p14:sldId id="718"/>
            <p14:sldId id="717"/>
            <p14:sldId id="720"/>
            <p14:sldId id="686"/>
            <p14:sldId id="700"/>
            <p14:sldId id="714"/>
            <p14:sldId id="701"/>
            <p14:sldId id="687"/>
            <p14:sldId id="651"/>
            <p14:sldId id="606"/>
            <p14:sldId id="721"/>
            <p14:sldId id="72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/>
  </p:cmAuthor>
  <p:cmAuthor id="2" name="Василь Цупа" initials="ВЦ" lastIdx="1" clrIdx="1">
    <p:extLst/>
  </p:cmAuthor>
  <p:cmAuthor id="3" name="gulevataya.anna@gmail.com" initials="g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1CBA"/>
    <a:srgbClr val="F8D0F8"/>
    <a:srgbClr val="2F3242"/>
    <a:srgbClr val="295FFF"/>
    <a:srgbClr val="C6109F"/>
    <a:srgbClr val="FFFF00"/>
    <a:srgbClr val="00B050"/>
    <a:srgbClr val="0D0D0D"/>
    <a:srgbClr val="FF3131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27568" autoAdjust="0"/>
  </p:normalViewPr>
  <p:slideViewPr>
    <p:cSldViewPr snapToGrid="0">
      <p:cViewPr>
        <p:scale>
          <a:sx n="87" d="100"/>
          <a:sy n="87" d="100"/>
        </p:scale>
        <p:origin x="-44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AA968-9F58-4A6E-B11C-582CA574AD65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EE47331-2253-406E-9CB5-953C9128E5FC}">
      <dgm:prSet custT="1"/>
      <dgm:spPr/>
      <dgm:t>
        <a:bodyPr/>
        <a:lstStyle/>
        <a:p>
          <a:r>
            <a:rPr lang="uk-UA" sz="3200" b="1" dirty="0" smtClean="0"/>
            <a:t>Усний рахунок</a:t>
          </a:r>
          <a:endParaRPr lang="ru-RU" sz="3200" b="1" dirty="0"/>
        </a:p>
      </dgm:t>
    </dgm:pt>
    <dgm:pt modelId="{07B45246-BCBA-4C6A-9076-F862C32035CB}" type="parTrans" cxnId="{12A14C53-C33B-4200-8636-434B79EDDC5F}">
      <dgm:prSet/>
      <dgm:spPr/>
      <dgm:t>
        <a:bodyPr/>
        <a:lstStyle/>
        <a:p>
          <a:endParaRPr lang="ru-RU"/>
        </a:p>
      </dgm:t>
    </dgm:pt>
    <dgm:pt modelId="{B06B7428-C848-4EE0-8ECF-6C9F79544FEB}" type="sibTrans" cxnId="{12A14C53-C33B-4200-8636-434B79EDDC5F}">
      <dgm:prSet/>
      <dgm:spPr/>
      <dgm:t>
        <a:bodyPr/>
        <a:lstStyle/>
        <a:p>
          <a:endParaRPr lang="ru-RU"/>
        </a:p>
      </dgm:t>
    </dgm:pt>
    <dgm:pt modelId="{17FCBCD0-5166-44EF-A995-697AB50FC98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Закріплення таблиці множення числа 2 </a:t>
          </a:r>
          <a:endParaRPr lang="ru-RU" sz="3200" b="1" dirty="0">
            <a:solidFill>
              <a:schemeClr val="bg1"/>
            </a:solidFill>
          </a:endParaRPr>
        </a:p>
      </dgm:t>
    </dgm:pt>
    <dgm:pt modelId="{5DA8E561-7845-4F5E-8BAA-7476E17DE152}" type="parTrans" cxnId="{61173E0E-C7CE-4D50-8A41-FB11AB1EF1A9}">
      <dgm:prSet/>
      <dgm:spPr/>
      <dgm:t>
        <a:bodyPr/>
        <a:lstStyle/>
        <a:p>
          <a:endParaRPr lang="ru-RU"/>
        </a:p>
      </dgm:t>
    </dgm:pt>
    <dgm:pt modelId="{51DA5559-1D76-4E84-9E22-8C1484394DD0}" type="sibTrans" cxnId="{61173E0E-C7CE-4D50-8A41-FB11AB1EF1A9}">
      <dgm:prSet/>
      <dgm:spPr/>
      <dgm:t>
        <a:bodyPr/>
        <a:lstStyle/>
        <a:p>
          <a:endParaRPr lang="ru-RU"/>
        </a:p>
      </dgm:t>
    </dgm:pt>
    <dgm:pt modelId="{C7F066E2-A2BF-4022-BF58-14958850D66F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/>
            <a:t>Задачі на знаходження добутку</a:t>
          </a:r>
          <a:endParaRPr lang="ru-RU" b="1" dirty="0"/>
        </a:p>
      </dgm:t>
    </dgm:pt>
    <dgm:pt modelId="{DEED5A30-5E1A-4497-A8DE-013FB92DBE60}" type="parTrans" cxnId="{FAAAC0BF-1C40-4037-8034-D05A392E33BC}">
      <dgm:prSet/>
      <dgm:spPr/>
      <dgm:t>
        <a:bodyPr/>
        <a:lstStyle/>
        <a:p>
          <a:endParaRPr lang="ru-RU"/>
        </a:p>
      </dgm:t>
    </dgm:pt>
    <dgm:pt modelId="{38331CB2-7599-45F9-B495-D446459A6E2D}" type="sibTrans" cxnId="{FAAAC0BF-1C40-4037-8034-D05A392E33BC}">
      <dgm:prSet/>
      <dgm:spPr/>
      <dgm:t>
        <a:bodyPr/>
        <a:lstStyle/>
        <a:p>
          <a:endParaRPr lang="ru-RU"/>
        </a:p>
      </dgm:t>
    </dgm:pt>
    <dgm:pt modelId="{3466C275-B8F1-459F-B50B-976409EFE0E4}">
      <dgm:prSet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Порівняння </a:t>
          </a:r>
          <a:r>
            <a:rPr lang="ru-RU" b="1" dirty="0" err="1" smtClean="0">
              <a:solidFill>
                <a:schemeClr val="bg1"/>
              </a:solidFill>
            </a:rPr>
            <a:t>добутку</a:t>
          </a:r>
          <a:r>
            <a:rPr lang="ru-RU" b="1" dirty="0" smtClean="0">
              <a:solidFill>
                <a:schemeClr val="bg1"/>
              </a:solidFill>
            </a:rPr>
            <a:t> з сумою</a:t>
          </a:r>
          <a:endParaRPr lang="ru-RU" dirty="0">
            <a:solidFill>
              <a:schemeClr val="bg1"/>
            </a:solidFill>
          </a:endParaRPr>
        </a:p>
      </dgm:t>
    </dgm:pt>
    <dgm:pt modelId="{C0C08257-B11F-41E4-8C89-4961A82ACA32}" type="parTrans" cxnId="{4A9EE714-AD6C-4C23-B6F5-18E57EA3E9CE}">
      <dgm:prSet/>
      <dgm:spPr/>
      <dgm:t>
        <a:bodyPr/>
        <a:lstStyle/>
        <a:p>
          <a:endParaRPr lang="ru-RU"/>
        </a:p>
      </dgm:t>
    </dgm:pt>
    <dgm:pt modelId="{2833D3A3-6263-4921-903C-07E9A6421D09}" type="sibTrans" cxnId="{4A9EE714-AD6C-4C23-B6F5-18E57EA3E9CE}">
      <dgm:prSet/>
      <dgm:spPr/>
      <dgm:t>
        <a:bodyPr/>
        <a:lstStyle/>
        <a:p>
          <a:endParaRPr lang="ru-RU"/>
        </a:p>
      </dgm:t>
    </dgm:pt>
    <dgm:pt modelId="{6408D3F1-0C0E-4F5D-B5D5-053E6D4B4C50}" type="pres">
      <dgm:prSet presAssocID="{289AA968-9F58-4A6E-B11C-582CA574AD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5BBC-E083-4F12-B4A9-616A8F9530EC}" type="pres">
      <dgm:prSet presAssocID="{6EE47331-2253-406E-9CB5-953C9128E5FC}" presName="node" presStyleLbl="node1" presStyleIdx="0" presStyleCnt="4" custScaleX="79929" custLinFactNeighborX="28936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EF99B-E600-4B60-96C8-658D7EF2F880}" type="pres">
      <dgm:prSet presAssocID="{B06B7428-C848-4EE0-8ECF-6C9F79544FEB}" presName="sibTrans" presStyleCnt="0"/>
      <dgm:spPr/>
    </dgm:pt>
    <dgm:pt modelId="{8C93B566-6306-40C5-A3D5-B84E788E517B}" type="pres">
      <dgm:prSet presAssocID="{17FCBCD0-5166-44EF-A995-697AB50FC98B}" presName="node" presStyleLbl="node1" presStyleIdx="1" presStyleCnt="4" custScaleX="96741" custLinFactNeighborX="165" custLinFactNeighborY="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D5E2-E5AE-41CC-80D3-5A0016AFADCC}" type="pres">
      <dgm:prSet presAssocID="{51DA5559-1D76-4E84-9E22-8C1484394DD0}" presName="sibTrans" presStyleCnt="0"/>
      <dgm:spPr/>
    </dgm:pt>
    <dgm:pt modelId="{59CF1D9C-2F66-430C-8C5F-07B7FEE5F045}" type="pres">
      <dgm:prSet presAssocID="{C7F066E2-A2BF-4022-BF58-14958850D66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66261-9B99-479C-9346-B39B9279D96E}" type="pres">
      <dgm:prSet presAssocID="{38331CB2-7599-45F9-B495-D446459A6E2D}" presName="sibTrans" presStyleCnt="0"/>
      <dgm:spPr/>
    </dgm:pt>
    <dgm:pt modelId="{6C0F7CAC-2753-43F9-84FC-D27019835444}" type="pres">
      <dgm:prSet presAssocID="{3466C275-B8F1-459F-B50B-976409EFE0E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A14C53-C33B-4200-8636-434B79EDDC5F}" srcId="{289AA968-9F58-4A6E-B11C-582CA574AD65}" destId="{6EE47331-2253-406E-9CB5-953C9128E5FC}" srcOrd="0" destOrd="0" parTransId="{07B45246-BCBA-4C6A-9076-F862C32035CB}" sibTransId="{B06B7428-C848-4EE0-8ECF-6C9F79544FEB}"/>
    <dgm:cxn modelId="{CB3A6388-3E21-4801-96D5-6350A3F16B0C}" type="presOf" srcId="{C7F066E2-A2BF-4022-BF58-14958850D66F}" destId="{59CF1D9C-2F66-430C-8C5F-07B7FEE5F045}" srcOrd="0" destOrd="0" presId="urn:microsoft.com/office/officeart/2005/8/layout/hList6"/>
    <dgm:cxn modelId="{158DDF49-5E01-4654-8DE3-5A9CA5B0BB54}" type="presOf" srcId="{3466C275-B8F1-459F-B50B-976409EFE0E4}" destId="{6C0F7CAC-2753-43F9-84FC-D27019835444}" srcOrd="0" destOrd="0" presId="urn:microsoft.com/office/officeart/2005/8/layout/hList6"/>
    <dgm:cxn modelId="{61173E0E-C7CE-4D50-8A41-FB11AB1EF1A9}" srcId="{289AA968-9F58-4A6E-B11C-582CA574AD65}" destId="{17FCBCD0-5166-44EF-A995-697AB50FC98B}" srcOrd="1" destOrd="0" parTransId="{5DA8E561-7845-4F5E-8BAA-7476E17DE152}" sibTransId="{51DA5559-1D76-4E84-9E22-8C1484394DD0}"/>
    <dgm:cxn modelId="{C78439AB-084D-4EDC-B120-0D3CA3737DBE}" type="presOf" srcId="{6EE47331-2253-406E-9CB5-953C9128E5FC}" destId="{783C5BBC-E083-4F12-B4A9-616A8F9530EC}" srcOrd="0" destOrd="0" presId="urn:microsoft.com/office/officeart/2005/8/layout/hList6"/>
    <dgm:cxn modelId="{46DC41B4-7F5C-4A62-92E3-89350944E1BA}" type="presOf" srcId="{289AA968-9F58-4A6E-B11C-582CA574AD65}" destId="{6408D3F1-0C0E-4F5D-B5D5-053E6D4B4C50}" srcOrd="0" destOrd="0" presId="urn:microsoft.com/office/officeart/2005/8/layout/hList6"/>
    <dgm:cxn modelId="{4A9EE714-AD6C-4C23-B6F5-18E57EA3E9CE}" srcId="{289AA968-9F58-4A6E-B11C-582CA574AD65}" destId="{3466C275-B8F1-459F-B50B-976409EFE0E4}" srcOrd="3" destOrd="0" parTransId="{C0C08257-B11F-41E4-8C89-4961A82ACA32}" sibTransId="{2833D3A3-6263-4921-903C-07E9A6421D09}"/>
    <dgm:cxn modelId="{80881A5D-2B27-4AEE-9BCE-952F4FC95014}" type="presOf" srcId="{17FCBCD0-5166-44EF-A995-697AB50FC98B}" destId="{8C93B566-6306-40C5-A3D5-B84E788E517B}" srcOrd="0" destOrd="0" presId="urn:microsoft.com/office/officeart/2005/8/layout/hList6"/>
    <dgm:cxn modelId="{FAAAC0BF-1C40-4037-8034-D05A392E33BC}" srcId="{289AA968-9F58-4A6E-B11C-582CA574AD65}" destId="{C7F066E2-A2BF-4022-BF58-14958850D66F}" srcOrd="2" destOrd="0" parTransId="{DEED5A30-5E1A-4497-A8DE-013FB92DBE60}" sibTransId="{38331CB2-7599-45F9-B495-D446459A6E2D}"/>
    <dgm:cxn modelId="{1403B390-7F90-4C75-9CEA-5BEC87085F96}" type="presParOf" srcId="{6408D3F1-0C0E-4F5D-B5D5-053E6D4B4C50}" destId="{783C5BBC-E083-4F12-B4A9-616A8F9530EC}" srcOrd="0" destOrd="0" presId="urn:microsoft.com/office/officeart/2005/8/layout/hList6"/>
    <dgm:cxn modelId="{3D60B7F7-0C4E-4589-96E5-965011161D76}" type="presParOf" srcId="{6408D3F1-0C0E-4F5D-B5D5-053E6D4B4C50}" destId="{903EF99B-E600-4B60-96C8-658D7EF2F880}" srcOrd="1" destOrd="0" presId="urn:microsoft.com/office/officeart/2005/8/layout/hList6"/>
    <dgm:cxn modelId="{914FE096-E2ED-4993-A9F8-6D54532BAB8B}" type="presParOf" srcId="{6408D3F1-0C0E-4F5D-B5D5-053E6D4B4C50}" destId="{8C93B566-6306-40C5-A3D5-B84E788E517B}" srcOrd="2" destOrd="0" presId="urn:microsoft.com/office/officeart/2005/8/layout/hList6"/>
    <dgm:cxn modelId="{F9E3C90D-8752-4F1F-B795-2AD530CDD284}" type="presParOf" srcId="{6408D3F1-0C0E-4F5D-B5D5-053E6D4B4C50}" destId="{B4E8D5E2-E5AE-41CC-80D3-5A0016AFADCC}" srcOrd="3" destOrd="0" presId="urn:microsoft.com/office/officeart/2005/8/layout/hList6"/>
    <dgm:cxn modelId="{C7CF1335-10A8-44C4-B72C-F80BB917F7BA}" type="presParOf" srcId="{6408D3F1-0C0E-4F5D-B5D5-053E6D4B4C50}" destId="{59CF1D9C-2F66-430C-8C5F-07B7FEE5F045}" srcOrd="4" destOrd="0" presId="urn:microsoft.com/office/officeart/2005/8/layout/hList6"/>
    <dgm:cxn modelId="{664C4E98-005B-4C6E-8EA7-FA5F6B7A5C2A}" type="presParOf" srcId="{6408D3F1-0C0E-4F5D-B5D5-053E6D4B4C50}" destId="{DF566261-9B99-479C-9346-B39B9279D96E}" srcOrd="5" destOrd="0" presId="urn:microsoft.com/office/officeart/2005/8/layout/hList6"/>
    <dgm:cxn modelId="{CBCDFD4E-5786-4592-B670-11BA8014A950}" type="presParOf" srcId="{6408D3F1-0C0E-4F5D-B5D5-053E6D4B4C50}" destId="{6C0F7CAC-2753-43F9-84FC-D2701983544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C5BBC-E083-4F12-B4A9-616A8F9530EC}">
      <dsp:nvSpPr>
        <dsp:cNvPr id="0" name=""/>
        <dsp:cNvSpPr/>
      </dsp:nvSpPr>
      <dsp:spPr>
        <a:xfrm rot="16200000">
          <a:off x="-997239" y="1056549"/>
          <a:ext cx="4272497" cy="215939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Усний рахунок</a:t>
          </a:r>
          <a:endParaRPr lang="ru-RU" sz="3200" b="1" kern="1200" dirty="0"/>
        </a:p>
      </dsp:txBody>
      <dsp:txXfrm rot="5400000">
        <a:off x="59311" y="854498"/>
        <a:ext cx="2159397" cy="2563499"/>
      </dsp:txXfrm>
    </dsp:sp>
    <dsp:sp modelId="{8C93B566-6306-40C5-A3D5-B84E788E517B}">
      <dsp:nvSpPr>
        <dsp:cNvPr id="0" name=""/>
        <dsp:cNvSpPr/>
      </dsp:nvSpPr>
      <dsp:spPr>
        <a:xfrm rot="16200000">
          <a:off x="1533584" y="829449"/>
          <a:ext cx="4272497" cy="2613598"/>
        </a:xfrm>
        <a:prstGeom prst="flowChartManualOperation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Закріплення таблиці множення числа 2 </a:t>
          </a:r>
          <a:endParaRPr lang="ru-RU" sz="3200" b="1" kern="1200" dirty="0">
            <a:solidFill>
              <a:schemeClr val="bg1"/>
            </a:solidFill>
          </a:endParaRPr>
        </a:p>
      </dsp:txBody>
      <dsp:txXfrm rot="5400000">
        <a:off x="2363034" y="854498"/>
        <a:ext cx="2613598" cy="2563499"/>
      </dsp:txXfrm>
    </dsp:sp>
    <dsp:sp modelId="{59CF1D9C-2F66-430C-8C5F-07B7FEE5F045}">
      <dsp:nvSpPr>
        <dsp:cNvPr id="0" name=""/>
        <dsp:cNvSpPr/>
      </dsp:nvSpPr>
      <dsp:spPr>
        <a:xfrm rot="16200000">
          <a:off x="4393495" y="785426"/>
          <a:ext cx="4272497" cy="2701644"/>
        </a:xfrm>
        <a:prstGeom prst="flowChartManualOperation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/>
            <a:t>Задачі на знаходження добутку</a:t>
          </a:r>
          <a:endParaRPr lang="ru-RU" sz="3100" b="1" kern="1200" dirty="0"/>
        </a:p>
      </dsp:txBody>
      <dsp:txXfrm rot="5400000">
        <a:off x="5178922" y="854498"/>
        <a:ext cx="2701644" cy="2563499"/>
      </dsp:txXfrm>
    </dsp:sp>
    <dsp:sp modelId="{6C0F7CAC-2753-43F9-84FC-D27019835444}">
      <dsp:nvSpPr>
        <dsp:cNvPr id="0" name=""/>
        <dsp:cNvSpPr/>
      </dsp:nvSpPr>
      <dsp:spPr>
        <a:xfrm rot="16200000">
          <a:off x="7297763" y="785426"/>
          <a:ext cx="4272497" cy="270164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>
              <a:solidFill>
                <a:schemeClr val="bg1"/>
              </a:solidFill>
            </a:rPr>
            <a:t>Порівняння </a:t>
          </a:r>
          <a:r>
            <a:rPr lang="ru-RU" sz="3100" b="1" kern="1200" dirty="0" err="1" smtClean="0">
              <a:solidFill>
                <a:schemeClr val="bg1"/>
              </a:solidFill>
            </a:rPr>
            <a:t>добутку</a:t>
          </a:r>
          <a:r>
            <a:rPr lang="ru-RU" sz="3100" b="1" kern="1200" dirty="0" smtClean="0">
              <a:solidFill>
                <a:schemeClr val="bg1"/>
              </a:solidFill>
            </a:rPr>
            <a:t> з сумою</a:t>
          </a:r>
          <a:endParaRPr lang="ru-RU" sz="3100" kern="1200" dirty="0">
            <a:solidFill>
              <a:schemeClr val="bg1"/>
            </a:solidFill>
          </a:endParaRPr>
        </a:p>
      </dsp:txBody>
      <dsp:txXfrm rot="5400000">
        <a:off x="8083190" y="854498"/>
        <a:ext cx="2701644" cy="2563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5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7.jpe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91343" y="3816655"/>
            <a:ext cx="9022897" cy="234957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</a:rPr>
              <a:t>Закріплення таблиці множення </a:t>
            </a:r>
            <a:r>
              <a:rPr lang="ru-RU" sz="4400" b="1" dirty="0">
                <a:solidFill>
                  <a:srgbClr val="7030A0"/>
                </a:solidFill>
              </a:rPr>
              <a:t>числа 2. </a:t>
            </a:r>
            <a:r>
              <a:rPr lang="uk-UA" sz="4400" b="1" dirty="0" smtClean="0">
                <a:solidFill>
                  <a:srgbClr val="7030A0"/>
                </a:solidFill>
              </a:rPr>
              <a:t>Розв’язування задач на знаходження добутку</a:t>
            </a:r>
            <a:r>
              <a:rPr lang="en-US" sz="4400" b="1" dirty="0" smtClean="0">
                <a:solidFill>
                  <a:srgbClr val="7030A0"/>
                </a:solidFill>
              </a:rPr>
              <a:t>.</a:t>
            </a:r>
            <a:r>
              <a:rPr lang="ru-RU" sz="4400" b="1" dirty="0" smtClean="0">
                <a:solidFill>
                  <a:srgbClr val="7030A0"/>
                </a:solidFill>
              </a:rPr>
              <a:t> </a:t>
            </a:r>
            <a:endParaRPr lang="uk-UA" sz="3333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Number 2 colored font from numbers vector">
            <a:extLst>
              <a:ext uri="{FF2B5EF4-FFF2-40B4-BE49-F238E27FC236}">
                <a16:creationId xmlns="" xmlns:a16="http://schemas.microsoft.com/office/drawing/2014/main" id="{93521BC4-7A6B-4CCF-96E0-348B6A07C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54" y="1131954"/>
            <a:ext cx="2266950" cy="2381250"/>
          </a:xfrm>
          <a:prstGeom prst="roundRect">
            <a:avLst/>
          </a:prstGeom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18648" y="1219039"/>
            <a:ext cx="3095592" cy="17366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Математика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 </a:t>
            </a:r>
            <a:r>
              <a:rPr lang="uk-UA" sz="2400" b="1" dirty="0" smtClean="0">
                <a:solidFill>
                  <a:srgbClr val="7030A0"/>
                </a:solidFill>
              </a:rPr>
              <a:t>клас. Розділ 5.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Дія множення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Урок </a:t>
            </a:r>
            <a:r>
              <a:rPr lang="en-US" sz="2400" b="1" dirty="0" smtClean="0">
                <a:solidFill>
                  <a:srgbClr val="7030A0"/>
                </a:solidFill>
              </a:rPr>
              <a:t>69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8198" y="604698"/>
            <a:ext cx="10019686" cy="65965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Розв’яжи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задачу № 545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AC8A322-BC43-4843-BFCE-48C5133F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CE11F0F-5553-42C9-9307-07D210DF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93B0E4B-1F7B-4126-A842-27F00148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F32223D-D5D3-4745-BBF8-7241DE88D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49E3F79-C56A-4CC2-80B8-4946FA2E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266630E-8DE3-48DB-8DA0-461205CC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8579685-51E3-4281-9A0C-A753F30C3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4FA8706-1790-47B9-ADC6-821A296B1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E309E241-9C00-4129-9D06-6BDAFBF8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637" b="59896"/>
          <a:stretch/>
        </p:blipFill>
        <p:spPr>
          <a:xfrm>
            <a:off x="955575" y="1241210"/>
            <a:ext cx="7749827" cy="5406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69085447-83EF-41C4-B955-1D080D2D7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59" y="1218722"/>
            <a:ext cx="2705164" cy="138136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8E5AED46-54DE-453A-823D-4C67D3D790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605297" y="2517327"/>
            <a:ext cx="440143" cy="28893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DAC8F2E-714F-4C39-8BC5-AAB668C7D40D}"/>
              </a:ext>
            </a:extLst>
          </p:cNvPr>
          <p:cNvSpPr txBox="1"/>
          <p:nvPr/>
        </p:nvSpPr>
        <p:spPr>
          <a:xfrm>
            <a:off x="3640618" y="2356979"/>
            <a:ext cx="939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(</a:t>
            </a:r>
            <a:r>
              <a:rPr lang="uk-UA" sz="3600" b="1" dirty="0">
                <a:latin typeface="Monotype Corsiva" panose="03010101010201010101" pitchFamily="66" charset="0"/>
              </a:rPr>
              <a:t> м)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E913EEEE-40E0-49FA-BE54-9358785D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043489" y="2356979"/>
            <a:ext cx="455016" cy="56766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87D8A827-FF12-4A82-B997-DB8AAE18FDF8}"/>
              </a:ext>
            </a:extLst>
          </p:cNvPr>
          <p:cNvSpPr txBox="1"/>
          <p:nvPr/>
        </p:nvSpPr>
        <p:spPr>
          <a:xfrm>
            <a:off x="1297002" y="3113906"/>
            <a:ext cx="7004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Відповідь: 10 м тканини </a:t>
            </a:r>
            <a:r>
              <a:rPr lang="uk-UA" sz="2800" dirty="0" smtClean="0"/>
              <a:t>для </a:t>
            </a:r>
            <a:r>
              <a:rPr lang="uk-UA" sz="2800" dirty="0"/>
              <a:t>пошиття </a:t>
            </a:r>
            <a:r>
              <a:rPr lang="uk-UA" sz="2800" dirty="0" smtClean="0"/>
              <a:t>5 </a:t>
            </a:r>
            <a:r>
              <a:rPr lang="uk-UA" sz="2800" dirty="0"/>
              <a:t>таких суконь.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F1F0B57-44A5-4104-9D76-A9D979F20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450343" y="2356979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76D9EF4-BE23-4698-B97F-BA15BC717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690" y="2438972"/>
            <a:ext cx="394062" cy="4036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B78FEF5B-C7A4-4BEC-A59C-D92EB88E3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224703" y="2356979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12DF1B9A-B2EF-4228-9791-4EC225B7D3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301238" y="2318305"/>
            <a:ext cx="455016" cy="567661"/>
          </a:xfrm>
          <a:prstGeom prst="rect">
            <a:avLst/>
          </a:prstGeom>
        </p:spPr>
      </p:pic>
      <p:sp>
        <p:nvSpPr>
          <p:cNvPr id="35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6402114" y="1395284"/>
            <a:ext cx="5417833" cy="17730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На пошиття однієї сукні витрачають 2 м тканини. Скільки метрів тканини потрібно для пошиття п’яти таких суконь?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46C6CBC4-E53F-46E3-9E4D-7BB6242064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5659" y="3266307"/>
            <a:ext cx="2963310" cy="3112721"/>
          </a:xfrm>
          <a:prstGeom prst="rect">
            <a:avLst/>
          </a:prstGeom>
        </p:spPr>
      </p:pic>
      <p:sp>
        <p:nvSpPr>
          <p:cNvPr id="34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Прямоугольник: скругленные углы 9">
            <a:extLst>
              <a:ext uri="{FF2B5EF4-FFF2-40B4-BE49-F238E27FC236}">
                <a16:creationId xmlns="" xmlns:a16="http://schemas.microsoft.com/office/drawing/2014/main" id="{DE1D0AAC-768B-4CED-A5B5-2F7C486C8B06}"/>
              </a:ext>
            </a:extLst>
          </p:cNvPr>
          <p:cNvSpPr/>
          <p:nvPr/>
        </p:nvSpPr>
        <p:spPr>
          <a:xfrm>
            <a:off x="9416166" y="1452054"/>
            <a:ext cx="1047394" cy="2007309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DE1D0AAC-768B-4CED-A5B5-2F7C486C8B06}"/>
              </a:ext>
            </a:extLst>
          </p:cNvPr>
          <p:cNvSpPr/>
          <p:nvPr/>
        </p:nvSpPr>
        <p:spPr>
          <a:xfrm>
            <a:off x="8259541" y="1452054"/>
            <a:ext cx="1047394" cy="2007309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182430" y="516302"/>
            <a:ext cx="9888341" cy="74644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Скільки кругів на малюнку?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C1DBB743-54DA-4676-8E0E-6B9796D0DA91}"/>
              </a:ext>
            </a:extLst>
          </p:cNvPr>
          <p:cNvGrpSpPr/>
          <p:nvPr/>
        </p:nvGrpSpPr>
        <p:grpSpPr>
          <a:xfrm>
            <a:off x="1182430" y="1452053"/>
            <a:ext cx="1913524" cy="825954"/>
            <a:chOff x="357819" y="1550949"/>
            <a:chExt cx="2750497" cy="1163675"/>
          </a:xfrm>
        </p:grpSpPr>
        <p:sp>
          <p:nvSpPr>
            <p:cNvPr id="2" name="Овал 1">
              <a:extLst>
                <a:ext uri="{FF2B5EF4-FFF2-40B4-BE49-F238E27FC236}">
                  <a16:creationId xmlns="" xmlns:a16="http://schemas.microsoft.com/office/drawing/2014/main" id="{9AB8B186-5B12-445A-A732-02E69319C884}"/>
                </a:ext>
              </a:extLst>
            </p:cNvPr>
            <p:cNvSpPr/>
            <p:nvPr/>
          </p:nvSpPr>
          <p:spPr>
            <a:xfrm>
              <a:off x="357819" y="1550949"/>
              <a:ext cx="2750497" cy="11636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="" xmlns:a16="http://schemas.microsoft.com/office/drawing/2014/main" id="{71025D73-A05F-49A9-B3F6-FF0665E4BC84}"/>
                </a:ext>
              </a:extLst>
            </p:cNvPr>
            <p:cNvSpPr/>
            <p:nvPr/>
          </p:nvSpPr>
          <p:spPr>
            <a:xfrm>
              <a:off x="814162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5" name="Овал 34">
              <a:extLst>
                <a:ext uri="{FF2B5EF4-FFF2-40B4-BE49-F238E27FC236}">
                  <a16:creationId xmlns="" xmlns:a16="http://schemas.microsoft.com/office/drawing/2014/main" id="{39F2C68B-8AA8-4404-8446-5A5D908C7367}"/>
                </a:ext>
              </a:extLst>
            </p:cNvPr>
            <p:cNvSpPr/>
            <p:nvPr/>
          </p:nvSpPr>
          <p:spPr>
            <a:xfrm>
              <a:off x="1961239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F88AF504-9285-423B-8019-FE6D3C244E46}"/>
              </a:ext>
            </a:extLst>
          </p:cNvPr>
          <p:cNvGrpSpPr/>
          <p:nvPr/>
        </p:nvGrpSpPr>
        <p:grpSpPr>
          <a:xfrm>
            <a:off x="3417247" y="1452054"/>
            <a:ext cx="1913524" cy="825954"/>
            <a:chOff x="357819" y="1550949"/>
            <a:chExt cx="2750497" cy="1163675"/>
          </a:xfrm>
        </p:grpSpPr>
        <p:sp>
          <p:nvSpPr>
            <p:cNvPr id="42" name="Овал 41">
              <a:extLst>
                <a:ext uri="{FF2B5EF4-FFF2-40B4-BE49-F238E27FC236}">
                  <a16:creationId xmlns="" xmlns:a16="http://schemas.microsoft.com/office/drawing/2014/main" id="{681AEF03-0B9F-4873-9D2D-E2AFFF0372DA}"/>
                </a:ext>
              </a:extLst>
            </p:cNvPr>
            <p:cNvSpPr/>
            <p:nvPr/>
          </p:nvSpPr>
          <p:spPr>
            <a:xfrm>
              <a:off x="357819" y="1550949"/>
              <a:ext cx="2750497" cy="11636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" name="Овал 42">
              <a:extLst>
                <a:ext uri="{FF2B5EF4-FFF2-40B4-BE49-F238E27FC236}">
                  <a16:creationId xmlns="" xmlns:a16="http://schemas.microsoft.com/office/drawing/2014/main" id="{FA2E4BF9-11EB-4EA5-BA11-2027D0B14C24}"/>
                </a:ext>
              </a:extLst>
            </p:cNvPr>
            <p:cNvSpPr/>
            <p:nvPr/>
          </p:nvSpPr>
          <p:spPr>
            <a:xfrm>
              <a:off x="814162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44" name="Овал 43">
              <a:extLst>
                <a:ext uri="{FF2B5EF4-FFF2-40B4-BE49-F238E27FC236}">
                  <a16:creationId xmlns="" xmlns:a16="http://schemas.microsoft.com/office/drawing/2014/main" id="{B7B15D50-82C2-4774-A76D-56E9E2BE0766}"/>
                </a:ext>
              </a:extLst>
            </p:cNvPr>
            <p:cNvSpPr/>
            <p:nvPr/>
          </p:nvSpPr>
          <p:spPr>
            <a:xfrm>
              <a:off x="1961239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5DE8D013-8067-45BD-941A-52D4E71B375F}"/>
              </a:ext>
            </a:extLst>
          </p:cNvPr>
          <p:cNvGrpSpPr/>
          <p:nvPr/>
        </p:nvGrpSpPr>
        <p:grpSpPr>
          <a:xfrm>
            <a:off x="5631443" y="1452054"/>
            <a:ext cx="1913524" cy="825954"/>
            <a:chOff x="357819" y="1550949"/>
            <a:chExt cx="2750497" cy="1163675"/>
          </a:xfrm>
        </p:grpSpPr>
        <p:sp>
          <p:nvSpPr>
            <p:cNvPr id="46" name="Овал 45">
              <a:extLst>
                <a:ext uri="{FF2B5EF4-FFF2-40B4-BE49-F238E27FC236}">
                  <a16:creationId xmlns="" xmlns:a16="http://schemas.microsoft.com/office/drawing/2014/main" id="{186187E9-48D7-474E-A10A-B284887E2697}"/>
                </a:ext>
              </a:extLst>
            </p:cNvPr>
            <p:cNvSpPr/>
            <p:nvPr/>
          </p:nvSpPr>
          <p:spPr>
            <a:xfrm>
              <a:off x="357819" y="1550949"/>
              <a:ext cx="2750497" cy="11636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="" xmlns:a16="http://schemas.microsoft.com/office/drawing/2014/main" id="{005B5356-CA8C-4265-8F25-5A004FB55A84}"/>
                </a:ext>
              </a:extLst>
            </p:cNvPr>
            <p:cNvSpPr/>
            <p:nvPr/>
          </p:nvSpPr>
          <p:spPr>
            <a:xfrm>
              <a:off x="814162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55" name="Овал 54">
              <a:extLst>
                <a:ext uri="{FF2B5EF4-FFF2-40B4-BE49-F238E27FC236}">
                  <a16:creationId xmlns="" xmlns:a16="http://schemas.microsoft.com/office/drawing/2014/main" id="{3F8D18D0-D5C3-4667-B6F5-6F54EA2280CE}"/>
                </a:ext>
              </a:extLst>
            </p:cNvPr>
            <p:cNvSpPr/>
            <p:nvPr/>
          </p:nvSpPr>
          <p:spPr>
            <a:xfrm>
              <a:off x="1961239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="" xmlns:a16="http://schemas.microsoft.com/office/drawing/2014/main" id="{E5128BB0-A312-4025-A5F1-1D15EB429185}"/>
              </a:ext>
            </a:extLst>
          </p:cNvPr>
          <p:cNvGrpSpPr/>
          <p:nvPr/>
        </p:nvGrpSpPr>
        <p:grpSpPr>
          <a:xfrm>
            <a:off x="1182430" y="2629460"/>
            <a:ext cx="1913524" cy="825954"/>
            <a:chOff x="357819" y="1550949"/>
            <a:chExt cx="2750497" cy="1163675"/>
          </a:xfrm>
        </p:grpSpPr>
        <p:sp>
          <p:nvSpPr>
            <p:cNvPr id="57" name="Овал 56">
              <a:extLst>
                <a:ext uri="{FF2B5EF4-FFF2-40B4-BE49-F238E27FC236}">
                  <a16:creationId xmlns="" xmlns:a16="http://schemas.microsoft.com/office/drawing/2014/main" id="{2CA489D8-CFBE-410D-8E3B-89C2BBC836A1}"/>
                </a:ext>
              </a:extLst>
            </p:cNvPr>
            <p:cNvSpPr/>
            <p:nvPr/>
          </p:nvSpPr>
          <p:spPr>
            <a:xfrm>
              <a:off x="357819" y="1550949"/>
              <a:ext cx="2750497" cy="11636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8" name="Овал 57">
              <a:extLst>
                <a:ext uri="{FF2B5EF4-FFF2-40B4-BE49-F238E27FC236}">
                  <a16:creationId xmlns="" xmlns:a16="http://schemas.microsoft.com/office/drawing/2014/main" id="{29496451-B4DB-42BC-8DE3-17B4824F6B23}"/>
                </a:ext>
              </a:extLst>
            </p:cNvPr>
            <p:cNvSpPr/>
            <p:nvPr/>
          </p:nvSpPr>
          <p:spPr>
            <a:xfrm>
              <a:off x="814162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59" name="Овал 58">
              <a:extLst>
                <a:ext uri="{FF2B5EF4-FFF2-40B4-BE49-F238E27FC236}">
                  <a16:creationId xmlns="" xmlns:a16="http://schemas.microsoft.com/office/drawing/2014/main" id="{05B46A3F-B5F4-49B3-B57A-B7495C7DC8ED}"/>
                </a:ext>
              </a:extLst>
            </p:cNvPr>
            <p:cNvSpPr/>
            <p:nvPr/>
          </p:nvSpPr>
          <p:spPr>
            <a:xfrm>
              <a:off x="1961239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="" xmlns:a16="http://schemas.microsoft.com/office/drawing/2014/main" id="{18BDF9F3-5C7C-416E-A737-0E4BA87ECAA4}"/>
              </a:ext>
            </a:extLst>
          </p:cNvPr>
          <p:cNvGrpSpPr/>
          <p:nvPr/>
        </p:nvGrpSpPr>
        <p:grpSpPr>
          <a:xfrm>
            <a:off x="3427340" y="2629461"/>
            <a:ext cx="1913524" cy="825954"/>
            <a:chOff x="357819" y="1550949"/>
            <a:chExt cx="2750497" cy="1163675"/>
          </a:xfrm>
        </p:grpSpPr>
        <p:sp>
          <p:nvSpPr>
            <p:cNvPr id="61" name="Овал 60">
              <a:extLst>
                <a:ext uri="{FF2B5EF4-FFF2-40B4-BE49-F238E27FC236}">
                  <a16:creationId xmlns="" xmlns:a16="http://schemas.microsoft.com/office/drawing/2014/main" id="{35839B35-3583-4B83-A728-3424B44E88A2}"/>
                </a:ext>
              </a:extLst>
            </p:cNvPr>
            <p:cNvSpPr/>
            <p:nvPr/>
          </p:nvSpPr>
          <p:spPr>
            <a:xfrm>
              <a:off x="357819" y="1550949"/>
              <a:ext cx="2750497" cy="11636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2" name="Овал 61">
              <a:extLst>
                <a:ext uri="{FF2B5EF4-FFF2-40B4-BE49-F238E27FC236}">
                  <a16:creationId xmlns="" xmlns:a16="http://schemas.microsoft.com/office/drawing/2014/main" id="{3BEBC466-B14B-46F1-851F-F95B76735C55}"/>
                </a:ext>
              </a:extLst>
            </p:cNvPr>
            <p:cNvSpPr/>
            <p:nvPr/>
          </p:nvSpPr>
          <p:spPr>
            <a:xfrm>
              <a:off x="814162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63" name="Овал 62">
              <a:extLst>
                <a:ext uri="{FF2B5EF4-FFF2-40B4-BE49-F238E27FC236}">
                  <a16:creationId xmlns="" xmlns:a16="http://schemas.microsoft.com/office/drawing/2014/main" id="{9B6A7AFA-E170-41B8-B6D4-6298C4C55C62}"/>
                </a:ext>
              </a:extLst>
            </p:cNvPr>
            <p:cNvSpPr/>
            <p:nvPr/>
          </p:nvSpPr>
          <p:spPr>
            <a:xfrm>
              <a:off x="1961239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="" xmlns:a16="http://schemas.microsoft.com/office/drawing/2014/main" id="{B7A88CFD-80C1-409B-B88E-15361DFB69AB}"/>
              </a:ext>
            </a:extLst>
          </p:cNvPr>
          <p:cNvGrpSpPr/>
          <p:nvPr/>
        </p:nvGrpSpPr>
        <p:grpSpPr>
          <a:xfrm>
            <a:off x="5614046" y="2633409"/>
            <a:ext cx="1913524" cy="825954"/>
            <a:chOff x="357819" y="1550949"/>
            <a:chExt cx="2750497" cy="1163675"/>
          </a:xfrm>
        </p:grpSpPr>
        <p:sp>
          <p:nvSpPr>
            <p:cNvPr id="65" name="Овал 64">
              <a:extLst>
                <a:ext uri="{FF2B5EF4-FFF2-40B4-BE49-F238E27FC236}">
                  <a16:creationId xmlns="" xmlns:a16="http://schemas.microsoft.com/office/drawing/2014/main" id="{ED04D1A9-CEAE-45A5-AE2B-D5B15F4D3E8E}"/>
                </a:ext>
              </a:extLst>
            </p:cNvPr>
            <p:cNvSpPr/>
            <p:nvPr/>
          </p:nvSpPr>
          <p:spPr>
            <a:xfrm>
              <a:off x="357819" y="1550949"/>
              <a:ext cx="2750497" cy="11636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="" xmlns:a16="http://schemas.microsoft.com/office/drawing/2014/main" id="{D63DC6B8-8B1E-4D08-8C6D-59494C55056B}"/>
                </a:ext>
              </a:extLst>
            </p:cNvPr>
            <p:cNvSpPr/>
            <p:nvPr/>
          </p:nvSpPr>
          <p:spPr>
            <a:xfrm>
              <a:off x="814162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67" name="Овал 66">
              <a:extLst>
                <a:ext uri="{FF2B5EF4-FFF2-40B4-BE49-F238E27FC236}">
                  <a16:creationId xmlns="" xmlns:a16="http://schemas.microsoft.com/office/drawing/2014/main" id="{E7DE71CC-812B-4374-B0CA-BEF1198AD424}"/>
                </a:ext>
              </a:extLst>
            </p:cNvPr>
            <p:cNvSpPr/>
            <p:nvPr/>
          </p:nvSpPr>
          <p:spPr>
            <a:xfrm>
              <a:off x="1961239" y="1804173"/>
              <a:ext cx="657225" cy="6572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BB1A7DF2-46F2-464A-B8FD-0E778A8E1517}"/>
              </a:ext>
            </a:extLst>
          </p:cNvPr>
          <p:cNvSpPr/>
          <p:nvPr/>
        </p:nvSpPr>
        <p:spPr>
          <a:xfrm>
            <a:off x="9644734" y="1691874"/>
            <a:ext cx="590257" cy="58613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24739F2D-55B6-4773-B08F-9C1491AC782F}"/>
              </a:ext>
            </a:extLst>
          </p:cNvPr>
          <p:cNvSpPr/>
          <p:nvPr/>
        </p:nvSpPr>
        <p:spPr>
          <a:xfrm>
            <a:off x="8463611" y="1631787"/>
            <a:ext cx="590257" cy="58613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47F37164-071A-4A6A-9C8A-3C15514CF3D1}"/>
              </a:ext>
            </a:extLst>
          </p:cNvPr>
          <p:cNvSpPr/>
          <p:nvPr/>
        </p:nvSpPr>
        <p:spPr>
          <a:xfrm>
            <a:off x="9664438" y="2612845"/>
            <a:ext cx="590257" cy="58613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DAFC7742-F67C-49CE-872C-C8F4B232E31E}"/>
              </a:ext>
            </a:extLst>
          </p:cNvPr>
          <p:cNvSpPr/>
          <p:nvPr/>
        </p:nvSpPr>
        <p:spPr>
          <a:xfrm>
            <a:off x="8488109" y="2612845"/>
            <a:ext cx="590257" cy="58613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88C51EFD-AB10-495F-AE5B-CB7A98C37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863" y="4188908"/>
            <a:ext cx="1777608" cy="2468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8E7D7A-5715-4768-9A3F-56365144C33B}"/>
              </a:ext>
            </a:extLst>
          </p:cNvPr>
          <p:cNvSpPr txBox="1"/>
          <p:nvPr/>
        </p:nvSpPr>
        <p:spPr>
          <a:xfrm>
            <a:off x="1182430" y="3716502"/>
            <a:ext cx="65612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Міркую так: по два круга у шести </a:t>
            </a:r>
            <a:r>
              <a:rPr lang="uk-UA" sz="2800" b="1" dirty="0" smtClean="0">
                <a:solidFill>
                  <a:srgbClr val="7030A0"/>
                </a:solidFill>
              </a:rPr>
              <a:t>овалах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48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48E7D7A-5715-4768-9A3F-56365144C33B}"/>
              </a:ext>
            </a:extLst>
          </p:cNvPr>
          <p:cNvSpPr txBox="1"/>
          <p:nvPr/>
        </p:nvSpPr>
        <p:spPr>
          <a:xfrm>
            <a:off x="7743700" y="3716502"/>
            <a:ext cx="17562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2 · 6 = 12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D48E7D7A-5715-4768-9A3F-56365144C33B}"/>
              </a:ext>
            </a:extLst>
          </p:cNvPr>
          <p:cNvSpPr txBox="1"/>
          <p:nvPr/>
        </p:nvSpPr>
        <p:spPr>
          <a:xfrm>
            <a:off x="1192963" y="4762942"/>
            <a:ext cx="65612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Всього маємо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48E7D7A-5715-4768-9A3F-56365144C33B}"/>
              </a:ext>
            </a:extLst>
          </p:cNvPr>
          <p:cNvSpPr txBox="1"/>
          <p:nvPr/>
        </p:nvSpPr>
        <p:spPr>
          <a:xfrm>
            <a:off x="7754234" y="4232452"/>
            <a:ext cx="174571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2 · 2 = 4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D48E7D7A-5715-4768-9A3F-56365144C33B}"/>
              </a:ext>
            </a:extLst>
          </p:cNvPr>
          <p:cNvSpPr txBox="1"/>
          <p:nvPr/>
        </p:nvSpPr>
        <p:spPr>
          <a:xfrm>
            <a:off x="7728440" y="4762942"/>
            <a:ext cx="177150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12 + 4 = 16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D48E7D7A-5715-4768-9A3F-56365144C33B}"/>
              </a:ext>
            </a:extLst>
          </p:cNvPr>
          <p:cNvSpPr txBox="1"/>
          <p:nvPr/>
        </p:nvSpPr>
        <p:spPr>
          <a:xfrm>
            <a:off x="1199827" y="4239722"/>
            <a:ext cx="65612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По </a:t>
            </a:r>
            <a:r>
              <a:rPr lang="uk-UA" sz="2800" b="1" dirty="0">
                <a:solidFill>
                  <a:srgbClr val="7030A0"/>
                </a:solidFill>
              </a:rPr>
              <a:t>2 круга у </a:t>
            </a:r>
            <a:r>
              <a:rPr lang="uk-UA" sz="2800" b="1" dirty="0" smtClean="0">
                <a:solidFill>
                  <a:srgbClr val="7030A0"/>
                </a:solidFill>
              </a:rPr>
              <a:t>двох чотирикутниках</a:t>
            </a:r>
            <a:endParaRPr lang="uk-UA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9" grpId="0" animBg="1"/>
      <p:bldP spid="50" grpId="0" animBg="1"/>
      <p:bldP spid="51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1310" y="494529"/>
            <a:ext cx="10114775" cy="74231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Розв’яжи </a:t>
            </a:r>
            <a:r>
              <a:rPr lang="uk-UA" sz="4000" b="1" dirty="0" smtClean="0">
                <a:solidFill>
                  <a:schemeClr val="bg1"/>
                </a:solidFill>
              </a:rPr>
              <a:t>задачу № 547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AC8A322-BC43-4843-BFCE-48C5133F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CE11F0F-5553-42C9-9307-07D210DF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93B0E4B-1F7B-4126-A842-27F00148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F32223D-D5D3-4745-BBF8-7241DE88D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49E3F79-C56A-4CC2-80B8-4946FA2E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266630E-8DE3-48DB-8DA0-461205CC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8579685-51E3-4281-9A0C-A753F30C3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4FA8706-1790-47B9-ADC6-821A296B1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E309E241-9C00-4129-9D06-6BDAFBF8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637" b="59896"/>
          <a:stretch/>
        </p:blipFill>
        <p:spPr>
          <a:xfrm>
            <a:off x="595926" y="1197596"/>
            <a:ext cx="7749827" cy="5406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69085447-83EF-41C4-B955-1D080D2D7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97" y="1197596"/>
            <a:ext cx="2705164" cy="138136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C52B505-0071-45FC-8AFC-36E842CA0FAE}"/>
              </a:ext>
            </a:extLst>
          </p:cNvPr>
          <p:cNvSpPr txBox="1"/>
          <p:nvPr/>
        </p:nvSpPr>
        <p:spPr>
          <a:xfrm>
            <a:off x="626383" y="3846497"/>
            <a:ext cx="723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Відповідь: 9 вазонів стоїться на </a:t>
            </a:r>
            <a:r>
              <a:rPr lang="uk-UA" sz="2800" dirty="0" smtClean="0"/>
              <a:t>4 підвіконнях</a:t>
            </a:r>
            <a:r>
              <a:rPr lang="uk-UA" sz="2800" dirty="0"/>
              <a:t>.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891B1C9A-C15F-49EF-B32B-49893062DC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268426" y="2495258"/>
            <a:ext cx="440143" cy="2889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2957666" y="2314223"/>
            <a:ext cx="88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(</a:t>
            </a:r>
            <a:r>
              <a:rPr lang="uk-UA" sz="3600" b="1" dirty="0">
                <a:latin typeface="Monotype Corsiva" panose="03010101010201010101" pitchFamily="66" charset="0"/>
              </a:rPr>
              <a:t> в.)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274A03B-1CE8-464E-9862-673DAADBD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37386" y="2324396"/>
            <a:ext cx="455016" cy="56766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A2FFB02-6CAD-4AD7-BFFC-78240B002B0D}"/>
              </a:ext>
            </a:extLst>
          </p:cNvPr>
          <p:cNvSpPr txBox="1"/>
          <p:nvPr/>
        </p:nvSpPr>
        <p:spPr>
          <a:xfrm>
            <a:off x="964894" y="2252851"/>
            <a:ext cx="30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9B32A92-A37A-4E58-9050-69E31D11BFED}"/>
              </a:ext>
            </a:extLst>
          </p:cNvPr>
          <p:cNvSpPr txBox="1"/>
          <p:nvPr/>
        </p:nvSpPr>
        <p:spPr>
          <a:xfrm>
            <a:off x="2906096" y="3005504"/>
            <a:ext cx="86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(</a:t>
            </a:r>
            <a:r>
              <a:rPr lang="uk-UA" sz="3600" b="1" dirty="0">
                <a:latin typeface="Monotype Corsiva" panose="03010101010201010101" pitchFamily="66" charset="0"/>
              </a:rPr>
              <a:t> в.)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1B91566E-3515-4D9B-8A1A-0F4BB493B4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268716" y="3243579"/>
            <a:ext cx="440143" cy="28893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78D430F7-444F-433D-B8CF-5054123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97108" y="3057914"/>
            <a:ext cx="455016" cy="56766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D8BA7B-4203-4281-BB5A-EB4FDFC1F1D5}"/>
              </a:ext>
            </a:extLst>
          </p:cNvPr>
          <p:cNvSpPr txBox="1"/>
          <p:nvPr/>
        </p:nvSpPr>
        <p:spPr>
          <a:xfrm>
            <a:off x="870309" y="3030903"/>
            <a:ext cx="30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423A6614-48AA-4DCA-A03E-622B557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128409" y="2336055"/>
            <a:ext cx="455016" cy="5676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AD1CBD9E-D06D-414E-BE48-D221E5EC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899359" y="2333187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5679146C-413C-4A47-99F9-76D4CC00A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581444" y="2333186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861761EA-6BDB-4822-A55D-775D6A31D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097817" y="3067975"/>
            <a:ext cx="455016" cy="5676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8A8935C-7BA5-4B54-BCC0-7821949B46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1256" y="3677234"/>
            <a:ext cx="2076487" cy="218118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DF93D7D7-0F8D-4EF9-89B1-325DFE8426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6501" y="2435551"/>
            <a:ext cx="394062" cy="40367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F00A2112-B132-4F95-964E-19253F8F3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899359" y="3054478"/>
            <a:ext cx="455016" cy="56766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A1CFAD13-0292-47D4-92C6-D98C24B916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639298" y="3057484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37D09F4-4CD3-41F1-AF24-C33B0CFDC8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457236" y="3213603"/>
            <a:ext cx="440143" cy="28893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1B214AF-AFFF-43F1-B73B-EDF5FFC1ADBA}"/>
              </a:ext>
            </a:extLst>
          </p:cNvPr>
          <p:cNvSpPr txBox="1"/>
          <p:nvPr/>
        </p:nvSpPr>
        <p:spPr>
          <a:xfrm>
            <a:off x="3666730" y="2333409"/>
            <a:ext cx="335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- на </a:t>
            </a:r>
            <a:r>
              <a:rPr lang="uk-UA" sz="2800" dirty="0" smtClean="0"/>
              <a:t>3 підвіконнях.</a:t>
            </a:r>
            <a:endParaRPr lang="uk-UA" sz="2800" dirty="0"/>
          </a:p>
        </p:txBody>
      </p:sp>
      <p:sp>
        <p:nvSpPr>
          <p:cNvPr id="44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6716224" y="1236847"/>
            <a:ext cx="4789974" cy="23636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У класі </a:t>
            </a:r>
            <a:r>
              <a:rPr lang="uk-UA" sz="2800" dirty="0">
                <a:solidFill>
                  <a:srgbClr val="FFFF00"/>
                </a:solidFill>
              </a:rPr>
              <a:t>на трьох </a:t>
            </a:r>
            <a:r>
              <a:rPr lang="uk-UA" sz="2800" dirty="0"/>
              <a:t>підвіконнях стоїть </a:t>
            </a:r>
            <a:r>
              <a:rPr lang="uk-UA" sz="2800" dirty="0">
                <a:solidFill>
                  <a:srgbClr val="FFFF00"/>
                </a:solidFill>
              </a:rPr>
              <a:t>по 2 вазони</a:t>
            </a:r>
            <a:r>
              <a:rPr lang="uk-UA" sz="2800" dirty="0"/>
              <a:t>, а </a:t>
            </a:r>
            <a:r>
              <a:rPr lang="uk-UA" sz="2800" dirty="0">
                <a:solidFill>
                  <a:srgbClr val="FFFF00"/>
                </a:solidFill>
              </a:rPr>
              <a:t>на</a:t>
            </a:r>
            <a:r>
              <a:rPr lang="uk-UA" sz="2800" dirty="0"/>
              <a:t> </a:t>
            </a:r>
            <a:r>
              <a:rPr lang="uk-UA" sz="2800" dirty="0">
                <a:solidFill>
                  <a:srgbClr val="FFFF00"/>
                </a:solidFill>
              </a:rPr>
              <a:t>четвертому – 3 вазони</a:t>
            </a:r>
            <a:r>
              <a:rPr lang="uk-UA" sz="2800" dirty="0"/>
              <a:t>. Скільки всього вазонів стоїть на чотирьох підвіконнях?</a:t>
            </a:r>
          </a:p>
        </p:txBody>
      </p:sp>
    </p:spTree>
    <p:extLst>
      <p:ext uri="{BB962C8B-B14F-4D97-AF65-F5344CB8AC3E}">
        <p14:creationId xmlns:p14="http://schemas.microsoft.com/office/powerpoint/2010/main" val="42912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42" grpId="0"/>
      <p:bldP spid="56" grpId="0"/>
      <p:bldP spid="59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41401" y="401806"/>
            <a:ext cx="9974942" cy="73030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Обчисли вирази № 548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86" y="3835915"/>
            <a:ext cx="1588884" cy="268888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3588122" y="2426882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3210276" y="3165643"/>
            <a:ext cx="394062" cy="35505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DDC5E28A-00DE-4A5B-9EC3-555D7D575A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785479" y="2335855"/>
            <a:ext cx="455016" cy="56766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AA867A53-326D-4026-A8A8-9C34D947DF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2469271" y="3137858"/>
            <a:ext cx="394062" cy="35505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0951850F-EB33-4643-9141-5A3E966CE6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2471800" y="2397244"/>
            <a:ext cx="394062" cy="35505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EE0974E-826F-4674-920F-8625D1F9074F}"/>
              </a:ext>
            </a:extLst>
          </p:cNvPr>
          <p:cNvSpPr txBox="1"/>
          <p:nvPr/>
        </p:nvSpPr>
        <p:spPr>
          <a:xfrm>
            <a:off x="7551164" y="2989318"/>
            <a:ext cx="39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otype Corsiva" panose="03010101010201010101" pitchFamily="66" charset="0"/>
              </a:rPr>
              <a:t>(</a:t>
            </a:r>
            <a:endParaRPr lang="uk-UA" sz="3600" b="1" dirty="0">
              <a:latin typeface="Monotype Corsiva" panose="03010101010201010101" pitchFamily="66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07BA560F-980E-405F-97E0-2A8F92756D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54111" y="2314182"/>
            <a:ext cx="455016" cy="56766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79E219D3-0E82-4EB7-8C78-9CD8F013B5C6}"/>
              </a:ext>
            </a:extLst>
          </p:cNvPr>
          <p:cNvSpPr txBox="1"/>
          <p:nvPr/>
        </p:nvSpPr>
        <p:spPr>
          <a:xfrm>
            <a:off x="8985472" y="3004453"/>
            <a:ext cx="39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72A11863-5A4B-499E-8B52-414BBB531D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576" r="74858" b="90037"/>
          <a:stretch/>
        </p:blipFill>
        <p:spPr>
          <a:xfrm>
            <a:off x="880524" y="2301644"/>
            <a:ext cx="690484" cy="55201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820DDFE0-C43D-4DB3-BD9F-9C11882163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304683" y="2487919"/>
            <a:ext cx="440143" cy="28893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59CA2288-FAAA-482C-B002-FC19ECF8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207296" y="2426882"/>
            <a:ext cx="394062" cy="3550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99EE1B31-E777-4823-A63B-CFF8DDC883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285269" y="2330073"/>
            <a:ext cx="455016" cy="56766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BB3118C8-8D47-4C0C-94D6-455B19F8FF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774067" y="3065219"/>
            <a:ext cx="455016" cy="56766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05DE61D7-88E2-4EF8-AA07-D438E31BF0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8038777" y="2405402"/>
            <a:ext cx="555762" cy="452689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FB39B635-8267-4EB4-9960-3D6FA3E30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7320155" y="2414161"/>
            <a:ext cx="394062" cy="355057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="" xmlns:a16="http://schemas.microsoft.com/office/drawing/2014/main" id="{8DA0762A-F009-4980-BA4B-FFB73A215C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793418" y="3058878"/>
            <a:ext cx="455016" cy="567661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="" xmlns:a16="http://schemas.microsoft.com/office/drawing/2014/main" id="{503F8EC4-96D2-4833-AD36-E9656C7D3B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9629737" y="2338447"/>
            <a:ext cx="455016" cy="567661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="" xmlns:a16="http://schemas.microsoft.com/office/drawing/2014/main" id="{A1CEB626-CA84-4412-B550-5FA78F62B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8750389" y="2397937"/>
            <a:ext cx="555762" cy="452689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B792CCC5-6DB3-4B9E-A8B8-757A3703EE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340364" y="3137859"/>
            <a:ext cx="394062" cy="355057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="" xmlns:a16="http://schemas.microsoft.com/office/drawing/2014/main" id="{2F118FD6-392C-40FF-8A77-1C1359F984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0000978" y="2326752"/>
            <a:ext cx="455016" cy="567661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="" xmlns:a16="http://schemas.microsoft.com/office/drawing/2014/main" id="{203B1DF9-84EE-43FE-9F0D-B2E538C83F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3882463" y="2387558"/>
            <a:ext cx="555762" cy="452689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="" xmlns:a16="http://schemas.microsoft.com/office/drawing/2014/main" id="{AEF69C3C-D7B7-4E83-BB1A-57417B307E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0000978" y="3068510"/>
            <a:ext cx="455016" cy="567661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="" xmlns:a16="http://schemas.microsoft.com/office/drawing/2014/main" id="{762BAB2E-D036-4284-83BC-E4745C2939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624052" y="3074520"/>
            <a:ext cx="455016" cy="56766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6C1C5F41-E194-4271-9FB8-7851E47CA5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903400" y="2330963"/>
            <a:ext cx="455016" cy="56766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63ADC95E-CD02-4827-9709-912D5F7811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084614" y="3085234"/>
            <a:ext cx="455016" cy="56766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2B155D42-D435-46C0-A29D-C27FC4F171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576" r="74858" b="90037"/>
          <a:stretch/>
        </p:blipFill>
        <p:spPr>
          <a:xfrm>
            <a:off x="9507816" y="3052943"/>
            <a:ext cx="690484" cy="552012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EF5FA234-5B46-4711-823D-966CFC917C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119852" y="2326752"/>
            <a:ext cx="455016" cy="567661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="" xmlns:a16="http://schemas.microsoft.com/office/drawing/2014/main" id="{6BE763CE-E6AC-437A-B56A-7F57855E2A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682616" y="2332703"/>
            <a:ext cx="455016" cy="56766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C2FDE3AA-9C1D-4D9C-A33B-F7A4C76B7B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293343" y="2285995"/>
            <a:ext cx="455016" cy="567661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21664178-AFB5-4476-8003-942ED8508A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37082" y="3038859"/>
            <a:ext cx="455016" cy="567661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1CBB277B-7DF1-4A88-B19B-3AA2FF88F6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3491684" y="3128432"/>
            <a:ext cx="555762" cy="452689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="" xmlns:a16="http://schemas.microsoft.com/office/drawing/2014/main" id="{962E6F79-7B41-487B-9D4C-99CD70015D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902564" y="3026869"/>
            <a:ext cx="455016" cy="567661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="" xmlns:a16="http://schemas.microsoft.com/office/drawing/2014/main" id="{8E48599B-8E61-462F-9E4D-F25EDB4706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264644" y="2338448"/>
            <a:ext cx="455016" cy="567661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="" xmlns:a16="http://schemas.microsoft.com/office/drawing/2014/main" id="{6607F344-1185-4A2B-A366-2021315BE6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590341" y="2293819"/>
            <a:ext cx="455016" cy="567661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="" xmlns:a16="http://schemas.microsoft.com/office/drawing/2014/main" id="{92B9B754-AB72-481F-BADB-97C77192D7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943209" y="2302754"/>
            <a:ext cx="455016" cy="567661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="" xmlns:a16="http://schemas.microsoft.com/office/drawing/2014/main" id="{2719B067-9E1B-4678-A446-CD3BA9935A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419517" y="2497851"/>
            <a:ext cx="440143" cy="288932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="" xmlns:a16="http://schemas.microsoft.com/office/drawing/2014/main" id="{D3CF6A13-CDAD-4312-808A-40150168AE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195635" y="3160205"/>
            <a:ext cx="394062" cy="355057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="" xmlns:a16="http://schemas.microsoft.com/office/drawing/2014/main" id="{651A86A8-D352-4976-B20D-677A2ED6EF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2" t="2056" r="32125" b="89795"/>
          <a:stretch/>
        </p:blipFill>
        <p:spPr>
          <a:xfrm>
            <a:off x="8027116" y="3138725"/>
            <a:ext cx="555762" cy="45268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="" xmlns:a16="http://schemas.microsoft.com/office/drawing/2014/main" id="{4EDF5E34-6A19-4D17-8B94-A3C55F6C64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7335313" y="3137858"/>
            <a:ext cx="394062" cy="355057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="" xmlns:a16="http://schemas.microsoft.com/office/drawing/2014/main" id="{0842C44D-CFE6-4DCE-A119-4A9BE01B24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8738728" y="3131260"/>
            <a:ext cx="555762" cy="452689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="" xmlns:a16="http://schemas.microsoft.com/office/drawing/2014/main" id="{F514DD4B-3C94-4C37-9361-D1134738A1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670955" y="3066026"/>
            <a:ext cx="455016" cy="567661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="" xmlns:a16="http://schemas.microsoft.com/office/drawing/2014/main" id="{59217FA3-D8D0-4F0E-AB22-F26AE1280B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252983" y="3071771"/>
            <a:ext cx="455016" cy="567661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="" xmlns:a16="http://schemas.microsoft.com/office/drawing/2014/main" id="{7C6D9238-A0EB-433E-85AF-EE21CC6D2F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578680" y="3027142"/>
            <a:ext cx="455016" cy="567661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="" xmlns:a16="http://schemas.microsoft.com/office/drawing/2014/main" id="{0A733168-A66F-4507-8570-4EF51627F6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931548" y="3036077"/>
            <a:ext cx="455016" cy="567661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="" xmlns:a16="http://schemas.microsoft.com/office/drawing/2014/main" id="{92CDEC6D-D8B4-4BBE-953C-C47BF50E54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407856" y="3231174"/>
            <a:ext cx="440143" cy="288932"/>
          </a:xfrm>
          <a:prstGeom prst="rect">
            <a:avLst/>
          </a:prstGeom>
        </p:spPr>
      </p:pic>
      <p:sp>
        <p:nvSpPr>
          <p:cNvPr id="71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5163" y="500743"/>
            <a:ext cx="9881433" cy="735103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Фізкультхвилинка №05">
            <a:hlinkClick r:id="" action="ppaction://media"/>
            <a:extLst>
              <a:ext uri="{FF2B5EF4-FFF2-40B4-BE49-F238E27FC236}">
                <a16:creationId xmlns="" xmlns:a16="http://schemas.microsoft.com/office/drawing/2014/main" id="{C37C3A4A-D2FF-4CAF-AA6E-34E0F1622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704" y="1235846"/>
            <a:ext cx="9150350" cy="51470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02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552010"/>
            <a:ext cx="8518906" cy="7384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09" y="500526"/>
            <a:ext cx="2086655" cy="1636795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90601" y="1377044"/>
            <a:ext cx="2013856" cy="505459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</a:t>
            </a:r>
            <a:r>
              <a:rPr lang="uk-UA" sz="2400" b="1" dirty="0" smtClean="0">
                <a:solidFill>
                  <a:srgbClr val="7030A0"/>
                </a:solidFill>
              </a:rPr>
              <a:t>. Порівняй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022" y="1377044"/>
            <a:ext cx="6503987" cy="82867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90601" y="2323329"/>
            <a:ext cx="2656112" cy="1530213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3. </a:t>
            </a:r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</a:t>
            </a:r>
            <a:r>
              <a:rPr lang="uk-UA" sz="2400" b="1" dirty="0">
                <a:solidFill>
                  <a:srgbClr val="7030A0"/>
                </a:solidFill>
              </a:rPr>
              <a:t>числа, скориставшись таблицею множення.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9382" r="2629" b="9098"/>
          <a:stretch/>
        </p:blipFill>
        <p:spPr bwMode="auto">
          <a:xfrm>
            <a:off x="3769596" y="2323330"/>
            <a:ext cx="6021699" cy="849214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19541" r="4683" b="890"/>
          <a:stretch/>
        </p:blipFill>
        <p:spPr bwMode="auto">
          <a:xfrm>
            <a:off x="4053336" y="3277279"/>
            <a:ext cx="7179338" cy="294935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90602" y="3932419"/>
            <a:ext cx="2939142" cy="1639070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4. Склади задачу за малюнком. Розв’яжи задачу дією </a:t>
            </a:r>
            <a:r>
              <a:rPr lang="uk-UA" sz="2400" b="1" dirty="0">
                <a:solidFill>
                  <a:srgbClr val="7030A0"/>
                </a:solidFill>
              </a:rPr>
              <a:t>множення.</a:t>
            </a:r>
          </a:p>
        </p:txBody>
      </p:sp>
    </p:spTree>
    <p:extLst>
      <p:ext uri="{BB962C8B-B14F-4D97-AF65-F5344CB8AC3E}">
        <p14:creationId xmlns:p14="http://schemas.microsoft.com/office/powerpoint/2010/main" val="319469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2534" y="538399"/>
            <a:ext cx="10080434" cy="7836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1" y="1544088"/>
            <a:ext cx="6303944" cy="4918461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кутник: округлені кути 5">
            <a:extLst>
              <a:ext uri="{FF2B5EF4-FFF2-40B4-BE49-F238E27FC236}">
                <a16:creationId xmlns=""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1002534" y="1544088"/>
            <a:ext cx="3272011" cy="214526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7030A0"/>
                </a:solidFill>
              </a:rPr>
              <a:t>Вибери</a:t>
            </a:r>
            <a:r>
              <a:rPr lang="ru-RU" sz="2400" b="1" dirty="0">
                <a:solidFill>
                  <a:srgbClr val="7030A0"/>
                </a:solidFill>
              </a:rPr>
              <a:t>, яка </a:t>
            </a:r>
            <a:r>
              <a:rPr lang="ru-RU" sz="2400" b="1" dirty="0" err="1" smtClean="0">
                <a:solidFill>
                  <a:srgbClr val="7030A0"/>
                </a:solidFill>
              </a:rPr>
              <a:t>геометрична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фігура</a:t>
            </a:r>
            <a:r>
              <a:rPr lang="ru-RU" sz="2400" b="1" dirty="0" smtClean="0">
                <a:solidFill>
                  <a:srgbClr val="7030A0"/>
                </a:solidFill>
              </a:rPr>
              <a:t>  </a:t>
            </a:r>
            <a:r>
              <a:rPr lang="ru-RU" sz="2400" b="1" dirty="0" err="1">
                <a:solidFill>
                  <a:srgbClr val="7030A0"/>
                </a:solidFill>
              </a:rPr>
              <a:t>допомогла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тобі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поповнити</a:t>
            </a:r>
            <a:r>
              <a:rPr lang="ru-RU" sz="2400" b="1" dirty="0">
                <a:solidFill>
                  <a:srgbClr val="7030A0"/>
                </a:solidFill>
              </a:rPr>
              <a:t> копилку </a:t>
            </a:r>
            <a:r>
              <a:rPr lang="ru-RU" sz="2400" b="1" dirty="0" err="1">
                <a:solidFill>
                  <a:srgbClr val="7030A0"/>
                </a:solidFill>
              </a:rPr>
              <a:t>знань</a:t>
            </a:r>
            <a:r>
              <a:rPr lang="ru-RU" sz="2400" b="1" dirty="0">
                <a:solidFill>
                  <a:srgbClr val="7030A0"/>
                </a:solidFill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</a:rPr>
              <a:t>вмінь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13880" y="1434662"/>
            <a:ext cx="1881700" cy="578882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Фантазія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42751" y="4003318"/>
            <a:ext cx="2175963" cy="578882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Старанність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59749" y="1542131"/>
            <a:ext cx="1536994" cy="57888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Увага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80806" y="1459386"/>
            <a:ext cx="2921376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Працездатність</a:t>
            </a:r>
            <a:endParaRPr lang="ru-RU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22986" y="4003318"/>
            <a:ext cx="1627956" cy="578882"/>
          </a:xfrm>
          <a:prstGeom prst="roundRect">
            <a:avLst/>
          </a:prstGeom>
          <a:solidFill>
            <a:srgbClr val="BA1CBA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Пам’ять</a:t>
            </a:r>
            <a:endParaRPr lang="ru-RU" sz="2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301743" y="4003318"/>
            <a:ext cx="2050571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Швидкість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022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2534" y="538399"/>
            <a:ext cx="10080434" cy="7836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5">
            <a:extLst>
              <a:ext uri="{FF2B5EF4-FFF2-40B4-BE49-F238E27FC236}">
                <a16:creationId xmlns=""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3771901" y="1922366"/>
            <a:ext cx="5614470" cy="228147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Ось </a:t>
            </a:r>
            <a:r>
              <a:rPr lang="uk-UA" sz="3200" b="1" dirty="0">
                <a:solidFill>
                  <a:srgbClr val="7030A0"/>
                </a:solidFill>
              </a:rPr>
              <a:t>дзвінок сигнал нам дав.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Працювати час настав.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Тож і ми часу не гаймо,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Урок скоріше починаймо</a:t>
            </a:r>
            <a:r>
              <a:rPr lang="ru-RU" sz="32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0412F7-EE3F-479F-AA9B-337DFF06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4" y="1697428"/>
            <a:ext cx="2600248" cy="2731353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1" y="1544088"/>
            <a:ext cx="6303944" cy="4918461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кутник: округлені кути 5">
            <a:extLst>
              <a:ext uri="{FF2B5EF4-FFF2-40B4-BE49-F238E27FC236}">
                <a16:creationId xmlns=""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1123719" y="1544090"/>
            <a:ext cx="3272011" cy="132802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Розглянь геометричні фігури. Назви ту, що підморгує саме тобі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3890" y="599566"/>
            <a:ext cx="9893146" cy="7078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План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47589892"/>
              </p:ext>
            </p:extLst>
          </p:nvPr>
        </p:nvGraphicFramePr>
        <p:xfrm>
          <a:off x="649994" y="1577459"/>
          <a:ext cx="10785513" cy="427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84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98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65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=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32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34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33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38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29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</a:t>
              </a:r>
            </a:p>
          </p:txBody>
        </p:sp>
      </p:grpSp>
      <p:sp>
        <p:nvSpPr>
          <p:cNvPr id="35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36" name="Picture 2" descr="Пов’язане зображення">
            <a:extLst>
              <a:ext uri="{FF2B5EF4-FFF2-40B4-BE49-F238E27FC236}">
                <a16:creationId xmlns="" xmlns:a16="http://schemas.microsoft.com/office/drawing/2014/main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08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51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59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49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55</a:t>
              </a:r>
            </a:p>
          </p:txBody>
        </p:sp>
      </p:grpSp>
      <p:sp>
        <p:nvSpPr>
          <p:cNvPr id="35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36" name="Picture 2" descr="Пов’язане зображення">
            <a:extLst>
              <a:ext uri="{FF2B5EF4-FFF2-40B4-BE49-F238E27FC236}">
                <a16:creationId xmlns="" xmlns:a16="http://schemas.microsoft.com/office/drawing/2014/main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: скругленные углы 1">
            <a:extLst>
              <a:ext uri="{FF2B5EF4-FFF2-40B4-BE49-F238E27FC236}">
                <a16:creationId xmlns="" xmlns:a16="http://schemas.microsoft.com/office/drawing/2014/main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50 + 1 + 9</a:t>
            </a:r>
            <a:r>
              <a:rPr lang="uk-UA" sz="4000" b="1" dirty="0" smtClean="0">
                <a:solidFill>
                  <a:schemeClr val="bg1"/>
                </a:solidFill>
              </a:rPr>
              <a:t>=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1026" name="Picture 2" descr="Пов’язане зображення">
            <a:extLst>
              <a:ext uri="{FF2B5EF4-FFF2-40B4-BE49-F238E27FC236}">
                <a16:creationId xmlns="" xmlns:a16="http://schemas.microsoft.com/office/drawing/2014/main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79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78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73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83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89</a:t>
              </a:r>
            </a:p>
          </p:txBody>
        </p:sp>
      </p:grpSp>
      <p:sp>
        <p:nvSpPr>
          <p:cNvPr id="35" name="Прямоугольник: скругленные углы 1">
            <a:extLst>
              <a:ext uri="{FF2B5EF4-FFF2-40B4-BE49-F238E27FC236}">
                <a16:creationId xmlns="" xmlns:a16="http://schemas.microsoft.com/office/drawing/2014/main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8</a:t>
            </a:r>
            <a:r>
              <a:rPr lang="en-US" sz="4000" b="1" dirty="0" smtClean="0">
                <a:solidFill>
                  <a:schemeClr val="bg1"/>
                </a:solidFill>
              </a:rPr>
              <a:t>2 </a:t>
            </a:r>
            <a:r>
              <a:rPr lang="uk-UA" sz="4000" b="1" dirty="0" smtClean="0">
                <a:solidFill>
                  <a:schemeClr val="bg1"/>
                </a:solidFill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5</a:t>
            </a:r>
            <a:r>
              <a:rPr lang="en-US" sz="4000" b="1" dirty="0" smtClean="0">
                <a:solidFill>
                  <a:schemeClr val="bg1"/>
                </a:solidFill>
              </a:rPr>
              <a:t> + 2 </a:t>
            </a:r>
            <a:r>
              <a:rPr lang="uk-UA" sz="4000" b="1" dirty="0" smtClean="0">
                <a:solidFill>
                  <a:schemeClr val="bg1"/>
                </a:solidFill>
              </a:rPr>
              <a:t>=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4A709579-5C4D-4398-99F8-1E5D0B14D9FC}"/>
              </a:ext>
            </a:extLst>
          </p:cNvPr>
          <p:cNvGrpSpPr/>
          <p:nvPr/>
        </p:nvGrpSpPr>
        <p:grpSpPr>
          <a:xfrm>
            <a:off x="4718700" y="3159148"/>
            <a:ext cx="3181073" cy="1166507"/>
            <a:chOff x="4718700" y="3159148"/>
            <a:chExt cx="3181073" cy="1166507"/>
          </a:xfrm>
        </p:grpSpPr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CD0C98F8-917C-408D-B871-38ED9362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47E6481-37E3-4DCC-AAFB-82A01B9DEC44}"/>
                </a:ext>
              </a:extLst>
            </p:cNvPr>
            <p:cNvSpPr txBox="1"/>
            <p:nvPr/>
          </p:nvSpPr>
          <p:spPr>
            <a:xfrm>
              <a:off x="4853358" y="3482103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24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6907003D-F38A-483E-A275-CD77838F224A}"/>
              </a:ext>
            </a:extLst>
          </p:cNvPr>
          <p:cNvGrpSpPr/>
          <p:nvPr/>
        </p:nvGrpSpPr>
        <p:grpSpPr>
          <a:xfrm>
            <a:off x="8682187" y="3202910"/>
            <a:ext cx="3181074" cy="1166507"/>
            <a:chOff x="8682187" y="3202910"/>
            <a:chExt cx="3181074" cy="1166507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035FC6D0-83D8-456E-97DF-0B297F20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6D891F21-787C-41C3-8B2A-7C8F55B4F6F0}"/>
                </a:ext>
              </a:extLst>
            </p:cNvPr>
            <p:cNvSpPr txBox="1"/>
            <p:nvPr/>
          </p:nvSpPr>
          <p:spPr>
            <a:xfrm>
              <a:off x="8837852" y="3543386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342FDA6D-08EE-4CD9-BB17-1C9614D70E7F}"/>
              </a:ext>
            </a:extLst>
          </p:cNvPr>
          <p:cNvGrpSpPr/>
          <p:nvPr/>
        </p:nvGrpSpPr>
        <p:grpSpPr>
          <a:xfrm>
            <a:off x="4718700" y="4369417"/>
            <a:ext cx="3181074" cy="1166507"/>
            <a:chOff x="4718700" y="4369417"/>
            <a:chExt cx="3181074" cy="1166507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393EFAEE-12C7-45F8-8C5B-3B1E8D30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4369417"/>
              <a:ext cx="3181074" cy="11665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2A147E1-E15F-49CF-B8D2-1C27E086927A}"/>
                </a:ext>
              </a:extLst>
            </p:cNvPr>
            <p:cNvSpPr txBox="1"/>
            <p:nvPr/>
          </p:nvSpPr>
          <p:spPr>
            <a:xfrm>
              <a:off x="4845465" y="472304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8873A8B6-B4B0-4AC3-89F7-2BFCB36CF391}"/>
              </a:ext>
            </a:extLst>
          </p:cNvPr>
          <p:cNvGrpSpPr/>
          <p:nvPr/>
        </p:nvGrpSpPr>
        <p:grpSpPr>
          <a:xfrm>
            <a:off x="8682187" y="4369417"/>
            <a:ext cx="3181076" cy="1166508"/>
            <a:chOff x="8682187" y="4369417"/>
            <a:chExt cx="3181076" cy="1166508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E667B1C8-7616-4859-B7D4-39C12D1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4369417"/>
              <a:ext cx="3181076" cy="11665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5751CC40-EBB2-4F46-ADCC-BD9D799044AA}"/>
                </a:ext>
              </a:extLst>
            </p:cNvPr>
            <p:cNvSpPr txBox="1"/>
            <p:nvPr/>
          </p:nvSpPr>
          <p:spPr>
            <a:xfrm>
              <a:off x="8800633" y="4705612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7E9B79EB-39DA-430B-96BA-8B4398811CF1}"/>
              </a:ext>
            </a:extLst>
          </p:cNvPr>
          <p:cNvGrpSpPr/>
          <p:nvPr/>
        </p:nvGrpSpPr>
        <p:grpSpPr>
          <a:xfrm>
            <a:off x="4686549" y="5579685"/>
            <a:ext cx="3181076" cy="1166508"/>
            <a:chOff x="4686549" y="5579685"/>
            <a:chExt cx="3181076" cy="1166508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2357F77E-C07E-466B-8168-ED294E7D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49" y="5579685"/>
              <a:ext cx="3181076" cy="11665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4FE77F41-C2C3-4804-9B20-502CB5C775ED}"/>
                </a:ext>
              </a:extLst>
            </p:cNvPr>
            <p:cNvSpPr txBox="1"/>
            <p:nvPr/>
          </p:nvSpPr>
          <p:spPr>
            <a:xfrm>
              <a:off x="4810941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36C85CD9-150F-4A75-BCE9-5A31FBD9CDAF}"/>
              </a:ext>
            </a:extLst>
          </p:cNvPr>
          <p:cNvGrpSpPr/>
          <p:nvPr/>
        </p:nvGrpSpPr>
        <p:grpSpPr>
          <a:xfrm>
            <a:off x="8682187" y="5579685"/>
            <a:ext cx="3181076" cy="1166508"/>
            <a:chOff x="8682187" y="5579685"/>
            <a:chExt cx="3181076" cy="1166508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CEDB0BB4-5529-4DDF-826F-A80C3FDB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5579685"/>
              <a:ext cx="3181076" cy="1166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29519BE0-2269-4219-B126-8631D763C8CA}"/>
                </a:ext>
              </a:extLst>
            </p:cNvPr>
            <p:cNvSpPr txBox="1"/>
            <p:nvPr/>
          </p:nvSpPr>
          <p:spPr>
            <a:xfrm>
              <a:off x="8837852" y="5911594"/>
              <a:ext cx="2863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31</a:t>
              </a:r>
            </a:p>
          </p:txBody>
        </p:sp>
      </p:grpSp>
      <p:sp>
        <p:nvSpPr>
          <p:cNvPr id="35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950886" y="533480"/>
            <a:ext cx="10174314" cy="75103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Усний рахунок</a:t>
            </a:r>
          </a:p>
        </p:txBody>
      </p:sp>
      <p:pic>
        <p:nvPicPr>
          <p:cNvPr id="36" name="Picture 2" descr="Пов’язане зображення">
            <a:extLst>
              <a:ext uri="{FF2B5EF4-FFF2-40B4-BE49-F238E27FC236}">
                <a16:creationId xmlns="" xmlns:a16="http://schemas.microsoft.com/office/drawing/2014/main" id="{F5F0D081-3D34-4BF0-9512-35486A2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6" y="1495223"/>
            <a:ext cx="3556831" cy="3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1">
            <a:extLst>
              <a:ext uri="{FF2B5EF4-FFF2-40B4-BE49-F238E27FC236}">
                <a16:creationId xmlns="" xmlns:a16="http://schemas.microsoft.com/office/drawing/2014/main" id="{8550DBBE-B98D-453E-AC77-795A3C413458}"/>
              </a:ext>
            </a:extLst>
          </p:cNvPr>
          <p:cNvSpPr/>
          <p:nvPr/>
        </p:nvSpPr>
        <p:spPr>
          <a:xfrm>
            <a:off x="6309236" y="1516995"/>
            <a:ext cx="3502152" cy="1125822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26 + 8 – 9 </a:t>
            </a:r>
            <a:r>
              <a:rPr lang="uk-UA" sz="4000" b="1" dirty="0" smtClean="0">
                <a:solidFill>
                  <a:schemeClr val="bg1"/>
                </a:solidFill>
              </a:rPr>
              <a:t>=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41400" y="581347"/>
            <a:ext cx="10092501" cy="66552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Усний рахунок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BD396A5-FE98-4013-B9AF-B364771584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55" r="14696"/>
          <a:stretch/>
        </p:blipFill>
        <p:spPr>
          <a:xfrm>
            <a:off x="10441536" y="3658415"/>
            <a:ext cx="1461237" cy="2890405"/>
          </a:xfrm>
          <a:prstGeom prst="rect">
            <a:avLst/>
          </a:prstGeom>
        </p:spPr>
      </p:pic>
      <p:pic>
        <p:nvPicPr>
          <p:cNvPr id="2051" name="Picture 3" descr="D:\2 клас\3 Математика\1 Листопад\6 Дія множення\№069 - Закріплення таблиці множення числа 2\2025-01-18_1220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01" y="3780455"/>
            <a:ext cx="1597676" cy="202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6BC705F-1348-4807-A2AB-EECEE610AFB6}"/>
              </a:ext>
            </a:extLst>
          </p:cNvPr>
          <p:cNvSpPr txBox="1"/>
          <p:nvPr/>
        </p:nvSpPr>
        <p:spPr>
          <a:xfrm>
            <a:off x="2944576" y="3780455"/>
            <a:ext cx="6167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6BC705F-1348-4807-A2AB-EECEE610AFB6}"/>
              </a:ext>
            </a:extLst>
          </p:cNvPr>
          <p:cNvSpPr txBox="1"/>
          <p:nvPr/>
        </p:nvSpPr>
        <p:spPr>
          <a:xfrm>
            <a:off x="2944576" y="4274431"/>
            <a:ext cx="6167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14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6BC705F-1348-4807-A2AB-EECEE610AFB6}"/>
              </a:ext>
            </a:extLst>
          </p:cNvPr>
          <p:cNvSpPr txBox="1"/>
          <p:nvPr/>
        </p:nvSpPr>
        <p:spPr>
          <a:xfrm>
            <a:off x="2944577" y="4765241"/>
            <a:ext cx="6167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6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6BC705F-1348-4807-A2AB-EECEE610AFB6}"/>
              </a:ext>
            </a:extLst>
          </p:cNvPr>
          <p:cNvSpPr txBox="1"/>
          <p:nvPr/>
        </p:nvSpPr>
        <p:spPr>
          <a:xfrm>
            <a:off x="2944576" y="5222359"/>
            <a:ext cx="61671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2052" name="Picture 4" descr="D:\2 клас\3 Математика\1 Листопад\6 Дія множення\№069 - Закріплення таблиці множення числа 2\2025-01-18_12253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42" y="3780454"/>
            <a:ext cx="1624119" cy="202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6BC705F-1348-4807-A2AB-EECEE610AFB6}"/>
              </a:ext>
            </a:extLst>
          </p:cNvPr>
          <p:cNvSpPr txBox="1"/>
          <p:nvPr/>
        </p:nvSpPr>
        <p:spPr>
          <a:xfrm>
            <a:off x="6253660" y="3780455"/>
            <a:ext cx="6167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16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BC705F-1348-4807-A2AB-EECEE610AFB6}"/>
              </a:ext>
            </a:extLst>
          </p:cNvPr>
          <p:cNvSpPr txBox="1"/>
          <p:nvPr/>
        </p:nvSpPr>
        <p:spPr>
          <a:xfrm>
            <a:off x="6253660" y="4274431"/>
            <a:ext cx="6167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4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6BC705F-1348-4807-A2AB-EECEE610AFB6}"/>
              </a:ext>
            </a:extLst>
          </p:cNvPr>
          <p:cNvSpPr txBox="1"/>
          <p:nvPr/>
        </p:nvSpPr>
        <p:spPr>
          <a:xfrm>
            <a:off x="6253661" y="4765241"/>
            <a:ext cx="6167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6BC705F-1348-4807-A2AB-EECEE610AFB6}"/>
              </a:ext>
            </a:extLst>
          </p:cNvPr>
          <p:cNvSpPr txBox="1"/>
          <p:nvPr/>
        </p:nvSpPr>
        <p:spPr>
          <a:xfrm>
            <a:off x="6253660" y="5222359"/>
            <a:ext cx="61671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12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8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41400" y="1327204"/>
            <a:ext cx="5828976" cy="4847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Порахуй двійками до 20 і від 20 до 2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28283" y="3173709"/>
            <a:ext cx="5842092" cy="48470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Обчисли добутки. </a:t>
            </a:r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їх результати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28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41400" y="1907598"/>
            <a:ext cx="5828976" cy="4847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Порахуй трійками до 30 і від 30 до 3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9" name="Picture 2" descr="D:\1 клас\2 Матем\ОК прості задачі\Формули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05" y="2481943"/>
            <a:ext cx="9873114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41400" y="474344"/>
            <a:ext cx="9839960" cy="105080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Скільки монет зображено на малюнку?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Скільки </a:t>
            </a:r>
            <a:r>
              <a:rPr lang="uk-UA" sz="3200" b="1" dirty="0">
                <a:solidFill>
                  <a:schemeClr val="bg1"/>
                </a:solidFill>
              </a:rPr>
              <a:t>це гривень?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4D91CD6-DEC2-448E-B0A3-E40FD94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34" y="1582296"/>
            <a:ext cx="2143125" cy="2143125"/>
          </a:xfrm>
          <a:prstGeom prst="ellipse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C6BC4666-AC4C-42CD-A2F1-E9BC84FA5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731" y="1600414"/>
            <a:ext cx="2143125" cy="214312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649FFBF4-B9E0-4C30-9AAB-BDDB8C687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061" y="1600414"/>
            <a:ext cx="2143125" cy="2143125"/>
          </a:xfrm>
          <a:prstGeom prst="ellipse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2728F206-351E-47A2-915D-2EFDEA6A4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165" y="4057864"/>
            <a:ext cx="2143125" cy="2143125"/>
          </a:xfrm>
          <a:prstGeom prst="ellipse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355395D-D663-45D4-BCAF-CF8C0D87E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34" y="4039746"/>
            <a:ext cx="2143125" cy="2143125"/>
          </a:xfrm>
          <a:prstGeom prst="ellipse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C9FEB7AD-215B-45D1-AD0F-F91150DB6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708" y="4057863"/>
            <a:ext cx="2143125" cy="2143125"/>
          </a:xfrm>
          <a:prstGeom prst="ellipse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005A51DA-ADCE-453E-B37F-63F8CCF3B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635" y="3181042"/>
            <a:ext cx="2162031" cy="300183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="" xmlns:a16="http://schemas.microsoft.com/office/drawing/2014/main" id="{62E3AB69-4696-4FEB-B153-DCC89F9F335D}"/>
              </a:ext>
            </a:extLst>
          </p:cNvPr>
          <p:cNvSpPr/>
          <p:nvPr/>
        </p:nvSpPr>
        <p:spPr>
          <a:xfrm>
            <a:off x="7718469" y="1600414"/>
            <a:ext cx="3013582" cy="58946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6 </a:t>
            </a:r>
            <a:r>
              <a:rPr lang="uk-UA" sz="2800" b="1" dirty="0" smtClean="0">
                <a:solidFill>
                  <a:srgbClr val="7030A0"/>
                </a:solidFill>
              </a:rPr>
              <a:t>монет </a:t>
            </a:r>
            <a:r>
              <a:rPr lang="uk-UA" sz="2800" b="1" dirty="0" smtClean="0">
                <a:solidFill>
                  <a:srgbClr val="FF0000"/>
                </a:solidFill>
              </a:rPr>
              <a:t>по</a:t>
            </a:r>
            <a:r>
              <a:rPr lang="uk-UA" sz="2800" b="1" dirty="0" smtClean="0">
                <a:solidFill>
                  <a:srgbClr val="7030A0"/>
                </a:solidFill>
              </a:rPr>
              <a:t> 2 грн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54" name="Пузырек для мыслей: облако 53">
            <a:extLst>
              <a:ext uri="{FF2B5EF4-FFF2-40B4-BE49-F238E27FC236}">
                <a16:creationId xmlns="" xmlns:a16="http://schemas.microsoft.com/office/drawing/2014/main" id="{4115E52C-D0CA-4783-9CBD-697D9999F4BA}"/>
              </a:ext>
            </a:extLst>
          </p:cNvPr>
          <p:cNvSpPr/>
          <p:nvPr/>
        </p:nvSpPr>
        <p:spPr>
          <a:xfrm>
            <a:off x="7732084" y="2391286"/>
            <a:ext cx="3013582" cy="58051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2 </a:t>
            </a:r>
            <a:r>
              <a:rPr lang="uk-UA" sz="2000" b="1" dirty="0" smtClean="0">
                <a:solidFill>
                  <a:srgbClr val="7030A0"/>
                </a:solidFill>
              </a:rPr>
              <a:t>•</a:t>
            </a:r>
            <a:r>
              <a:rPr lang="uk-UA" sz="2800" b="1" dirty="0" smtClean="0">
                <a:solidFill>
                  <a:srgbClr val="7030A0"/>
                </a:solidFill>
              </a:rPr>
              <a:t> 6 = 12 грн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8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4429</TotalTime>
  <Words>391</Words>
  <Application>Microsoft Office PowerPoint</Application>
  <PresentationFormat>Произвольный</PresentationFormat>
  <Paragraphs>120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704</cp:revision>
  <dcterms:created xsi:type="dcterms:W3CDTF">2018-01-05T16:38:53Z</dcterms:created>
  <dcterms:modified xsi:type="dcterms:W3CDTF">2025-01-19T21:16:47Z</dcterms:modified>
</cp:coreProperties>
</file>