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719" r:id="rId3"/>
    <p:sldId id="720" r:id="rId4"/>
    <p:sldId id="727" r:id="rId5"/>
    <p:sldId id="686" r:id="rId6"/>
    <p:sldId id="725" r:id="rId7"/>
    <p:sldId id="701" r:id="rId8"/>
    <p:sldId id="714" r:id="rId9"/>
    <p:sldId id="687" r:id="rId10"/>
    <p:sldId id="726" r:id="rId11"/>
    <p:sldId id="723" r:id="rId12"/>
    <p:sldId id="724" r:id="rId13"/>
    <p:sldId id="651" r:id="rId14"/>
    <p:sldId id="72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719"/>
            <p14:sldId id="720"/>
            <p14:sldId id="727"/>
            <p14:sldId id="686"/>
            <p14:sldId id="725"/>
            <p14:sldId id="701"/>
            <p14:sldId id="714"/>
            <p14:sldId id="687"/>
            <p14:sldId id="726"/>
            <p14:sldId id="723"/>
            <p14:sldId id="724"/>
            <p14:sldId id="651"/>
            <p14:sldId id="72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BF9"/>
    <a:srgbClr val="BA1CBA"/>
    <a:srgbClr val="2F3242"/>
    <a:srgbClr val="295FFF"/>
    <a:srgbClr val="FF3131"/>
    <a:srgbClr val="1694E9"/>
    <a:srgbClr val="00B050"/>
    <a:srgbClr val="C6109F"/>
    <a:srgbClr val="FFFF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27568" autoAdjust="0"/>
  </p:normalViewPr>
  <p:slideViewPr>
    <p:cSldViewPr snapToGrid="0">
      <p:cViewPr varScale="1">
        <p:scale>
          <a:sx n="88" d="100"/>
          <a:sy n="88" d="100"/>
        </p:scale>
        <p:origin x="-4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Складання </a:t>
          </a:r>
          <a:r>
            <a:rPr lang="uk-UA" sz="3200" b="1" dirty="0" smtClean="0">
              <a:solidFill>
                <a:schemeClr val="bg1"/>
              </a:solidFill>
            </a:rPr>
            <a:t>таблиці множення </a:t>
          </a:r>
          <a:r>
            <a:rPr lang="uk-UA" sz="3200" b="1" dirty="0" smtClean="0">
              <a:solidFill>
                <a:schemeClr val="bg1"/>
              </a:solidFill>
            </a:rPr>
            <a:t>на </a:t>
          </a:r>
          <a:r>
            <a:rPr lang="uk-UA" sz="3200" b="1" dirty="0" smtClean="0">
              <a:solidFill>
                <a:schemeClr val="bg1"/>
              </a:solidFill>
            </a:rPr>
            <a:t>2 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/>
            <a:t>Переставний закон множення</a:t>
          </a:r>
          <a:endParaRPr lang="ru-RU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Розв’язування задачі на знаходження різниці</a:t>
          </a:r>
          <a:endParaRPr lang="ru-RU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992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674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5272C5D9-771A-4EE0-8B53-AA256524DA06}" type="presOf" srcId="{6EE47331-2253-406E-9CB5-953C9128E5FC}" destId="{783C5BBC-E083-4F12-B4A9-616A8F9530EC}" srcOrd="0" destOrd="0" presId="urn:microsoft.com/office/officeart/2005/8/layout/hList6"/>
    <dgm:cxn modelId="{D5587C15-0FAE-4B63-AE62-F6F362FDD4C6}" type="presOf" srcId="{17FCBCD0-5166-44EF-A995-697AB50FC98B}" destId="{8C93B566-6306-40C5-A3D5-B84E788E517B}" srcOrd="0" destOrd="0" presId="urn:microsoft.com/office/officeart/2005/8/layout/hList6"/>
    <dgm:cxn modelId="{DA3CAF6C-E1A7-47E5-8BEB-DFD7C489E61E}" type="presOf" srcId="{C7F066E2-A2BF-4022-BF58-14958850D66F}" destId="{59CF1D9C-2F66-430C-8C5F-07B7FEE5F045}" srcOrd="0" destOrd="0" presId="urn:microsoft.com/office/officeart/2005/8/layout/hList6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0173A95B-B5AB-498A-9998-74F48FB23420}" type="presOf" srcId="{289AA968-9F58-4A6E-B11C-582CA574AD65}" destId="{6408D3F1-0C0E-4F5D-B5D5-053E6D4B4C50}" srcOrd="0" destOrd="0" presId="urn:microsoft.com/office/officeart/2005/8/layout/hList6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C86B639F-FE72-428A-B3F5-4A641B72E53D}" type="presOf" srcId="{3466C275-B8F1-459F-B50B-976409EFE0E4}" destId="{6C0F7CAC-2753-43F9-84FC-D27019835444}" srcOrd="0" destOrd="0" presId="urn:microsoft.com/office/officeart/2005/8/layout/hList6"/>
    <dgm:cxn modelId="{71AFB71A-B10B-45D8-8D23-1EE73C511B23}" type="presParOf" srcId="{6408D3F1-0C0E-4F5D-B5D5-053E6D4B4C50}" destId="{783C5BBC-E083-4F12-B4A9-616A8F9530EC}" srcOrd="0" destOrd="0" presId="urn:microsoft.com/office/officeart/2005/8/layout/hList6"/>
    <dgm:cxn modelId="{B903F0A1-E224-4A6F-AE25-F7D358558778}" type="presParOf" srcId="{6408D3F1-0C0E-4F5D-B5D5-053E6D4B4C50}" destId="{903EF99B-E600-4B60-96C8-658D7EF2F880}" srcOrd="1" destOrd="0" presId="urn:microsoft.com/office/officeart/2005/8/layout/hList6"/>
    <dgm:cxn modelId="{1D11238C-22EB-4647-B53F-A638E212163C}" type="presParOf" srcId="{6408D3F1-0C0E-4F5D-B5D5-053E6D4B4C50}" destId="{8C93B566-6306-40C5-A3D5-B84E788E517B}" srcOrd="2" destOrd="0" presId="urn:microsoft.com/office/officeart/2005/8/layout/hList6"/>
    <dgm:cxn modelId="{A8AA5FD2-A97F-4F5B-9A87-00E3E084A365}" type="presParOf" srcId="{6408D3F1-0C0E-4F5D-B5D5-053E6D4B4C50}" destId="{B4E8D5E2-E5AE-41CC-80D3-5A0016AFADCC}" srcOrd="3" destOrd="0" presId="urn:microsoft.com/office/officeart/2005/8/layout/hList6"/>
    <dgm:cxn modelId="{804B20F5-7B9D-45AA-AF68-49B4D68742C4}" type="presParOf" srcId="{6408D3F1-0C0E-4F5D-B5D5-053E6D4B4C50}" destId="{59CF1D9C-2F66-430C-8C5F-07B7FEE5F045}" srcOrd="4" destOrd="0" presId="urn:microsoft.com/office/officeart/2005/8/layout/hList6"/>
    <dgm:cxn modelId="{62D77587-FE41-4CF2-A044-33FFE2C7FF61}" type="presParOf" srcId="{6408D3F1-0C0E-4F5D-B5D5-053E6D4B4C50}" destId="{DF566261-9B99-479C-9346-B39B9279D96E}" srcOrd="5" destOrd="0" presId="urn:microsoft.com/office/officeart/2005/8/layout/hList6"/>
    <dgm:cxn modelId="{9A2C8B03-CEB3-4254-A689-C2AE428226E9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997239" y="1056549"/>
          <a:ext cx="4272497" cy="215939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59311" y="854498"/>
        <a:ext cx="2159397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533584" y="829449"/>
          <a:ext cx="4272497" cy="2613598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Складання </a:t>
          </a:r>
          <a:r>
            <a:rPr lang="uk-UA" sz="3200" b="1" kern="1200" dirty="0" smtClean="0">
              <a:solidFill>
                <a:schemeClr val="bg1"/>
              </a:solidFill>
            </a:rPr>
            <a:t>таблиці множення </a:t>
          </a:r>
          <a:r>
            <a:rPr lang="uk-UA" sz="3200" b="1" kern="1200" dirty="0" smtClean="0">
              <a:solidFill>
                <a:schemeClr val="bg1"/>
              </a:solidFill>
            </a:rPr>
            <a:t>на </a:t>
          </a:r>
          <a:r>
            <a:rPr lang="uk-UA" sz="3200" b="1" kern="1200" dirty="0" smtClean="0">
              <a:solidFill>
                <a:schemeClr val="bg1"/>
              </a:solidFill>
            </a:rPr>
            <a:t>2 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363034" y="854498"/>
        <a:ext cx="2613598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4393495" y="785426"/>
          <a:ext cx="4272497" cy="2701644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84150" tIns="0" rIns="186531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/>
            <a:t>Переставний закон множення</a:t>
          </a:r>
          <a:endParaRPr lang="ru-RU" sz="2900" b="1" kern="1200" dirty="0"/>
        </a:p>
      </dsp:txBody>
      <dsp:txXfrm rot="5400000">
        <a:off x="5178922" y="854498"/>
        <a:ext cx="2701644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7297763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6531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chemeClr val="bg1"/>
              </a:solidFill>
            </a:rPr>
            <a:t>Розв’язування задачі на знаходження різниці</a:t>
          </a:r>
          <a:endParaRPr lang="ru-RU" sz="2900" kern="1200" dirty="0">
            <a:solidFill>
              <a:schemeClr val="bg1"/>
            </a:solidFill>
          </a:endParaRPr>
        </a:p>
      </dsp:txBody>
      <dsp:txXfrm rot="5400000">
        <a:off x="8083190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5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1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7171" y="3876997"/>
            <a:ext cx="9518542" cy="160043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Складання таблиці множення на 2. Переставна властивість множення. </a:t>
            </a:r>
            <a:endParaRPr lang="uk-UA" sz="333300" b="1" dirty="0">
              <a:solidFill>
                <a:srgbClr val="7030A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8277CAB-B4B6-4A64-8F49-7AD6E0518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11" y="1219039"/>
            <a:ext cx="2402230" cy="2523351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418648" y="1219039"/>
            <a:ext cx="3095592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5.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Дія множення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uk-UA" sz="2400" b="1" dirty="0" smtClean="0">
                <a:solidFill>
                  <a:srgbClr val="7030A0"/>
                </a:solidFill>
              </a:rPr>
              <a:t>70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5163" y="500743"/>
            <a:ext cx="9881433" cy="735103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5">
            <a:hlinkClick r:id="" action="ppaction://media"/>
            <a:extLst>
              <a:ext uri="{FF2B5EF4-FFF2-40B4-BE49-F238E27FC236}">
                <a16:creationId xmlns="" xmlns:a16="http://schemas.microsoft.com/office/drawing/2014/main" id="{C37C3A4A-D2FF-4CAF-AA6E-34E0F1622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704" y="1235846"/>
            <a:ext cx="9150350" cy="5147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542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62364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09" y="500526"/>
            <a:ext cx="2086655" cy="1636795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90602" y="1377043"/>
            <a:ext cx="3015342" cy="168624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1. Обчисли кількість предметів на кожному малюнку дією множення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827314" y="3344631"/>
            <a:ext cx="3037115" cy="1728111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2. Знайди вартість двох одиниць кожного товару. Заповни таблицю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2 клас\3 Математика\1 Листопад\6 Дія множення\№069 - Закріплення таблиці множення числа 2\2025-01-19_2259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23716" r="400" b="2304"/>
          <a:stretch/>
        </p:blipFill>
        <p:spPr bwMode="auto">
          <a:xfrm>
            <a:off x="4241760" y="1254893"/>
            <a:ext cx="5621762" cy="180839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2 клас\3 Математика\1 Листопад\6 Дія множення\№069 - Закріплення таблиці множення числа 2\2025-01-19_2304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r="3968" b="646"/>
          <a:stretch/>
        </p:blipFill>
        <p:spPr bwMode="auto">
          <a:xfrm>
            <a:off x="4005944" y="3136454"/>
            <a:ext cx="5900397" cy="316092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07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7384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53" y="500526"/>
            <a:ext cx="2463211" cy="1932170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1807030" y="1366282"/>
            <a:ext cx="2122713" cy="52212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3. Обчисли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90600" y="3048680"/>
            <a:ext cx="6520543" cy="58714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4. Доповни умову задачі. Розв’яжи задачу.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4" descr="D:\2 клас\3 Математика\1 Листопад\6 Дія множення\№069 - Закріплення таблиці множення числа 2\2025-01-19_2308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1" b="1174"/>
          <a:stretch/>
        </p:blipFill>
        <p:spPr bwMode="auto">
          <a:xfrm>
            <a:off x="990601" y="1955586"/>
            <a:ext cx="8307983" cy="99776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3 Математика\1 Листопад\6 Дія множення\№069 - Закріплення таблиці множення числа 2\2025-01-19_231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4478"/>
            <a:ext cx="7261641" cy="228532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2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r="57303" b="74556"/>
          <a:stretch/>
        </p:blipFill>
        <p:spPr>
          <a:xfrm>
            <a:off x="103054" y="1260000"/>
            <a:ext cx="10224000" cy="338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41834" y="494529"/>
            <a:ext cx="9918051" cy="71934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Обчисли № 557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52" y="3603784"/>
            <a:ext cx="1588884" cy="268888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3216973" y="2436371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3210276" y="3165643"/>
            <a:ext cx="394062" cy="355057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AA867A53-326D-4026-A8A8-9C34D947DF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088286" y="2400790"/>
            <a:ext cx="394062" cy="35505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951850F-EB33-4643-9141-5A3E966CE6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329949" y="2396706"/>
            <a:ext cx="394062" cy="35505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EE0974E-826F-4674-920F-8625D1F9074F}"/>
              </a:ext>
            </a:extLst>
          </p:cNvPr>
          <p:cNvSpPr txBox="1"/>
          <p:nvPr/>
        </p:nvSpPr>
        <p:spPr>
          <a:xfrm>
            <a:off x="6836665" y="2294149"/>
            <a:ext cx="39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(</a:t>
            </a:r>
            <a:endParaRPr lang="uk-UA" sz="3600" b="1" dirty="0">
              <a:latin typeface="Monotype Corsiva" panose="03010101010201010101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79E219D3-0E82-4EB7-8C78-9CD8F013B5C6}"/>
              </a:ext>
            </a:extLst>
          </p:cNvPr>
          <p:cNvSpPr txBox="1"/>
          <p:nvPr/>
        </p:nvSpPr>
        <p:spPr>
          <a:xfrm>
            <a:off x="8244590" y="2281243"/>
            <a:ext cx="39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20DDFE0-C43D-4DB3-BD9F-9C1188216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029675" y="3226330"/>
            <a:ext cx="440143" cy="28893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59CA2288-FAAA-482C-B002-FC19ECF8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8483717" y="2417411"/>
            <a:ext cx="394062" cy="35505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DA8C1D1F-7B1D-4D68-A1CA-1DE4DBD943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890416" y="2320731"/>
            <a:ext cx="455016" cy="56766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99EE1B31-E777-4823-A63B-CFF8DDC88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523131" y="2320579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05DE61D7-88E2-4EF8-AA07-D438E31BF0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1638754" y="2395932"/>
            <a:ext cx="555762" cy="45268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FB39B635-8267-4EB4-9960-3D6FA3E30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6597499" y="2414315"/>
            <a:ext cx="394062" cy="355057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B792CCC5-6DB3-4B9E-A8B8-757A3703EE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340364" y="3137859"/>
            <a:ext cx="394062" cy="355057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="" xmlns:a16="http://schemas.microsoft.com/office/drawing/2014/main" id="{203B1DF9-84EE-43FE-9F0D-B2E538C83F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63954" y="2387556"/>
            <a:ext cx="555762" cy="452689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63ADC95E-CD02-4827-9709-912D5F78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84411" y="2330071"/>
            <a:ext cx="455016" cy="567661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6BE763CE-E6AC-437A-B56A-7F57855E2A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957411" y="3077912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C2FDE3AA-9C1D-4D9C-A33B-F7A4C76B7B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931056" y="2296931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1CBB277B-7DF1-4A88-B19B-3AA2FF88F6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3491684" y="3128432"/>
            <a:ext cx="555762" cy="452689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2719B067-9E1B-4678-A446-CD3BA9935A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288356" y="2506580"/>
            <a:ext cx="440143" cy="288932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="" xmlns:a16="http://schemas.microsoft.com/office/drawing/2014/main" id="{D3CF6A13-CDAD-4312-808A-40150168AE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8451389" y="3152451"/>
            <a:ext cx="394062" cy="355057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="" xmlns:a16="http://schemas.microsoft.com/office/drawing/2014/main" id="{4EDF5E34-6A19-4D17-8B94-A3C55F6C64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728499" y="3147762"/>
            <a:ext cx="394062" cy="355057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="" xmlns:a16="http://schemas.microsoft.com/office/drawing/2014/main" id="{0842C44D-CFE6-4DCE-A119-4A9BE01B24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755342" y="3132078"/>
            <a:ext cx="555762" cy="45268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="" xmlns:a16="http://schemas.microsoft.com/office/drawing/2014/main" id="{92CDEC6D-D8B4-4BBE-953C-C47BF50E54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505640" y="3222293"/>
            <a:ext cx="440143" cy="28893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91EA51DC-A016-46FC-B424-1EACC303C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607076" y="2326752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6E8A834C-7A3E-4DDB-B6CA-B5E1ED57F7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875510" y="3066589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D50AC8FE-4EDA-4759-8AB5-F1CEA23CF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532987" y="3061455"/>
            <a:ext cx="455016" cy="5676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DEAAB403-DD9B-42FC-88F3-3C84E7F0D0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1648610" y="3136808"/>
            <a:ext cx="555762" cy="45268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72E5AD6B-CD1A-4B28-8EA5-C07434BDD3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73810" y="3128432"/>
            <a:ext cx="555762" cy="45268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DA8269EF-8328-4DE0-934B-3D8A05CB8E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94267" y="3070947"/>
            <a:ext cx="455016" cy="56766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1EAEF096-B894-4422-A120-2F22BDC78B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079416" y="2329073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F5311CD3-855A-448C-AA3C-0C18E492C2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757488" y="2338295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2A219DA5-B9E2-400E-B05A-98E1C1DBCD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6917678" y="2387554"/>
            <a:ext cx="555762" cy="45268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59B27445-CE58-4DB4-86FB-32B3EFF0E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6122789" y="2380461"/>
            <a:ext cx="555762" cy="452689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8C7B16C7-E910-4349-82C6-10F8F3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843246" y="2322976"/>
            <a:ext cx="455016" cy="56766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77B13F11-E3B8-4DCD-894F-288461A42D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366747" y="3074593"/>
            <a:ext cx="455016" cy="5676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952180A2-9305-46C2-9847-7A8600C2E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999462" y="3074441"/>
            <a:ext cx="455016" cy="56766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F6C7858E-FC6E-4919-8386-46620E8165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8041057" y="3145752"/>
            <a:ext cx="555762" cy="4526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E0707C9-C27C-41A2-9F14-6728C98C09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6096000" y="3132078"/>
            <a:ext cx="555762" cy="45268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01F60552-1CC9-401D-BF2E-8F620E9A27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816457" y="3074593"/>
            <a:ext cx="455016" cy="5676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0D8B1256-BDE8-4CB3-B055-CA293E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180068" y="2285316"/>
            <a:ext cx="455016" cy="56766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8845F090-2851-40A4-B7EE-E762D34B2D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8856088" y="2315137"/>
            <a:ext cx="455016" cy="56766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5B5FEA55-F14B-4C8B-BD91-E308E1DD24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192285" y="3059074"/>
            <a:ext cx="455016" cy="567661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1002534" y="1544088"/>
            <a:ext cx="3272011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7030A0"/>
                </a:solidFill>
              </a:rPr>
              <a:t>Вибери</a:t>
            </a:r>
            <a:r>
              <a:rPr lang="ru-RU" sz="2400" b="1" dirty="0">
                <a:solidFill>
                  <a:srgbClr val="7030A0"/>
                </a:solidFill>
              </a:rPr>
              <a:t>, яка </a:t>
            </a:r>
            <a:r>
              <a:rPr lang="ru-RU" sz="2400" b="1" dirty="0" err="1" smtClean="0">
                <a:solidFill>
                  <a:srgbClr val="7030A0"/>
                </a:solidFill>
              </a:rPr>
              <a:t>геометрична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фігура</a:t>
            </a:r>
            <a:r>
              <a:rPr lang="ru-RU" sz="2400" b="1" dirty="0" smtClean="0">
                <a:solidFill>
                  <a:srgbClr val="7030A0"/>
                </a:solidFill>
              </a:rPr>
              <a:t>  </a:t>
            </a:r>
            <a:r>
              <a:rPr lang="ru-RU" sz="2400" b="1" dirty="0" err="1">
                <a:solidFill>
                  <a:srgbClr val="7030A0"/>
                </a:solidFill>
              </a:rPr>
              <a:t>допомогла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тобі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поповнити</a:t>
            </a:r>
            <a:r>
              <a:rPr lang="ru-RU" sz="2400" b="1" dirty="0">
                <a:solidFill>
                  <a:srgbClr val="7030A0"/>
                </a:solidFill>
              </a:rPr>
              <a:t> копилку </a:t>
            </a:r>
            <a:r>
              <a:rPr lang="ru-RU" sz="2400" b="1" dirty="0" err="1">
                <a:solidFill>
                  <a:srgbClr val="7030A0"/>
                </a:solidFill>
              </a:rPr>
              <a:t>знань</a:t>
            </a:r>
            <a:r>
              <a:rPr lang="ru-RU" sz="2400" b="1" dirty="0">
                <a:solidFill>
                  <a:srgbClr val="7030A0"/>
                </a:solidFill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</a:rPr>
              <a:t>вмінь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3880" y="1434662"/>
            <a:ext cx="1881700" cy="578882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Фантазія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42751" y="4003318"/>
            <a:ext cx="2175963" cy="578882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Старанність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59749" y="1542131"/>
            <a:ext cx="1536994" cy="57888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Увага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80806" y="1459386"/>
            <a:ext cx="2921376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Працездатність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22986" y="4003318"/>
            <a:ext cx="1627956" cy="578882"/>
          </a:xfrm>
          <a:prstGeom prst="roundRect">
            <a:avLst/>
          </a:prstGeom>
          <a:solidFill>
            <a:srgbClr val="BA1CBA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Пам’ять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301743" y="4003318"/>
            <a:ext cx="2050571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Швидкість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730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3771901" y="1922366"/>
            <a:ext cx="5614470" cy="228147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Ось </a:t>
            </a:r>
            <a:r>
              <a:rPr lang="uk-UA" sz="3200" b="1" dirty="0">
                <a:solidFill>
                  <a:srgbClr val="7030A0"/>
                </a:solidFill>
              </a:rPr>
              <a:t>дзвінок сигнал нам дав.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Працювати час настав.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Тож і ми часу не гаймо,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Урок скоріше починаймо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0412F7-EE3F-479F-AA9B-337DFF06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4" y="1697428"/>
            <a:ext cx="2600248" cy="2731353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1123719" y="1544090"/>
            <a:ext cx="3272011" cy="132802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Розглянь геометричні фігури. Назви ту, що підморгує саме тобі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2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73011412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676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576" y="489248"/>
            <a:ext cx="10074738" cy="648072"/>
          </a:xfr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4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Вправа </a:t>
            </a:r>
            <a:r>
              <a:rPr lang="uk-UA" sz="4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4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Мікрофон</a:t>
            </a:r>
            <a:r>
              <a:rPr lang="uk-UA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7608" y="4284601"/>
            <a:ext cx="8647763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Прочитайте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вираз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8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•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2.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Що означає І число? </a:t>
            </a:r>
            <a:r>
              <a:rPr lang="uk-UA" sz="2800" b="1" dirty="0" smtClean="0">
                <a:solidFill>
                  <a:schemeClr val="bg1"/>
                </a:solidFill>
              </a:rPr>
              <a:t>ІІ </a:t>
            </a:r>
            <a:r>
              <a:rPr lang="uk-UA" sz="2800" b="1" dirty="0">
                <a:solidFill>
                  <a:schemeClr val="bg1"/>
                </a:solidFill>
              </a:rPr>
              <a:t>число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7608" y="1201114"/>
            <a:ext cx="775513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Якою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арифметичною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дією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можна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замінити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суму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однакових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доданків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7609" y="2209110"/>
            <a:ext cx="775513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Яким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знаком вона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позначається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7610" y="2801752"/>
            <a:ext cx="775513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якому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місці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записується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однаковий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доданок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якому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місці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пишемо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скільки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разів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додаємо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однаковий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доданок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27607" y="4907287"/>
            <a:ext cx="354236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Що таке множення?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55322" y="1632001"/>
            <a:ext cx="165143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5+5+5 =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18065" y="1620612"/>
            <a:ext cx="10277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5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•</a:t>
            </a: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 3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3277" y="3663527"/>
            <a:ext cx="10277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8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•</a:t>
            </a: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 2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Прямоугольник: скругленные углы 5">
            <a:extLst>
              <a:ext uri="{FF2B5EF4-FFF2-40B4-BE49-F238E27FC236}">
                <a16:creationId xmlns="" xmlns:a16="http://schemas.microsoft.com/office/drawing/2014/main" id="{CD3D7715-6FBF-40FF-A0DE-764D270833EF}"/>
              </a:ext>
            </a:extLst>
          </p:cNvPr>
          <p:cNvSpPr/>
          <p:nvPr/>
        </p:nvSpPr>
        <p:spPr>
          <a:xfrm>
            <a:off x="4819666" y="4907287"/>
            <a:ext cx="4615505" cy="1000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Множення – </a:t>
            </a:r>
            <a:r>
              <a:rPr lang="uk-UA" sz="2800" b="1" dirty="0" smtClean="0">
                <a:solidFill>
                  <a:schemeClr val="bg1"/>
                </a:solidFill>
              </a:rPr>
              <a:t>це додавання </a:t>
            </a:r>
            <a:r>
              <a:rPr lang="uk-UA" sz="2800" b="1" dirty="0">
                <a:solidFill>
                  <a:schemeClr val="bg1"/>
                </a:solidFill>
              </a:rPr>
              <a:t>однакових </a:t>
            </a:r>
            <a:r>
              <a:rPr lang="uk-UA" sz="2800" b="1" dirty="0" smtClean="0">
                <a:solidFill>
                  <a:schemeClr val="bg1"/>
                </a:solidFill>
              </a:rPr>
              <a:t>доданків.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4642F8D-4516-4B0B-A57F-4E7B4CD9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519" y="1201114"/>
            <a:ext cx="2153848" cy="22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05501CA-ED11-47D1-8485-7CEB22EBC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6504481" y="1183118"/>
            <a:ext cx="5017572" cy="5386297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54101" y="494529"/>
            <a:ext cx="9885648" cy="66967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Усний рахунок. </a:t>
            </a:r>
            <a:r>
              <a:rPr lang="uk-UA" sz="3200" b="1" dirty="0">
                <a:solidFill>
                  <a:schemeClr val="bg1"/>
                </a:solidFill>
              </a:rPr>
              <a:t>Цифрова стежинка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28" name="Picture 2" descr="Пов’язане зображення">
            <a:extLst>
              <a:ext uri="{FF2B5EF4-FFF2-40B4-BE49-F238E27FC236}">
                <a16:creationId xmlns="" xmlns:a16="http://schemas.microsoft.com/office/drawing/2014/main" id="{2042DF51-0884-405A-B422-14A8A9E0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83" y="1264768"/>
            <a:ext cx="2765848" cy="29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6504481" y="1164206"/>
            <a:ext cx="130014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3+3=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7BE3386-6D18-423B-A0A3-0F96D44FEC57}"/>
              </a:ext>
            </a:extLst>
          </p:cNvPr>
          <p:cNvSpPr txBox="1"/>
          <p:nvPr/>
        </p:nvSpPr>
        <p:spPr>
          <a:xfrm>
            <a:off x="9976253" y="5040338"/>
            <a:ext cx="134518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7+7=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2027B37-C62C-4027-8E69-74129A95D6EF}"/>
              </a:ext>
            </a:extLst>
          </p:cNvPr>
          <p:cNvSpPr txBox="1"/>
          <p:nvPr/>
        </p:nvSpPr>
        <p:spPr>
          <a:xfrm>
            <a:off x="5150860" y="2856953"/>
            <a:ext cx="188133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14+14=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2388CDF-EDCC-41B8-9110-2114C716ACDD}"/>
              </a:ext>
            </a:extLst>
          </p:cNvPr>
          <p:cNvSpPr txBox="1"/>
          <p:nvPr/>
        </p:nvSpPr>
        <p:spPr>
          <a:xfrm>
            <a:off x="5335204" y="4100390"/>
            <a:ext cx="172650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50+50=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97A7DCA-1F52-4336-A543-25B30786CAA3}"/>
              </a:ext>
            </a:extLst>
          </p:cNvPr>
          <p:cNvSpPr txBox="1"/>
          <p:nvPr/>
        </p:nvSpPr>
        <p:spPr>
          <a:xfrm>
            <a:off x="9775635" y="2122378"/>
            <a:ext cx="174641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28+28=</a:t>
            </a:r>
          </a:p>
        </p:txBody>
      </p:sp>
      <p:sp>
        <p:nvSpPr>
          <p:cNvPr id="31" name="Облачко с текстом: прямоугольное со скругленными углами 30">
            <a:extLst>
              <a:ext uri="{FF2B5EF4-FFF2-40B4-BE49-F238E27FC236}">
                <a16:creationId xmlns="" xmlns:a16="http://schemas.microsoft.com/office/drawing/2014/main" id="{6D79D429-2F67-4C6D-A637-435CCFDA61C3}"/>
              </a:ext>
            </a:extLst>
          </p:cNvPr>
          <p:cNvSpPr/>
          <p:nvPr/>
        </p:nvSpPr>
        <p:spPr>
          <a:xfrm>
            <a:off x="3271278" y="1286774"/>
            <a:ext cx="2625245" cy="1170635"/>
          </a:xfrm>
          <a:prstGeom prst="wedgeRoundRectCallout">
            <a:avLst>
              <a:gd name="adj1" fmla="val -74496"/>
              <a:gd name="adj2" fmla="val 1189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Чим схожі вирази й чим вони різняться?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728A47DE-CF1D-425A-A80C-1CEBCDB043A1}"/>
              </a:ext>
            </a:extLst>
          </p:cNvPr>
          <p:cNvGrpSpPr/>
          <p:nvPr/>
        </p:nvGrpSpPr>
        <p:grpSpPr>
          <a:xfrm>
            <a:off x="1172861" y="4432561"/>
            <a:ext cx="2156582" cy="944210"/>
            <a:chOff x="4718700" y="3159148"/>
            <a:chExt cx="3181073" cy="1166507"/>
          </a:xfrm>
        </p:grpSpPr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2B445DEA-525B-4C48-B60D-204B8E06A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5D8548D-F274-4C34-A8E9-F0B64E98B308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93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56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FD0C418F-4B62-45F1-8F2B-9D0C2E6F14B3}"/>
              </a:ext>
            </a:extLst>
          </p:cNvPr>
          <p:cNvGrpSpPr/>
          <p:nvPr/>
        </p:nvGrpSpPr>
        <p:grpSpPr>
          <a:xfrm>
            <a:off x="3302682" y="5467032"/>
            <a:ext cx="2156583" cy="944212"/>
            <a:chOff x="8682187" y="3202910"/>
            <a:chExt cx="3181074" cy="1166507"/>
          </a:xfrm>
        </p:grpSpPr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10578BB3-DDA9-4AC0-BEFC-8A0DC306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02435D15-215F-434A-8E31-D1D393FA185F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9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7C5EB785-0918-45C4-B34B-5C06B9168DAA}"/>
              </a:ext>
            </a:extLst>
          </p:cNvPr>
          <p:cNvGrpSpPr/>
          <p:nvPr/>
        </p:nvGrpSpPr>
        <p:grpSpPr>
          <a:xfrm>
            <a:off x="3302681" y="4430486"/>
            <a:ext cx="2156583" cy="944212"/>
            <a:chOff x="4718700" y="4369417"/>
            <a:chExt cx="3181074" cy="1166507"/>
          </a:xfrm>
        </p:grpSpPr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F9FF9B46-5A2B-4973-8248-24AA6894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78A8D29C-5013-499E-8ACA-B528E020535C}"/>
                </a:ext>
              </a:extLst>
            </p:cNvPr>
            <p:cNvSpPr txBox="1"/>
            <p:nvPr/>
          </p:nvSpPr>
          <p:spPr>
            <a:xfrm>
              <a:off x="4845466" y="4723044"/>
              <a:ext cx="2863243" cy="79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7C6BF1B2-DBAC-4501-B65F-FE0C164CDB9D}"/>
              </a:ext>
            </a:extLst>
          </p:cNvPr>
          <p:cNvGrpSpPr/>
          <p:nvPr/>
        </p:nvGrpSpPr>
        <p:grpSpPr>
          <a:xfrm>
            <a:off x="1156415" y="5421972"/>
            <a:ext cx="2156584" cy="944212"/>
            <a:chOff x="4686549" y="5579685"/>
            <a:chExt cx="3181076" cy="1166508"/>
          </a:xfrm>
        </p:grpSpPr>
        <p:pic>
          <p:nvPicPr>
            <p:cNvPr id="55" name="Рисунок 54">
              <a:extLst>
                <a:ext uri="{FF2B5EF4-FFF2-40B4-BE49-F238E27FC236}">
                  <a16:creationId xmlns="" xmlns:a16="http://schemas.microsoft.com/office/drawing/2014/main" id="{1E3E26A1-FC18-4CB8-B364-E9D3ACDD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B8E1C35E-A564-4A32-8303-5A99C7D2571E}"/>
                </a:ext>
              </a:extLst>
            </p:cNvPr>
            <p:cNvSpPr txBox="1"/>
            <p:nvPr/>
          </p:nvSpPr>
          <p:spPr>
            <a:xfrm>
              <a:off x="4810940" y="5911593"/>
              <a:ext cx="2863243" cy="79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="" xmlns:a16="http://schemas.microsoft.com/office/drawing/2014/main" id="{21852810-8C87-44C0-92E5-4B8BB49AA924}"/>
              </a:ext>
            </a:extLst>
          </p:cNvPr>
          <p:cNvGrpSpPr/>
          <p:nvPr/>
        </p:nvGrpSpPr>
        <p:grpSpPr>
          <a:xfrm>
            <a:off x="5426189" y="5533778"/>
            <a:ext cx="2156584" cy="944212"/>
            <a:chOff x="8682187" y="5579685"/>
            <a:chExt cx="3181076" cy="1166508"/>
          </a:xfrm>
        </p:grpSpPr>
        <p:pic>
          <p:nvPicPr>
            <p:cNvPr id="58" name="Рисунок 57">
              <a:extLst>
                <a:ext uri="{FF2B5EF4-FFF2-40B4-BE49-F238E27FC236}">
                  <a16:creationId xmlns="" xmlns:a16="http://schemas.microsoft.com/office/drawing/2014/main" id="{431E90C5-6C96-4142-A1FE-22D49396E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2413B1FF-90E2-4935-B1FB-33FF97828C15}"/>
                </a:ext>
              </a:extLst>
            </p:cNvPr>
            <p:cNvSpPr txBox="1"/>
            <p:nvPr/>
          </p:nvSpPr>
          <p:spPr>
            <a:xfrm>
              <a:off x="8837852" y="5911593"/>
              <a:ext cx="2863243" cy="79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13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54024 -0.615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53763 -0.351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6068 -0.229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35534 -0.240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18308 -0.1212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338599" cy="64633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Знайди суму однакових доданків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3 Математика\1 Листопад\6 Дія множення\№070 - Складання таблиці множення на 2\2025-01-20_190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4" y="1655788"/>
            <a:ext cx="4709710" cy="399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чко с текстом: прямоугольное со скругленными углами 30">
            <a:extLst>
              <a:ext uri="{FF2B5EF4-FFF2-40B4-BE49-F238E27FC236}">
                <a16:creationId xmlns="" xmlns:a16="http://schemas.microsoft.com/office/drawing/2014/main" id="{6D79D429-2F67-4C6D-A637-435CCFDA61C3}"/>
              </a:ext>
            </a:extLst>
          </p:cNvPr>
          <p:cNvSpPr/>
          <p:nvPr/>
        </p:nvSpPr>
        <p:spPr>
          <a:xfrm>
            <a:off x="5703953" y="1278351"/>
            <a:ext cx="4868537" cy="8197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Раджу вивчити результати таблиці множення на 2 напам’ять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5868577" y="2451407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5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5868576" y="3036182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5890350" y="3819865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6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5890349" y="4404640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6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9075195" y="2463909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9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9075194" y="3048684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9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9075196" y="3832367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4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9075193" y="4417142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4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7243667" y="2451406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7243669" y="3028499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7265439" y="3827547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7265441" y="4404640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0444842" y="2472818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0439403" y="3042589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0461173" y="3819865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0461175" y="4418730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1" name="Облачко с текстом: прямоугольное со скругленными углами 30">
            <a:extLst>
              <a:ext uri="{FF2B5EF4-FFF2-40B4-BE49-F238E27FC236}">
                <a16:creationId xmlns="" xmlns:a16="http://schemas.microsoft.com/office/drawing/2014/main" id="{6D79D429-2F67-4C6D-A637-435CCFDA61C3}"/>
              </a:ext>
            </a:extLst>
          </p:cNvPr>
          <p:cNvSpPr/>
          <p:nvPr/>
        </p:nvSpPr>
        <p:spPr>
          <a:xfrm>
            <a:off x="7374633" y="2017200"/>
            <a:ext cx="1736928" cy="52082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Обчисли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3511757" y="1330320"/>
            <a:ext cx="2014589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 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523477" y="1330320"/>
            <a:ext cx="1988279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 </a:t>
            </a:r>
            <a:r>
              <a:rPr lang="uk-UA" sz="3200" b="1" dirty="0" smtClean="0">
                <a:solidFill>
                  <a:srgbClr val="7030A0"/>
                </a:solidFill>
              </a:rPr>
              <a:t>+</a:t>
            </a:r>
            <a:r>
              <a:rPr lang="uk-UA" sz="3200" b="1" dirty="0" smtClean="0">
                <a:solidFill>
                  <a:srgbClr val="7030A0"/>
                </a:solidFill>
              </a:rPr>
              <a:t> 1 = 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3576301" y="5435324"/>
            <a:ext cx="1950045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 20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436915" y="5435708"/>
            <a:ext cx="2264434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 smtClean="0">
                <a:solidFill>
                  <a:srgbClr val="7030A0"/>
                </a:solidFill>
              </a:rPr>
              <a:t>+</a:t>
            </a:r>
            <a:r>
              <a:rPr lang="uk-UA" sz="3200" b="1" dirty="0" smtClean="0">
                <a:solidFill>
                  <a:srgbClr val="7030A0"/>
                </a:solidFill>
              </a:rPr>
              <a:t> 10 = 20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6672944" y="5120227"/>
            <a:ext cx="243861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5 + 36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9111561" y="5104373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46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6672944" y="5707889"/>
            <a:ext cx="2448728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(30 – 20)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9132777" y="5708897"/>
            <a:ext cx="75111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20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2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90600" y="494530"/>
            <a:ext cx="10147300" cy="60084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Чим схожі й чим різняться прямокутники? 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88C51EFD-AB10-495F-AE5B-CB7A98C37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81" y="3855712"/>
            <a:ext cx="1777608" cy="2468085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F90565F9-51F8-4ABC-AFC1-71E8E81012F8}"/>
              </a:ext>
            </a:extLst>
          </p:cNvPr>
          <p:cNvSpPr/>
          <p:nvPr/>
        </p:nvSpPr>
        <p:spPr>
          <a:xfrm>
            <a:off x="4132333" y="2511372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EB60D52A-EB99-46DD-A890-30E33860AD33}"/>
              </a:ext>
            </a:extLst>
          </p:cNvPr>
          <p:cNvSpPr/>
          <p:nvPr/>
        </p:nvSpPr>
        <p:spPr>
          <a:xfrm>
            <a:off x="4515013" y="2511372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4F7BD9C8-FCDA-4C9A-81B5-14E551B7AE3E}"/>
              </a:ext>
            </a:extLst>
          </p:cNvPr>
          <p:cNvSpPr/>
          <p:nvPr/>
        </p:nvSpPr>
        <p:spPr>
          <a:xfrm>
            <a:off x="4132333" y="2932039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D40FB588-0416-434A-9C59-CEA4C5CB8B0C}"/>
              </a:ext>
            </a:extLst>
          </p:cNvPr>
          <p:cNvSpPr/>
          <p:nvPr/>
        </p:nvSpPr>
        <p:spPr>
          <a:xfrm>
            <a:off x="4515013" y="2932039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="" xmlns:a16="http://schemas.microsoft.com/office/drawing/2014/main" id="{B396B8FE-8648-45BB-977E-53A6BFCE9F54}"/>
              </a:ext>
            </a:extLst>
          </p:cNvPr>
          <p:cNvSpPr/>
          <p:nvPr/>
        </p:nvSpPr>
        <p:spPr>
          <a:xfrm>
            <a:off x="4132333" y="3352706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E89309B0-3BD6-47A0-B33E-465E5F77A572}"/>
              </a:ext>
            </a:extLst>
          </p:cNvPr>
          <p:cNvSpPr/>
          <p:nvPr/>
        </p:nvSpPr>
        <p:spPr>
          <a:xfrm>
            <a:off x="4515013" y="3352706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="" xmlns:a16="http://schemas.microsoft.com/office/drawing/2014/main" id="{F44F1ECC-C8A9-46E7-B9E8-2362BE04D407}"/>
              </a:ext>
            </a:extLst>
          </p:cNvPr>
          <p:cNvSpPr/>
          <p:nvPr/>
        </p:nvSpPr>
        <p:spPr>
          <a:xfrm>
            <a:off x="4132333" y="3784135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F2D383CF-359C-4BFF-99EB-949FA1F27C5E}"/>
              </a:ext>
            </a:extLst>
          </p:cNvPr>
          <p:cNvSpPr/>
          <p:nvPr/>
        </p:nvSpPr>
        <p:spPr>
          <a:xfrm>
            <a:off x="4515013" y="3784135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F6A55593-53A4-4887-AEA4-EB3713A16C71}"/>
              </a:ext>
            </a:extLst>
          </p:cNvPr>
          <p:cNvSpPr/>
          <p:nvPr/>
        </p:nvSpPr>
        <p:spPr>
          <a:xfrm rot="16200000">
            <a:off x="979225" y="368753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C7AA527E-D777-4497-B25A-EF118223B6E1}"/>
              </a:ext>
            </a:extLst>
          </p:cNvPr>
          <p:cNvSpPr/>
          <p:nvPr/>
        </p:nvSpPr>
        <p:spPr>
          <a:xfrm rot="16200000">
            <a:off x="979225" y="330485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8CE731D2-DB76-409E-8B19-1B06DFCBE5CD}"/>
              </a:ext>
            </a:extLst>
          </p:cNvPr>
          <p:cNvSpPr/>
          <p:nvPr/>
        </p:nvSpPr>
        <p:spPr>
          <a:xfrm rot="16200000">
            <a:off x="1399892" y="368753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B10825BA-1E32-409E-9DDB-A4657A89DA44}"/>
              </a:ext>
            </a:extLst>
          </p:cNvPr>
          <p:cNvSpPr/>
          <p:nvPr/>
        </p:nvSpPr>
        <p:spPr>
          <a:xfrm rot="16200000">
            <a:off x="1399892" y="330485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="" xmlns:a16="http://schemas.microsoft.com/office/drawing/2014/main" id="{8D3FD2DE-3070-4DA7-B402-4D4E6EF4FBA9}"/>
              </a:ext>
            </a:extLst>
          </p:cNvPr>
          <p:cNvSpPr/>
          <p:nvPr/>
        </p:nvSpPr>
        <p:spPr>
          <a:xfrm rot="16200000">
            <a:off x="1820559" y="368753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0612A19D-7C90-4C1F-A5A4-C74169CD7CAF}"/>
              </a:ext>
            </a:extLst>
          </p:cNvPr>
          <p:cNvSpPr/>
          <p:nvPr/>
        </p:nvSpPr>
        <p:spPr>
          <a:xfrm rot="16200000">
            <a:off x="1820559" y="330485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E30924EA-C98C-41F3-AD1D-EBDE7BDE2929}"/>
              </a:ext>
            </a:extLst>
          </p:cNvPr>
          <p:cNvSpPr/>
          <p:nvPr/>
        </p:nvSpPr>
        <p:spPr>
          <a:xfrm rot="16200000">
            <a:off x="2251988" y="368753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7724131E-6259-4C62-8FE3-6D957719C8AC}"/>
              </a:ext>
            </a:extLst>
          </p:cNvPr>
          <p:cNvSpPr/>
          <p:nvPr/>
        </p:nvSpPr>
        <p:spPr>
          <a:xfrm rot="16200000">
            <a:off x="2251988" y="3304851"/>
            <a:ext cx="382680" cy="37933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="" xmlns:a16="http://schemas.microsoft.com/office/drawing/2014/main" id="{E88F7CAC-E099-4C18-8AF8-9A8D5681B20A}"/>
              </a:ext>
            </a:extLst>
          </p:cNvPr>
          <p:cNvSpPr/>
          <p:nvPr/>
        </p:nvSpPr>
        <p:spPr>
          <a:xfrm rot="5400000">
            <a:off x="1653709" y="2120880"/>
            <a:ext cx="254379" cy="1777607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Левая фигурная скобка 90">
            <a:extLst>
              <a:ext uri="{FF2B5EF4-FFF2-40B4-BE49-F238E27FC236}">
                <a16:creationId xmlns="" xmlns:a16="http://schemas.microsoft.com/office/drawing/2014/main" id="{A039B50F-1D99-4FF0-A568-89E9D4CFF01C}"/>
              </a:ext>
            </a:extLst>
          </p:cNvPr>
          <p:cNvSpPr/>
          <p:nvPr/>
        </p:nvSpPr>
        <p:spPr>
          <a:xfrm rot="10800000">
            <a:off x="5013377" y="2422568"/>
            <a:ext cx="254379" cy="1777607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Левая фигурная скобка 101">
            <a:extLst>
              <a:ext uri="{FF2B5EF4-FFF2-40B4-BE49-F238E27FC236}">
                <a16:creationId xmlns="" xmlns:a16="http://schemas.microsoft.com/office/drawing/2014/main" id="{A8301CF8-A60F-4FC2-995C-4F9687050129}"/>
              </a:ext>
            </a:extLst>
          </p:cNvPr>
          <p:cNvSpPr/>
          <p:nvPr/>
        </p:nvSpPr>
        <p:spPr>
          <a:xfrm rot="10800000">
            <a:off x="2876977" y="3113071"/>
            <a:ext cx="254381" cy="1048076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Левая фигурная скобка 102">
            <a:extLst>
              <a:ext uri="{FF2B5EF4-FFF2-40B4-BE49-F238E27FC236}">
                <a16:creationId xmlns="" xmlns:a16="http://schemas.microsoft.com/office/drawing/2014/main" id="{7BA3877E-6960-47F5-9140-D259442CFE34}"/>
              </a:ext>
            </a:extLst>
          </p:cNvPr>
          <p:cNvSpPr/>
          <p:nvPr/>
        </p:nvSpPr>
        <p:spPr>
          <a:xfrm rot="5400000">
            <a:off x="4362147" y="1798417"/>
            <a:ext cx="254381" cy="1048076"/>
          </a:xfrm>
          <a:prstGeom prst="leftBrace">
            <a:avLst>
              <a:gd name="adj1" fmla="val 31321"/>
              <a:gd name="adj2" fmla="val 50000"/>
            </a:avLst>
          </a:prstGeom>
          <a:ln w="3810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46F6DAF-CF78-4DD7-9A0E-81DEA1EDD080}"/>
              </a:ext>
            </a:extLst>
          </p:cNvPr>
          <p:cNvSpPr txBox="1"/>
          <p:nvPr/>
        </p:nvSpPr>
        <p:spPr>
          <a:xfrm>
            <a:off x="1581707" y="2080759"/>
            <a:ext cx="43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4</a:t>
            </a:r>
            <a:endParaRPr lang="uk-UA" sz="3200" dirty="0"/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24EEAB8B-C5A4-4112-84E9-3A8F5E05845C}"/>
              </a:ext>
            </a:extLst>
          </p:cNvPr>
          <p:cNvSpPr txBox="1"/>
          <p:nvPr/>
        </p:nvSpPr>
        <p:spPr>
          <a:xfrm>
            <a:off x="5429684" y="2957428"/>
            <a:ext cx="4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8C2A89F2-8CA4-4CB5-8F65-138C8CE52F9D}"/>
              </a:ext>
            </a:extLst>
          </p:cNvPr>
          <p:cNvSpPr txBox="1"/>
          <p:nvPr/>
        </p:nvSpPr>
        <p:spPr>
          <a:xfrm>
            <a:off x="3268588" y="3283166"/>
            <a:ext cx="4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18454EA9-6C70-418F-BA07-4D138A86C426}"/>
              </a:ext>
            </a:extLst>
          </p:cNvPr>
          <p:cNvSpPr txBox="1"/>
          <p:nvPr/>
        </p:nvSpPr>
        <p:spPr>
          <a:xfrm>
            <a:off x="4287704" y="1672909"/>
            <a:ext cx="40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852330A-9E96-4FF0-A742-5FE893DBFC84}"/>
              </a:ext>
            </a:extLst>
          </p:cNvPr>
          <p:cNvSpPr txBox="1"/>
          <p:nvPr/>
        </p:nvSpPr>
        <p:spPr>
          <a:xfrm>
            <a:off x="3820177" y="4323339"/>
            <a:ext cx="168155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2 · 4 = 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035BE7E-02C7-4F96-86D9-7BC681295352}"/>
              </a:ext>
            </a:extLst>
          </p:cNvPr>
          <p:cNvSpPr txBox="1"/>
          <p:nvPr/>
        </p:nvSpPr>
        <p:spPr>
          <a:xfrm>
            <a:off x="1195054" y="4323339"/>
            <a:ext cx="168192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4 · 2 = 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53C27A8-08D6-4291-AC51-9DDDE6C1707F}"/>
              </a:ext>
            </a:extLst>
          </p:cNvPr>
          <p:cNvSpPr txBox="1"/>
          <p:nvPr/>
        </p:nvSpPr>
        <p:spPr>
          <a:xfrm>
            <a:off x="2101593" y="5303536"/>
            <a:ext cx="2333990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4 </a:t>
            </a:r>
            <a:r>
              <a:rPr lang="uk-UA" sz="3200" b="1" dirty="0" smtClean="0">
                <a:solidFill>
                  <a:schemeClr val="bg1"/>
                </a:solidFill>
              </a:rPr>
              <a:t>· </a:t>
            </a:r>
            <a:r>
              <a:rPr lang="uk-UA" sz="3200" b="1" dirty="0" smtClean="0">
                <a:solidFill>
                  <a:schemeClr val="bg1"/>
                </a:solidFill>
              </a:rPr>
              <a:t>2 </a:t>
            </a:r>
            <a:r>
              <a:rPr lang="uk-UA" sz="3200" b="1" dirty="0" smtClean="0">
                <a:solidFill>
                  <a:schemeClr val="bg1"/>
                </a:solidFill>
              </a:rPr>
              <a:t>= </a:t>
            </a:r>
            <a:r>
              <a:rPr lang="uk-UA" sz="3200" b="1" dirty="0" smtClean="0">
                <a:solidFill>
                  <a:schemeClr val="bg1"/>
                </a:solidFill>
              </a:rPr>
              <a:t>2 </a:t>
            </a:r>
            <a:r>
              <a:rPr lang="uk-UA" sz="3200" b="1" dirty="0" smtClean="0">
                <a:solidFill>
                  <a:schemeClr val="bg1"/>
                </a:solidFill>
              </a:rPr>
              <a:t>· </a:t>
            </a:r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84C0B0F3-2991-468C-A2B4-7A10D679ED13}"/>
              </a:ext>
            </a:extLst>
          </p:cNvPr>
          <p:cNvSpPr/>
          <p:nvPr/>
        </p:nvSpPr>
        <p:spPr>
          <a:xfrm>
            <a:off x="6757722" y="2135916"/>
            <a:ext cx="4171566" cy="1552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Від переставляння множників значення добутку не змінюється.</a:t>
            </a:r>
          </a:p>
        </p:txBody>
      </p:sp>
      <p:sp>
        <p:nvSpPr>
          <p:cNvPr id="46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371452" y="1234109"/>
            <a:ext cx="7694835" cy="4480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Зі </a:t>
            </a:r>
            <a:r>
              <a:rPr lang="uk-UA" sz="2400" b="1" dirty="0">
                <a:solidFill>
                  <a:srgbClr val="7030A0"/>
                </a:solidFill>
              </a:rPr>
              <a:t>скількох квадратів складається кожен прямокутник?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8408" y="559692"/>
            <a:ext cx="9780591" cy="72688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Розв’яжи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задачі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№ </a:t>
            </a:r>
            <a:r>
              <a:rPr lang="ru-RU" sz="4000" b="1" dirty="0" smtClean="0">
                <a:solidFill>
                  <a:schemeClr val="bg1"/>
                </a:solidFill>
              </a:rPr>
              <a:t>555, 559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932358" y="1334795"/>
            <a:ext cx="7749827" cy="5406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7" y="1302048"/>
            <a:ext cx="2705164" cy="13813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8E5AED46-54DE-453A-823D-4C67D3D790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630823" y="2612898"/>
            <a:ext cx="440143" cy="28893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DAC8F2E-714F-4C39-8BC5-AAB668C7D40D}"/>
              </a:ext>
            </a:extLst>
          </p:cNvPr>
          <p:cNvSpPr txBox="1"/>
          <p:nvPr/>
        </p:nvSpPr>
        <p:spPr>
          <a:xfrm>
            <a:off x="3666144" y="2452550"/>
            <a:ext cx="11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грн)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E913EEEE-40E0-49FA-BE54-9358785D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69015" y="2452550"/>
            <a:ext cx="455016" cy="56766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7D8A827-FF12-4A82-B997-DB8AAE18FDF8}"/>
              </a:ext>
            </a:extLst>
          </p:cNvPr>
          <p:cNvSpPr txBox="1"/>
          <p:nvPr/>
        </p:nvSpPr>
        <p:spPr>
          <a:xfrm>
            <a:off x="1408213" y="3208351"/>
            <a:ext cx="727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7030A0"/>
                </a:solidFill>
              </a:rPr>
              <a:t>Відповідь: </a:t>
            </a:r>
            <a:r>
              <a:rPr lang="en-US" sz="2800" dirty="0">
                <a:solidFill>
                  <a:srgbClr val="7030A0"/>
                </a:solidFill>
              </a:rPr>
              <a:t>18 </a:t>
            </a:r>
            <a:r>
              <a:rPr lang="uk-UA" sz="2800" dirty="0">
                <a:solidFill>
                  <a:srgbClr val="7030A0"/>
                </a:solidFill>
              </a:rPr>
              <a:t>грн вартість </a:t>
            </a:r>
            <a:r>
              <a:rPr lang="uk-UA" sz="2800" dirty="0" smtClean="0">
                <a:solidFill>
                  <a:srgbClr val="7030A0"/>
                </a:solidFill>
              </a:rPr>
              <a:t>2 </a:t>
            </a:r>
            <a:r>
              <a:rPr lang="uk-UA" sz="2800" dirty="0">
                <a:solidFill>
                  <a:srgbClr val="7030A0"/>
                </a:solidFill>
              </a:rPr>
              <a:t>таких бубликів.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F1F0B57-44A5-4104-9D76-A9D979F20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86130" y="2458780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76D9EF4-BE23-4698-B97F-BA15BC717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4216" y="2534543"/>
            <a:ext cx="394062" cy="4036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FC3B2C0-EBC7-4C7F-9DBE-B9F6A9EFA5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442" b="20359"/>
          <a:stretch/>
        </p:blipFill>
        <p:spPr>
          <a:xfrm>
            <a:off x="8841192" y="2600541"/>
            <a:ext cx="1890963" cy="121561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BD7A259C-FB5B-4D7A-A3EC-BB8F5832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1436656" y="2449781"/>
            <a:ext cx="455620" cy="56841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C116EC06-2130-448A-8081-238FC0E2F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377356" y="2452550"/>
            <a:ext cx="453401" cy="565646"/>
          </a:xfrm>
          <a:prstGeom prst="rect">
            <a:avLst/>
          </a:prstGeom>
        </p:spPr>
      </p:pic>
      <p:sp>
        <p:nvSpPr>
          <p:cNvPr id="34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6057033" y="1388279"/>
            <a:ext cx="5026216" cy="10615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Бублик коштує 9 грн. Яка вартість двох таких бубликів?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6169077" y="3938941"/>
            <a:ext cx="5026216" cy="13597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Один конверт коштує 2 </a:t>
            </a:r>
            <a:r>
              <a:rPr lang="uk-UA" sz="2800" b="1" dirty="0"/>
              <a:t>грн. </a:t>
            </a:r>
            <a:r>
              <a:rPr lang="uk-UA" sz="2800" b="1" dirty="0" smtClean="0"/>
              <a:t>Скільки гривень коштують 9 таких конвертів?</a:t>
            </a:r>
            <a:endParaRPr lang="uk-UA" sz="28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8E5AED46-54DE-453A-823D-4C67D3D790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591610" y="4474355"/>
            <a:ext cx="440143" cy="2889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DAC8F2E-714F-4C39-8BC5-AAB668C7D40D}"/>
              </a:ext>
            </a:extLst>
          </p:cNvPr>
          <p:cNvSpPr txBox="1"/>
          <p:nvPr/>
        </p:nvSpPr>
        <p:spPr>
          <a:xfrm>
            <a:off x="3626931" y="4314007"/>
            <a:ext cx="11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грн)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E913EEEE-40E0-49FA-BE54-9358785D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29802" y="4314007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DF1F0B57-44A5-4104-9D76-A9D979F20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436656" y="4314007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A76D9EF4-BE23-4698-B97F-BA15BC717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5003" y="4396000"/>
            <a:ext cx="394062" cy="40367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D7A259C-FB5B-4D7A-A3EC-BB8F5832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191637" y="4311684"/>
            <a:ext cx="455620" cy="56841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C116EC06-2130-448A-8081-238FC0E2F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338143" y="4314007"/>
            <a:ext cx="453401" cy="5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1" grpId="0"/>
      <p:bldP spid="38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251269" y="1292236"/>
            <a:ext cx="7749827" cy="5406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354094" y="5398655"/>
            <a:ext cx="184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Відповідь</a:t>
            </a:r>
            <a:r>
              <a:rPr lang="uk-UA" sz="2800" dirty="0" smtClean="0"/>
              <a:t>:</a:t>
            </a:r>
            <a:endParaRPr lang="uk-UA" sz="2800" dirty="0"/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891B1C9A-C15F-49EF-B32B-49893062D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254422" y="4077668"/>
            <a:ext cx="440143" cy="2889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3279325" y="3918465"/>
            <a:ext cx="161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грн)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274A03B-1CE8-464E-9862-673DAADBD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00657" y="3948166"/>
            <a:ext cx="455016" cy="5676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A2FFB02-6CAD-4AD7-BFFC-78240B002B0D}"/>
              </a:ext>
            </a:extLst>
          </p:cNvPr>
          <p:cNvSpPr txBox="1"/>
          <p:nvPr/>
        </p:nvSpPr>
        <p:spPr>
          <a:xfrm>
            <a:off x="585472" y="3866449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9B32A92-A37A-4E58-9050-69E31D11BFED}"/>
              </a:ext>
            </a:extLst>
          </p:cNvPr>
          <p:cNvSpPr txBox="1"/>
          <p:nvPr/>
        </p:nvSpPr>
        <p:spPr>
          <a:xfrm>
            <a:off x="3610036" y="4635085"/>
            <a:ext cx="16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грн)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1B91566E-3515-4D9B-8A1A-0F4BB493B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972240" y="4816561"/>
            <a:ext cx="440143" cy="2889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78D430F7-444F-433D-B8CF-5054123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39845" y="4636239"/>
            <a:ext cx="455016" cy="5676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D8BA7B-4203-4281-BB5A-EB4FDFC1F1D5}"/>
              </a:ext>
            </a:extLst>
          </p:cNvPr>
          <p:cNvSpPr txBox="1"/>
          <p:nvPr/>
        </p:nvSpPr>
        <p:spPr>
          <a:xfrm>
            <a:off x="628165" y="4583426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846519" y="3919477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679146C-413C-4A47-99F9-76D4CC00A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73840" y="3915352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F93D7D7-0F8D-4EF9-89B1-325DFE842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2497" y="4017961"/>
            <a:ext cx="394062" cy="40367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8B285DFA-A8AC-4D1B-889F-C3695B77C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647517" y="3920962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3F4448A-5065-4A26-9A2C-798445D12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957367" y="3920961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0747D0E9-755A-4E7A-A97F-85C6E28B1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306510" y="4662096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846F0E43-908A-492C-BCBF-F35A52C8B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128038" y="4649020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37FE1D23-5AC5-4A92-93CE-D8534477C3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441309" y="4634886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1B468E19-6BE2-411E-9D65-A6D2A665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595532" y="4651912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9210A39E-8EF4-47C1-B7F4-1BF5CE93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368524" y="4651377"/>
            <a:ext cx="455016" cy="5676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93ED1D2F-D4C0-4D8C-B5F3-81C0DDE5F5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839013" y="4741187"/>
            <a:ext cx="394062" cy="35505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C0AF6F14-ECC6-4E1E-949B-6394524B6384}"/>
              </a:ext>
            </a:extLst>
          </p:cNvPr>
          <p:cNvSpPr txBox="1"/>
          <p:nvPr/>
        </p:nvSpPr>
        <p:spPr>
          <a:xfrm>
            <a:off x="4296533" y="3980020"/>
            <a:ext cx="226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- </a:t>
            </a:r>
            <a:r>
              <a:rPr lang="uk-UA" sz="2800" dirty="0" smtClean="0"/>
              <a:t>за </a:t>
            </a:r>
            <a:r>
              <a:rPr lang="uk-UA" sz="2800" dirty="0" smtClean="0"/>
              <a:t>2 </a:t>
            </a:r>
            <a:r>
              <a:rPr lang="uk-UA" sz="2800" dirty="0" smtClean="0"/>
              <a:t>зошити. </a:t>
            </a:r>
            <a:endParaRPr lang="uk-UA" sz="2800" dirty="0"/>
          </a:p>
        </p:txBody>
      </p:sp>
      <p:sp>
        <p:nvSpPr>
          <p:cNvPr id="54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6814197" y="1361175"/>
            <a:ext cx="4947236" cy="19981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Оленка купила </a:t>
            </a:r>
            <a:r>
              <a:rPr lang="uk-UA" sz="2800" dirty="0">
                <a:solidFill>
                  <a:srgbClr val="FFFF00"/>
                </a:solidFill>
              </a:rPr>
              <a:t>два зошити за ціною 6 грн кожний. </a:t>
            </a:r>
            <a:r>
              <a:rPr lang="uk-UA" sz="2800" dirty="0"/>
              <a:t>Продавцеві вона </a:t>
            </a:r>
            <a:r>
              <a:rPr lang="uk-UA" sz="2800" dirty="0">
                <a:solidFill>
                  <a:srgbClr val="FFFF00"/>
                </a:solidFill>
              </a:rPr>
              <a:t>дала 20 грн</a:t>
            </a:r>
            <a:r>
              <a:rPr lang="uk-UA" sz="2800" dirty="0"/>
              <a:t>. Яку решту отримала Оленка?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268408" y="559692"/>
            <a:ext cx="9780591" cy="72688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Розв’яжи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задачу № 556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774D5647-4B62-4072-BA39-13BCCE9B5E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35" t="18524" r="15151" b="15471"/>
          <a:stretch/>
        </p:blipFill>
        <p:spPr>
          <a:xfrm>
            <a:off x="8535722" y="3412507"/>
            <a:ext cx="2943734" cy="2494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B469906-360D-4C40-826B-362DF76211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15" r="19420"/>
          <a:stretch/>
        </p:blipFill>
        <p:spPr>
          <a:xfrm>
            <a:off x="7023722" y="3426642"/>
            <a:ext cx="1512000" cy="2494689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E03479FD-71A9-4C74-813C-8C0982C85465}"/>
              </a:ext>
            </a:extLst>
          </p:cNvPr>
          <p:cNvSpPr/>
          <p:nvPr/>
        </p:nvSpPr>
        <p:spPr>
          <a:xfrm>
            <a:off x="0" y="5907196"/>
            <a:ext cx="1054100" cy="95080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2145719" y="5398655"/>
            <a:ext cx="485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8 </a:t>
            </a:r>
            <a:r>
              <a:rPr lang="uk-UA" sz="2800" dirty="0"/>
              <a:t>грн решти отримала Оленка.</a:t>
            </a:r>
          </a:p>
        </p:txBody>
      </p:sp>
      <p:sp>
        <p:nvSpPr>
          <p:cNvPr id="45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585472" y="2456087"/>
            <a:ext cx="3687834" cy="13817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Було – 20 грн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Купила – 2 з. по 6 грн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Решта - ? грн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7" y="1302048"/>
            <a:ext cx="2705164" cy="13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2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42" grpId="0"/>
      <p:bldP spid="56" grpId="0"/>
      <p:bldP spid="59" grpId="0"/>
      <p:bldP spid="53" grpId="0"/>
      <p:bldP spid="41" grpId="0"/>
      <p:bldP spid="4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4663</TotalTime>
  <Words>504</Words>
  <Application>Microsoft Office PowerPoint</Application>
  <PresentationFormat>Произвольный</PresentationFormat>
  <Paragraphs>135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Вправа «Мікрофон»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729</cp:revision>
  <dcterms:created xsi:type="dcterms:W3CDTF">2018-01-05T16:38:53Z</dcterms:created>
  <dcterms:modified xsi:type="dcterms:W3CDTF">2025-01-20T19:39:43Z</dcterms:modified>
</cp:coreProperties>
</file>