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724" r:id="rId3"/>
    <p:sldId id="725" r:id="rId4"/>
    <p:sldId id="727" r:id="rId5"/>
    <p:sldId id="686" r:id="rId6"/>
    <p:sldId id="730" r:id="rId7"/>
    <p:sldId id="719" r:id="rId8"/>
    <p:sldId id="720" r:id="rId9"/>
    <p:sldId id="700" r:id="rId10"/>
    <p:sldId id="687" r:id="rId11"/>
    <p:sldId id="701" r:id="rId12"/>
    <p:sldId id="606" r:id="rId13"/>
    <p:sldId id="728" r:id="rId14"/>
    <p:sldId id="726" r:id="rId15"/>
    <p:sldId id="7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24"/>
            <p14:sldId id="725"/>
            <p14:sldId id="727"/>
            <p14:sldId id="686"/>
            <p14:sldId id="730"/>
            <p14:sldId id="719"/>
            <p14:sldId id="720"/>
            <p14:sldId id="700"/>
            <p14:sldId id="687"/>
            <p14:sldId id="701"/>
            <p14:sldId id="606"/>
            <p14:sldId id="728"/>
            <p14:sldId id="726"/>
            <p14:sldId id="72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9D7F9"/>
    <a:srgbClr val="BA1CBA"/>
    <a:srgbClr val="FF3131"/>
    <a:srgbClr val="2F3242"/>
    <a:srgbClr val="1694E9"/>
    <a:srgbClr val="295FFF"/>
    <a:srgbClr val="C6109F"/>
    <a:srgbClr val="FFFF00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Спрощення виразів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 smtClean="0"/>
            <a:t>Задача на знаходження суми</a:t>
          </a:r>
          <a:endParaRPr lang="ru-RU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Прямокутник </a:t>
          </a:r>
          <a:endParaRPr lang="ru-RU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992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674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2F8D5950-9E5F-4DE0-B950-A061328EB427}" type="presOf" srcId="{17FCBCD0-5166-44EF-A995-697AB50FC98B}" destId="{8C93B566-6306-40C5-A3D5-B84E788E517B}" srcOrd="0" destOrd="0" presId="urn:microsoft.com/office/officeart/2005/8/layout/hList6"/>
    <dgm:cxn modelId="{F5567490-9305-4118-9FDB-506BCAA99D9A}" type="presOf" srcId="{C7F066E2-A2BF-4022-BF58-14958850D66F}" destId="{59CF1D9C-2F66-430C-8C5F-07B7FEE5F045}" srcOrd="0" destOrd="0" presId="urn:microsoft.com/office/officeart/2005/8/layout/hList6"/>
    <dgm:cxn modelId="{13273AD6-3176-4F92-880B-D92CD0A77B0A}" type="presOf" srcId="{289AA968-9F58-4A6E-B11C-582CA574AD65}" destId="{6408D3F1-0C0E-4F5D-B5D5-053E6D4B4C50}" srcOrd="0" destOrd="0" presId="urn:microsoft.com/office/officeart/2005/8/layout/hList6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D40F3862-1916-4C10-BC88-7838B7EBDFA0}" type="presOf" srcId="{3466C275-B8F1-459F-B50B-976409EFE0E4}" destId="{6C0F7CAC-2753-43F9-84FC-D27019835444}" srcOrd="0" destOrd="0" presId="urn:microsoft.com/office/officeart/2005/8/layout/hList6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97A3EB48-1204-4B36-9603-71A3E622AE5D}" type="presOf" srcId="{6EE47331-2253-406E-9CB5-953C9128E5FC}" destId="{783C5BBC-E083-4F12-B4A9-616A8F9530EC}" srcOrd="0" destOrd="0" presId="urn:microsoft.com/office/officeart/2005/8/layout/hList6"/>
    <dgm:cxn modelId="{AB0032B6-D6C8-42CC-972B-B7627915FC85}" type="presParOf" srcId="{6408D3F1-0C0E-4F5D-B5D5-053E6D4B4C50}" destId="{783C5BBC-E083-4F12-B4A9-616A8F9530EC}" srcOrd="0" destOrd="0" presId="urn:microsoft.com/office/officeart/2005/8/layout/hList6"/>
    <dgm:cxn modelId="{6177B3BC-DECE-4528-B90F-2ECDE57BA8DA}" type="presParOf" srcId="{6408D3F1-0C0E-4F5D-B5D5-053E6D4B4C50}" destId="{903EF99B-E600-4B60-96C8-658D7EF2F880}" srcOrd="1" destOrd="0" presId="urn:microsoft.com/office/officeart/2005/8/layout/hList6"/>
    <dgm:cxn modelId="{D03BA0A0-96BE-44E2-943D-09FD893FC3CA}" type="presParOf" srcId="{6408D3F1-0C0E-4F5D-B5D5-053E6D4B4C50}" destId="{8C93B566-6306-40C5-A3D5-B84E788E517B}" srcOrd="2" destOrd="0" presId="urn:microsoft.com/office/officeart/2005/8/layout/hList6"/>
    <dgm:cxn modelId="{42330C58-AE1E-4D8C-BE2E-921017ED84DF}" type="presParOf" srcId="{6408D3F1-0C0E-4F5D-B5D5-053E6D4B4C50}" destId="{B4E8D5E2-E5AE-41CC-80D3-5A0016AFADCC}" srcOrd="3" destOrd="0" presId="urn:microsoft.com/office/officeart/2005/8/layout/hList6"/>
    <dgm:cxn modelId="{586B71ED-67E1-4B1A-B760-56E94E68D83A}" type="presParOf" srcId="{6408D3F1-0C0E-4F5D-B5D5-053E6D4B4C50}" destId="{59CF1D9C-2F66-430C-8C5F-07B7FEE5F045}" srcOrd="4" destOrd="0" presId="urn:microsoft.com/office/officeart/2005/8/layout/hList6"/>
    <dgm:cxn modelId="{060F83FE-0191-4076-B34D-C68A79EE9034}" type="presParOf" srcId="{6408D3F1-0C0E-4F5D-B5D5-053E6D4B4C50}" destId="{DF566261-9B99-479C-9346-B39B9279D96E}" srcOrd="5" destOrd="0" presId="urn:microsoft.com/office/officeart/2005/8/layout/hList6"/>
    <dgm:cxn modelId="{634ACE60-8BAC-4545-98D5-75CF36B37107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997239" y="1056549"/>
          <a:ext cx="4272497" cy="21593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59311" y="854498"/>
        <a:ext cx="2159397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533584" y="829449"/>
          <a:ext cx="4272497" cy="2613598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Спрощення виразів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363034" y="854498"/>
        <a:ext cx="2613598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4393495" y="785426"/>
          <a:ext cx="4272497" cy="2701644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90500" tIns="0" rIns="193229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Задача на знаходження суми</a:t>
          </a:r>
          <a:endParaRPr lang="ru-RU" sz="3000" b="1" kern="1200" dirty="0"/>
        </a:p>
      </dsp:txBody>
      <dsp:txXfrm rot="5400000">
        <a:off x="5178922" y="854498"/>
        <a:ext cx="2701644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7297763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3229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solidFill>
                <a:schemeClr val="bg1"/>
              </a:solidFill>
            </a:rPr>
            <a:t>Прямокутник </a:t>
          </a:r>
          <a:endParaRPr lang="ru-RU" sz="3000" kern="1200" dirty="0">
            <a:solidFill>
              <a:schemeClr val="bg1"/>
            </a:solidFill>
          </a:endParaRPr>
        </a:p>
      </dsp:txBody>
      <dsp:txXfrm rot="5400000">
        <a:off x="8083190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3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9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jpe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39611" y="3891494"/>
            <a:ext cx="9352190" cy="160043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Закріплення вивченого матеріалу. Спрощення виразів. Прямокутник. </a:t>
            </a:r>
            <a:endParaRPr lang="uk-UA" sz="333300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blank rectangle labels">
            <a:extLst>
              <a:ext uri="{FF2B5EF4-FFF2-40B4-BE49-F238E27FC236}">
                <a16:creationId xmlns="" xmlns:a16="http://schemas.microsoft.com/office/drawing/2014/main" id="{03AF2F34-EC39-4D4D-9689-FDB13E9D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68" y="1219039"/>
            <a:ext cx="3016704" cy="2381250"/>
          </a:xfrm>
          <a:prstGeom prst="roundRect">
            <a:avLst/>
          </a:prstGeom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18648" y="1219039"/>
            <a:ext cx="3095592" cy="173664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5.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Дія множення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uk-UA" sz="2400" b="1" dirty="0" smtClean="0">
                <a:solidFill>
                  <a:srgbClr val="7030A0"/>
                </a:solidFill>
              </a:rPr>
              <a:t>71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3210" y="494530"/>
            <a:ext cx="10144647" cy="79770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задачу 565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AC8A322-BC43-4843-BFCE-48C5133F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CE11F0F-5553-42C9-9307-07D210DF2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93B0E4B-1F7B-4126-A842-27F00148D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DF32223D-D5D3-4745-BBF8-7241DE88D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49E3F79-C56A-4CC2-80B8-4946FA2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266630E-8DE3-48DB-8DA0-461205CC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795157E-71E0-47DE-BA16-2295EBB4ED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8579685-51E3-4281-9A0C-A753F30C3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4FA8706-1790-47B9-ADC6-821A296B1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E309E241-9C00-4129-9D06-6BDAFBF8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637" b="59896"/>
          <a:stretch/>
        </p:blipFill>
        <p:spPr>
          <a:xfrm>
            <a:off x="670187" y="1302106"/>
            <a:ext cx="7749827" cy="5406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1051198" y="5390603"/>
            <a:ext cx="177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Відповідь</a:t>
            </a:r>
            <a:r>
              <a:rPr lang="uk-UA" sz="2800" dirty="0" smtClean="0"/>
              <a:t>:</a:t>
            </a:r>
            <a:endParaRPr lang="uk-UA" sz="2800" dirty="0"/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891B1C9A-C15F-49EF-B32B-49893062DC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53213" y="4065141"/>
            <a:ext cx="356280" cy="2889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A23A7C5-2E32-4F83-9776-014F60AF8B35}"/>
              </a:ext>
            </a:extLst>
          </p:cNvPr>
          <p:cNvSpPr txBox="1"/>
          <p:nvPr/>
        </p:nvSpPr>
        <p:spPr>
          <a:xfrm>
            <a:off x="4022739" y="3874427"/>
            <a:ext cx="161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ос.)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274A03B-1CE8-464E-9862-673DAADBD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122705" y="3906675"/>
            <a:ext cx="455016" cy="5676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2FFB02-6CAD-4AD7-BFFC-78240B002B0D}"/>
              </a:ext>
            </a:extLst>
          </p:cNvPr>
          <p:cNvSpPr txBox="1"/>
          <p:nvPr/>
        </p:nvSpPr>
        <p:spPr>
          <a:xfrm rot="21220834">
            <a:off x="1461429" y="3886441"/>
            <a:ext cx="30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9B32A92-A37A-4E58-9050-69E31D11BFED}"/>
              </a:ext>
            </a:extLst>
          </p:cNvPr>
          <p:cNvSpPr txBox="1"/>
          <p:nvPr/>
        </p:nvSpPr>
        <p:spPr>
          <a:xfrm>
            <a:off x="4774701" y="4625222"/>
            <a:ext cx="169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otype Corsiva" panose="03010101010201010101" pitchFamily="66" charset="0"/>
              </a:rPr>
              <a:t>(</a:t>
            </a:r>
            <a:r>
              <a:rPr lang="uk-UA" sz="3600" dirty="0">
                <a:latin typeface="Monotype Corsiva" panose="03010101010201010101" pitchFamily="66" charset="0"/>
              </a:rPr>
              <a:t> ос.)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1B91566E-3515-4D9B-8A1A-0F4BB493B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893854" y="4840395"/>
            <a:ext cx="336373" cy="2889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78D430F7-444F-433D-B8CF-5054123F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095659" y="4691421"/>
            <a:ext cx="455016" cy="5676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D8BA7B-4203-4281-BB5A-EB4FDFC1F1D5}"/>
              </a:ext>
            </a:extLst>
          </p:cNvPr>
          <p:cNvSpPr txBox="1"/>
          <p:nvPr/>
        </p:nvSpPr>
        <p:spPr>
          <a:xfrm rot="21095338">
            <a:off x="1513015" y="4626291"/>
            <a:ext cx="24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Monotype Corsiva" panose="03010101010201010101" pitchFamily="66" charset="0"/>
              </a:rPr>
              <a:t>)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423A6614-48AA-4DCA-A03E-622B557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681487" y="3893255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861761EA-6BDB-4822-A55D-775D6A31D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477704" y="4684178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F93D7D7-0F8D-4EF9-89B1-325DFE842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7425" y="4005434"/>
            <a:ext cx="394062" cy="40367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F00A2112-B132-4F95-964E-19253F8F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943794" y="4667074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A1CFAD13-0292-47D4-92C6-D98C24B9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1967045" y="3913761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37D09F4-4CD3-41F1-AF24-C33B0CFDC8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605944" y="4820945"/>
            <a:ext cx="440143" cy="288932"/>
          </a:xfrm>
          <a:prstGeom prst="rect">
            <a:avLst/>
          </a:prstGeom>
        </p:spPr>
      </p:pic>
      <p:pic>
        <p:nvPicPr>
          <p:cNvPr id="5122" name="Picture 2" descr="modern american van">
            <a:extLst>
              <a:ext uri="{FF2B5EF4-FFF2-40B4-BE49-F238E27FC236}">
                <a16:creationId xmlns="" xmlns:a16="http://schemas.microsoft.com/office/drawing/2014/main" id="{B19201EE-18A1-4EEC-95EE-A14CA969D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r="5274"/>
          <a:stretch/>
        </p:blipFill>
        <p:spPr bwMode="auto">
          <a:xfrm>
            <a:off x="10003970" y="3873279"/>
            <a:ext cx="1732030" cy="207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057C5A2-2DE0-4240-ABAC-CA919861FB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62445" y="3893256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80B3CD73-6929-412C-8B04-7D032BE4A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813972" y="3905937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ECF5EBC8-AED7-4C16-8AC4-A67757B8C5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077185" y="4667074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FA988C42-7796-4610-843B-BED2051F3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438838" y="4671706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2A3DBF61-565D-48E8-AA46-710B5719D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330925" y="4660988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4B9ADB96-EFFE-4DFC-AE69-292DF3368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171187" y="4671705"/>
            <a:ext cx="455016" cy="56766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03990A4-0363-42C4-9DE1-5B90EC307F5F}"/>
              </a:ext>
            </a:extLst>
          </p:cNvPr>
          <p:cNvSpPr txBox="1"/>
          <p:nvPr/>
        </p:nvSpPr>
        <p:spPr>
          <a:xfrm>
            <a:off x="5016238" y="3893256"/>
            <a:ext cx="340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- в </a:t>
            </a:r>
            <a:r>
              <a:rPr lang="uk-UA" sz="2800" dirty="0" smtClean="0"/>
              <a:t>2 мікроавтобусах. </a:t>
            </a:r>
            <a:endParaRPr lang="uk-UA" sz="2800" dirty="0"/>
          </a:p>
        </p:txBody>
      </p:sp>
      <p:sp>
        <p:nvSpPr>
          <p:cNvPr id="48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6175183" y="1389320"/>
            <a:ext cx="5763768" cy="24851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На екскурсію вирушили два мікроавтобуси по 9 пасажирів у кожному, і один великий автобус, у якому їхало 38 пасажирів. Скільки осіб поїхало на екскурсію?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3C9415F7-A9EE-4A57-B44D-65E3FA76990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40" t="27835" r="6790" b="27824"/>
          <a:stretch/>
        </p:blipFill>
        <p:spPr>
          <a:xfrm>
            <a:off x="7235017" y="4460915"/>
            <a:ext cx="2768953" cy="1496731"/>
          </a:xfrm>
          <a:prstGeom prst="rect">
            <a:avLst/>
          </a:prstGeom>
        </p:spPr>
      </p:pic>
      <p:sp>
        <p:nvSpPr>
          <p:cNvPr id="67" name="Прямоугольник: скругленные углы 1">
            <a:extLst>
              <a:ext uri="{FF2B5EF4-FFF2-40B4-BE49-F238E27FC236}">
                <a16:creationId xmlns:a16="http://schemas.microsoft.com/office/drawing/2014/main" xmlns="" id="{D14B6799-B0EC-4BEE-99B8-AB04A7CE5FB7}"/>
              </a:ext>
            </a:extLst>
          </p:cNvPr>
          <p:cNvSpPr/>
          <p:nvPr/>
        </p:nvSpPr>
        <p:spPr>
          <a:xfrm>
            <a:off x="1140121" y="2509552"/>
            <a:ext cx="3032372" cy="11418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М – 2 м по 9 п.</a:t>
            </a:r>
          </a:p>
          <a:p>
            <a:endParaRPr lang="uk-UA" sz="1600" b="1" dirty="0" smtClean="0">
              <a:solidFill>
                <a:srgbClr val="7030A0"/>
              </a:solidFill>
            </a:endParaRPr>
          </a:p>
          <a:p>
            <a:r>
              <a:rPr lang="uk-UA" sz="3200" b="1" dirty="0" smtClean="0">
                <a:solidFill>
                  <a:srgbClr val="7030A0"/>
                </a:solidFill>
              </a:rPr>
              <a:t>А – 38 п.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69085447-83EF-41C4-B955-1D080D2D7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7" y="1302048"/>
            <a:ext cx="2705164" cy="1381360"/>
          </a:xfrm>
          <a:prstGeom prst="rect">
            <a:avLst/>
          </a:prstGeom>
        </p:spPr>
      </p:pic>
      <p:sp>
        <p:nvSpPr>
          <p:cNvPr id="2" name="Правая фигурная скобка 1"/>
          <p:cNvSpPr/>
          <p:nvPr/>
        </p:nvSpPr>
        <p:spPr>
          <a:xfrm>
            <a:off x="3938425" y="2444235"/>
            <a:ext cx="388540" cy="1110343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09846" y="2753552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? </a:t>
            </a:r>
            <a:r>
              <a:rPr lang="uk-UA" sz="3200" b="1" dirty="0" smtClean="0">
                <a:solidFill>
                  <a:srgbClr val="7030A0"/>
                </a:solidFill>
              </a:rPr>
              <a:t>ос.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C52B505-0071-45FC-8AFC-36E842CA0FAE}"/>
              </a:ext>
            </a:extLst>
          </p:cNvPr>
          <p:cNvSpPr txBox="1"/>
          <p:nvPr/>
        </p:nvSpPr>
        <p:spPr>
          <a:xfrm>
            <a:off x="2714647" y="5404412"/>
            <a:ext cx="4640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56</a:t>
            </a:r>
            <a:r>
              <a:rPr lang="en-US" sz="2800" dirty="0" smtClean="0"/>
              <a:t> </a:t>
            </a:r>
            <a:r>
              <a:rPr lang="uk-UA" sz="2800" dirty="0"/>
              <a:t>осіб поїхало на екскурсію.</a:t>
            </a:r>
          </a:p>
        </p:txBody>
      </p:sp>
    </p:spTree>
    <p:extLst>
      <p:ext uri="{BB962C8B-B14F-4D97-AF65-F5344CB8AC3E}">
        <p14:creationId xmlns:p14="http://schemas.microsoft.com/office/powerpoint/2010/main" val="429122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42" grpId="0"/>
      <p:bldP spid="56" grpId="0"/>
      <p:bldP spid="59" grpId="0"/>
      <p:bldP spid="45" grpId="0"/>
      <p:bldP spid="67" grpId="0"/>
      <p:bldP spid="2" grpId="0" animBg="1"/>
      <p:bldP spid="6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200224" y="603386"/>
            <a:ext cx="9707261" cy="68112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 прямокутника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E25D729-2869-4831-8BE7-04760C61A3BC}"/>
              </a:ext>
            </a:extLst>
          </p:cNvPr>
          <p:cNvSpPr/>
          <p:nvPr/>
        </p:nvSpPr>
        <p:spPr>
          <a:xfrm>
            <a:off x="1200225" y="3026857"/>
            <a:ext cx="3200811" cy="16711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248EA93-A07D-4696-BBB1-EB20555F1D6A}"/>
              </a:ext>
            </a:extLst>
          </p:cNvPr>
          <p:cNvSpPr/>
          <p:nvPr/>
        </p:nvSpPr>
        <p:spPr>
          <a:xfrm>
            <a:off x="1891468" y="2387726"/>
            <a:ext cx="1624618" cy="5538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Довжина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8FF68-DBCF-4608-A5F8-231EA41202C1}"/>
              </a:ext>
            </a:extLst>
          </p:cNvPr>
          <p:cNvSpPr txBox="1"/>
          <p:nvPr/>
        </p:nvSpPr>
        <p:spPr>
          <a:xfrm>
            <a:off x="6704813" y="2347158"/>
            <a:ext cx="4144545" cy="954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Протилежні сторони прямокутника рівні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2843ED55-4449-4E43-B390-86DAD98EC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987" y="3517402"/>
            <a:ext cx="2582498" cy="271270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856514"/>
            <a:ext cx="1054100" cy="10014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200225" y="1363244"/>
            <a:ext cx="9707260" cy="8247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У прямокутника є довша і коротша сторона</a:t>
            </a:r>
            <a:r>
              <a:rPr lang="uk-UA" sz="2400" b="1" dirty="0">
                <a:solidFill>
                  <a:srgbClr val="7030A0"/>
                </a:solidFill>
              </a:rPr>
              <a:t>. </a:t>
            </a:r>
            <a:endParaRPr lang="uk-UA" sz="24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Довшу сторону називають </a:t>
            </a:r>
            <a:r>
              <a:rPr lang="uk-UA" sz="2400" b="1" dirty="0" smtClean="0">
                <a:solidFill>
                  <a:srgbClr val="FF0000"/>
                </a:solidFill>
              </a:rPr>
              <a:t>ДОВЖИНА</a:t>
            </a:r>
            <a:r>
              <a:rPr lang="uk-UA" sz="2400" b="1" dirty="0" smtClean="0">
                <a:solidFill>
                  <a:srgbClr val="7030A0"/>
                </a:solidFill>
              </a:rPr>
              <a:t>, а коротшу – </a:t>
            </a:r>
            <a:r>
              <a:rPr lang="uk-UA" sz="2400" b="1" dirty="0" smtClean="0">
                <a:solidFill>
                  <a:srgbClr val="FF0000"/>
                </a:solidFill>
              </a:rPr>
              <a:t>ШИРИНА</a:t>
            </a:r>
            <a:r>
              <a:rPr lang="uk-UA" sz="2400" b="1" dirty="0" smtClean="0">
                <a:solidFill>
                  <a:srgbClr val="7030A0"/>
                </a:solidFill>
              </a:rPr>
              <a:t>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248EA93-A07D-4696-BBB1-EB20555F1D6A}"/>
              </a:ext>
            </a:extLst>
          </p:cNvPr>
          <p:cNvSpPr/>
          <p:nvPr/>
        </p:nvSpPr>
        <p:spPr>
          <a:xfrm>
            <a:off x="4545214" y="3605318"/>
            <a:ext cx="1624618" cy="5538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Ширина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7567" y="625158"/>
            <a:ext cx="9881432" cy="68346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Фізкультхвилинка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7">
            <a:hlinkClick r:id="" action="ppaction://media"/>
            <a:extLst>
              <a:ext uri="{FF2B5EF4-FFF2-40B4-BE49-F238E27FC236}">
                <a16:creationId xmlns="" xmlns:a16="http://schemas.microsoft.com/office/drawing/2014/main" id="{0470490B-DF7B-4C76-AD6D-D7D79BF98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475" y="1308619"/>
            <a:ext cx="8424182" cy="47386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623647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591" y="500526"/>
            <a:ext cx="1911073" cy="1499067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90601" y="1318924"/>
            <a:ext cx="3015342" cy="818398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</a:t>
            </a:r>
            <a:r>
              <a:rPr lang="uk-UA" sz="2400" b="1" dirty="0" smtClean="0">
                <a:solidFill>
                  <a:srgbClr val="7030A0"/>
                </a:solidFill>
              </a:rPr>
              <a:t>Спрости вирази й обчисли їх значення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xmlns="" id="{7099438C-FDA5-46C5-A5BD-6686C334B88A}"/>
              </a:ext>
            </a:extLst>
          </p:cNvPr>
          <p:cNvSpPr/>
          <p:nvPr/>
        </p:nvSpPr>
        <p:spPr>
          <a:xfrm>
            <a:off x="914400" y="2518680"/>
            <a:ext cx="3037115" cy="563340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2. </a:t>
            </a:r>
            <a:r>
              <a:rPr lang="uk-UA" sz="2400" b="1" dirty="0" smtClean="0">
                <a:solidFill>
                  <a:srgbClr val="7030A0"/>
                </a:solidFill>
              </a:rPr>
              <a:t>Порівняй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D:\2 клас\3 Математика\1 Листопад\6 Дія множення\№071 - Закріплення вивченого матеріалу\2025-01-21_2147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9631" r="193" b="2080"/>
          <a:stretch/>
        </p:blipFill>
        <p:spPr bwMode="auto">
          <a:xfrm>
            <a:off x="4130821" y="1318921"/>
            <a:ext cx="5714770" cy="116710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3 Математика\1 Листопад\6 Дія множення\№071 - Закріплення вивченого матеріалу\2025-01-21_2149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4936"/>
          <a:stretch/>
        </p:blipFill>
        <p:spPr bwMode="auto">
          <a:xfrm>
            <a:off x="4130821" y="2554080"/>
            <a:ext cx="5714770" cy="6840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704715" y="3325163"/>
            <a:ext cx="3246800" cy="2324871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3. У </a:t>
            </a:r>
            <a:r>
              <a:rPr lang="uk-UA" sz="2400" b="1" dirty="0">
                <a:solidFill>
                  <a:srgbClr val="7030A0"/>
                </a:solidFill>
              </a:rPr>
              <a:t>кожному прямокутнику познач сторони, що мають однакову довжину, скориставшись зразком.</a:t>
            </a:r>
          </a:p>
        </p:txBody>
      </p:sp>
      <p:pic>
        <p:nvPicPr>
          <p:cNvPr id="1028" name="Picture 4" descr="D:\2 клас\3 Математика\1 Листопад\6 Дія множення\№071 - Закріплення вивченого матеріалу\2025-01-21_2152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1" y="3314277"/>
            <a:ext cx="6488267" cy="260754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7384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07" y="500526"/>
            <a:ext cx="2247157" cy="1762695"/>
          </a:xfrm>
          <a:prstGeom prst="rect">
            <a:avLst/>
          </a:prstGeom>
        </p:spPr>
      </p:pic>
      <p:pic>
        <p:nvPicPr>
          <p:cNvPr id="2050" name="Picture 2" descr="D:\2 клас\3 Математика\1 Листопад\6 Дія множення\№071 - Закріплення вивченого матеріалу\2025-01-21_2154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" b="712"/>
          <a:stretch/>
        </p:blipFill>
        <p:spPr bwMode="auto">
          <a:xfrm>
            <a:off x="1782274" y="1381873"/>
            <a:ext cx="7339954" cy="468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3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1002534" y="1544088"/>
            <a:ext cx="3272011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7030A0"/>
                </a:solidFill>
              </a:rPr>
              <a:t>Вибери</a:t>
            </a:r>
            <a:r>
              <a:rPr lang="ru-RU" sz="2400" b="1" dirty="0">
                <a:solidFill>
                  <a:srgbClr val="7030A0"/>
                </a:solidFill>
              </a:rPr>
              <a:t>, яка </a:t>
            </a:r>
            <a:r>
              <a:rPr lang="ru-RU" sz="2400" b="1" dirty="0" err="1" smtClean="0">
                <a:solidFill>
                  <a:srgbClr val="7030A0"/>
                </a:solidFill>
              </a:rPr>
              <a:t>геометрична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фігура</a:t>
            </a: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допомогла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тобі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поповнити</a:t>
            </a:r>
            <a:r>
              <a:rPr lang="ru-RU" sz="2400" b="1" dirty="0">
                <a:solidFill>
                  <a:srgbClr val="7030A0"/>
                </a:solidFill>
              </a:rPr>
              <a:t> копилку </a:t>
            </a:r>
            <a:r>
              <a:rPr lang="ru-RU" sz="2400" b="1" dirty="0" err="1">
                <a:solidFill>
                  <a:srgbClr val="7030A0"/>
                </a:solidFill>
              </a:rPr>
              <a:t>знань</a:t>
            </a:r>
            <a:r>
              <a:rPr lang="ru-RU" sz="2400" b="1" dirty="0">
                <a:solidFill>
                  <a:srgbClr val="7030A0"/>
                </a:solidFill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</a:rPr>
              <a:t>вмінь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3880" y="1434662"/>
            <a:ext cx="1881700" cy="578882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Фантазія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42751" y="4003318"/>
            <a:ext cx="2175963" cy="57888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Старанність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9749" y="1542131"/>
            <a:ext cx="1536994" cy="57888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Увага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80806" y="1459386"/>
            <a:ext cx="2921376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Працездатність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22986" y="4003318"/>
            <a:ext cx="1627956" cy="578882"/>
          </a:xfrm>
          <a:prstGeom prst="roundRect">
            <a:avLst/>
          </a:prstGeom>
          <a:solidFill>
            <a:srgbClr val="BA1CBA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Пам’ять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01743" y="4003318"/>
            <a:ext cx="205057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Швидкість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72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2534" y="538399"/>
            <a:ext cx="10080434" cy="78362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3771901" y="1922366"/>
            <a:ext cx="5614470" cy="228147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Ось </a:t>
            </a:r>
            <a:r>
              <a:rPr lang="uk-UA" sz="3200" b="1" dirty="0">
                <a:solidFill>
                  <a:srgbClr val="7030A0"/>
                </a:solidFill>
              </a:rPr>
              <a:t>дзвінок сигнал нам дав.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Працювати час настав.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Тож і ми часу не гаймо,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Урок скоріше починаймо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0412F7-EE3F-479F-AA9B-337DFF06D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4" y="1697428"/>
            <a:ext cx="2600248" cy="2731353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1" y="1544088"/>
            <a:ext cx="6303944" cy="4918461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1123719" y="1544090"/>
            <a:ext cx="3272011" cy="13280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Розглянь геометричні фігури. Назви ту, що підморгує саме тобі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0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06484235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6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576" y="489248"/>
            <a:ext cx="10074738" cy="648072"/>
          </a:xfr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uk-UA" sz="4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Вправа </a:t>
            </a:r>
            <a:r>
              <a:rPr lang="uk-UA" sz="4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uk-UA" sz="4000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Мікрофон</a:t>
            </a:r>
            <a:r>
              <a:rPr lang="uk-UA" sz="4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4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7608" y="4284601"/>
            <a:ext cx="8647763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+mn-lt"/>
              </a:rPr>
              <a:t>Прочитайте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вираз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: 8 </a:t>
            </a: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•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2.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Що означає І число? </a:t>
            </a:r>
            <a:r>
              <a:rPr lang="uk-UA" sz="2800" b="1" dirty="0" smtClean="0">
                <a:solidFill>
                  <a:schemeClr val="bg1"/>
                </a:solidFill>
              </a:rPr>
              <a:t>ІІ </a:t>
            </a:r>
            <a:r>
              <a:rPr lang="uk-UA" sz="2800" b="1" dirty="0">
                <a:solidFill>
                  <a:schemeClr val="bg1"/>
                </a:solidFill>
              </a:rPr>
              <a:t>число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27608" y="1201114"/>
            <a:ext cx="775513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Якою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арифметичною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дією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можна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замінити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суму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однакових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доданків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609" y="2209110"/>
            <a:ext cx="775513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Яким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знаком вона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позначається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610" y="2801752"/>
            <a:ext cx="775513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якому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місці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записується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однаковий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  <a:latin typeface="+mn-lt"/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якому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місці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пишемо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скільки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разів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додаємо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однаковий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доданок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7607" y="4907287"/>
            <a:ext cx="3542363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Що таке множення?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55322" y="1632001"/>
            <a:ext cx="16514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5+5+5 =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18065" y="1620612"/>
            <a:ext cx="10277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5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•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 3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3277" y="3663527"/>
            <a:ext cx="10277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8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•</a:t>
            </a:r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 2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Прямоугольник: скругленные углы 5">
            <a:extLst>
              <a:ext uri="{FF2B5EF4-FFF2-40B4-BE49-F238E27FC236}">
                <a16:creationId xmlns:a16="http://schemas.microsoft.com/office/drawing/2014/main" xmlns="" id="{CD3D7715-6FBF-40FF-A0DE-764D270833EF}"/>
              </a:ext>
            </a:extLst>
          </p:cNvPr>
          <p:cNvSpPr/>
          <p:nvPr/>
        </p:nvSpPr>
        <p:spPr>
          <a:xfrm>
            <a:off x="4819666" y="4907287"/>
            <a:ext cx="4615505" cy="10000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Множення – </a:t>
            </a:r>
            <a:r>
              <a:rPr lang="uk-UA" sz="2800" b="1" dirty="0" smtClean="0">
                <a:solidFill>
                  <a:schemeClr val="bg1"/>
                </a:solidFill>
              </a:rPr>
              <a:t>це додавання </a:t>
            </a:r>
            <a:r>
              <a:rPr lang="uk-UA" sz="2800" b="1" dirty="0">
                <a:solidFill>
                  <a:schemeClr val="bg1"/>
                </a:solidFill>
              </a:rPr>
              <a:t>однакових </a:t>
            </a:r>
            <a:r>
              <a:rPr lang="uk-UA" sz="2800" b="1" dirty="0" smtClean="0">
                <a:solidFill>
                  <a:schemeClr val="bg1"/>
                </a:solidFill>
              </a:rPr>
              <a:t>доданків.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4642F8D-4516-4B0B-A57F-4E7B4CD9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519" y="1201114"/>
            <a:ext cx="2153848" cy="22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193203" y="596372"/>
            <a:ext cx="9812253" cy="69902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Актуалізація опорних знань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BD396A5-FE98-4013-B9AF-B36477158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5" r="14696"/>
          <a:stretch/>
        </p:blipFill>
        <p:spPr>
          <a:xfrm>
            <a:off x="9572560" y="2178942"/>
            <a:ext cx="2130981" cy="421519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757722" y="1333896"/>
            <a:ext cx="2634866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7 = 7 ∙ 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206131" y="1971841"/>
            <a:ext cx="8231783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    9 ∙ 2     2 ∙ 3     2 ∙ 8     3 ∙ 2     2 ∙ 9 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2592169" y="2710228"/>
            <a:ext cx="1126516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8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206131" y="2710228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8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177667" y="3420881"/>
            <a:ext cx="4426465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Обчисли ланцюжком по колу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152230" y="3994151"/>
            <a:ext cx="8240358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2 + 2     5 ∙ 2     15 – 10     4 ∙ 2     10 – 8     8 + 7   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195009" y="4780509"/>
            <a:ext cx="1524899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2 + 2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2719908" y="4780509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4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54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xmlns="" id="{6D79D429-2F67-4C6D-A637-435CCFDA61C3}"/>
              </a:ext>
            </a:extLst>
          </p:cNvPr>
          <p:cNvSpPr/>
          <p:nvPr/>
        </p:nvSpPr>
        <p:spPr>
          <a:xfrm>
            <a:off x="1197556" y="1389171"/>
            <a:ext cx="5464563" cy="52082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Склади рівності з виразів за зразком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381687" y="2710227"/>
            <a:ext cx="1126516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9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3995649" y="271022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9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8311398" y="2691107"/>
            <a:ext cx="1126516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3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2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925360" y="2691107"/>
            <a:ext cx="1364207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</a:t>
            </a:r>
            <a:r>
              <a:rPr lang="ar-AE" sz="3200" b="1" dirty="0">
                <a:solidFill>
                  <a:srgbClr val="7030A0"/>
                </a:solidFill>
              </a:rPr>
              <a:t>∙</a:t>
            </a:r>
            <a:r>
              <a:rPr lang="uk-UA" sz="3200" b="1" dirty="0" smtClean="0">
                <a:solidFill>
                  <a:srgbClr val="7030A0"/>
                </a:solidFill>
              </a:rPr>
              <a:t> 3 =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206131" y="5434940"/>
            <a:ext cx="1524899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4 ∙ 2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2731030" y="5434940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8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3750477" y="4780509"/>
            <a:ext cx="1524899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8 + 7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275376" y="4780509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15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3761598" y="5434940"/>
            <a:ext cx="1826609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15 – 10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5473664" y="5434939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5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468521" y="4780509"/>
            <a:ext cx="1524899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5 ∙ 2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7993420" y="4780509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10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6479642" y="5434940"/>
            <a:ext cx="1525591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10 – 8 =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8005233" y="5434938"/>
            <a:ext cx="625665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2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3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7" grpId="0" animBg="1"/>
      <p:bldP spid="48" grpId="0" animBg="1"/>
      <p:bldP spid="52" grpId="0" animBg="1"/>
      <p:bldP spid="53" grpId="0" animBg="1"/>
      <p:bldP spid="55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78ABED6F-A7DA-48E7-B642-3E425A48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2962" b="60197"/>
          <a:stretch/>
        </p:blipFill>
        <p:spPr>
          <a:xfrm>
            <a:off x="99044" y="1106413"/>
            <a:ext cx="11926492" cy="5682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3620" y="3046751"/>
            <a:ext cx="497610" cy="6208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0091381" y="2972758"/>
            <a:ext cx="539386" cy="672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92" y="994737"/>
            <a:ext cx="2275570" cy="1784983"/>
          </a:xfrm>
          <a:prstGeom prst="rect">
            <a:avLst/>
          </a:prstGeom>
        </p:spPr>
      </p:pic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EEB7480D-02C6-481C-87F6-DFFA66B6DCD6}"/>
              </a:ext>
            </a:extLst>
          </p:cNvPr>
          <p:cNvSpPr/>
          <p:nvPr/>
        </p:nvSpPr>
        <p:spPr>
          <a:xfrm>
            <a:off x="1609500" y="396558"/>
            <a:ext cx="8732066" cy="70985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каліграфії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34C3382F-332A-4241-A494-80A703CAB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396928" y="3086318"/>
            <a:ext cx="480074" cy="59892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21E4C5D7-7B68-4A58-922A-8E4023008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160958" y="3086318"/>
            <a:ext cx="480074" cy="59892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214F3B6-9041-4EFA-A7BC-715BED941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055329" y="3086317"/>
            <a:ext cx="480074" cy="59892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8F29B82-C374-4C73-8635-1EA2B7486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857689" y="3080864"/>
            <a:ext cx="480075" cy="59892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3E601929-BD5B-4270-8FB6-8D9A23FE6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353252" y="3084077"/>
            <a:ext cx="480075" cy="59892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B19ACA4-C891-44C5-A280-F2C053320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141644" y="3046751"/>
            <a:ext cx="480075" cy="59892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072FACB9-86A0-4791-BC10-841130AE6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546471" y="3080866"/>
            <a:ext cx="480074" cy="59892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CADA2C44-2222-4618-8269-3230F63B01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7719046" y="3080864"/>
            <a:ext cx="480074" cy="59892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BE8BE24C-8C40-417E-9AE2-7692E4ED8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8944231" y="3080864"/>
            <a:ext cx="480074" cy="59892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4616AF71-C5F2-416E-A52D-4676EB76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002587" y="3089544"/>
            <a:ext cx="480075" cy="59892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45D24CAA-D1C3-4E22-B002-CDC6DAD8D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05709" y="3089544"/>
            <a:ext cx="480075" cy="59892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7F431165-4435-4E26-8649-FD7FD7A2F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443608" y="3080864"/>
            <a:ext cx="480075" cy="5989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4AEFA268-D20D-4A72-9070-99217723A4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8610726" y="3067454"/>
            <a:ext cx="480075" cy="59892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F6F179A8-C467-4587-A033-B4CD1C620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62" y="1092312"/>
            <a:ext cx="2923919" cy="1547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9734963" y="3067668"/>
            <a:ext cx="497610" cy="620800"/>
          </a:xfrm>
          <a:prstGeom prst="rect">
            <a:avLst/>
          </a:prstGeom>
        </p:spPr>
      </p:pic>
      <p:sp>
        <p:nvSpPr>
          <p:cNvPr id="44" name="Облачко с текстом: прямоугольное со скругленными углами 30">
            <a:extLst>
              <a:ext uri="{FF2B5EF4-FFF2-40B4-BE49-F238E27FC236}">
                <a16:creationId xmlns:a16="http://schemas.microsoft.com/office/drawing/2014/main" xmlns="" id="{6D79D429-2F67-4C6D-A637-435CCFDA61C3}"/>
              </a:ext>
            </a:extLst>
          </p:cNvPr>
          <p:cNvSpPr/>
          <p:nvPr/>
        </p:nvSpPr>
        <p:spPr>
          <a:xfrm>
            <a:off x="773000" y="3958312"/>
            <a:ext cx="9419324" cy="853757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Прочитай ряд чисел. Знайди закономірність.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Запиши</a:t>
            </a:r>
            <a:r>
              <a:rPr lang="uk-UA" sz="2400" b="1" dirty="0">
                <a:solidFill>
                  <a:srgbClr val="7030A0"/>
                </a:solidFill>
              </a:rPr>
              <a:t> </a:t>
            </a:r>
            <a:r>
              <a:rPr lang="uk-UA" sz="2400" b="1" dirty="0" smtClean="0">
                <a:solidFill>
                  <a:srgbClr val="7030A0"/>
                </a:solidFill>
              </a:rPr>
              <a:t>цей ряд чисел,  </a:t>
            </a:r>
            <a:r>
              <a:rPr lang="uk-UA" sz="2400" b="1" dirty="0">
                <a:solidFill>
                  <a:srgbClr val="7030A0"/>
                </a:solidFill>
              </a:rPr>
              <a:t>вставляючи пропущені. 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7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54100" y="522514"/>
            <a:ext cx="10005785" cy="69135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Спрости вирази, замінивши додавання множенням.</a:t>
            </a: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84" y="1331830"/>
            <a:ext cx="1924739" cy="325725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322389" y="2428056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848752" y="3160205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7781244" y="3081235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951850F-EB33-4643-9141-5A3E966CE6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6572131" y="3879227"/>
            <a:ext cx="394062" cy="35505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16860" y="2479028"/>
            <a:ext cx="440143" cy="28893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99EE1B31-E777-4823-A63B-CFF8DDC88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647964" y="2326752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BB3118C8-8D47-4C0C-94D6-455B19F8FF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60481" y="2340213"/>
            <a:ext cx="455016" cy="56766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8DA0762A-F009-4980-BA4B-FFB73A215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960206" y="3081236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A1CEB626-CA84-4412-B550-5FA78F62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484655" y="2394818"/>
            <a:ext cx="555762" cy="452689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B792CCC5-6DB3-4B9E-A8B8-757A3703EE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3986328" y="3918849"/>
            <a:ext cx="394062" cy="355057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CD155F05-1B95-4B0E-B6CA-34CB0F695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336792" y="3820831"/>
            <a:ext cx="455016" cy="567661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203B1DF9-84EE-43FE-9F0D-B2E538C83F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3882463" y="2387558"/>
            <a:ext cx="555762" cy="452689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="" xmlns:a16="http://schemas.microsoft.com/office/drawing/2014/main" id="{762BAB2E-D036-4284-83BC-E4745C2939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1352312" y="3812954"/>
            <a:ext cx="455016" cy="56766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6C1C5F41-E194-4271-9FB8-7851E47CA5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44227" y="2330071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63032" y="2333584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EF5FA234-5B46-4711-823D-966CFC917C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613929" y="3803752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21664178-AFB5-4476-8003-942ED8508A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4686859" y="3787496"/>
            <a:ext cx="455016" cy="567661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="" xmlns:a16="http://schemas.microsoft.com/office/drawing/2014/main" id="{8E48599B-8E61-462F-9E4D-F25EDB47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264644" y="2338448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2719B067-9E1B-4678-A446-CD3BA9935A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784283" y="2483079"/>
            <a:ext cx="440143" cy="288932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089726" y="3910052"/>
            <a:ext cx="394062" cy="355057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59217FA3-D8D0-4F0E-AB22-F26AE1280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146723" y="3064985"/>
            <a:ext cx="455016" cy="567661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7C6D9238-A0EB-433E-85AF-EE21CC6D2F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434917" y="3045056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="" xmlns:a16="http://schemas.microsoft.com/office/drawing/2014/main" id="{0A733168-A66F-4507-8570-4EF51627F6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056367" y="3036634"/>
            <a:ext cx="455016" cy="567661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92CDEC6D-D8B4-4BBE-953C-C47BF50E54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36592" y="2479028"/>
            <a:ext cx="440143" cy="2889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CD8034C2-F4CA-4A28-9816-59B4DF384A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41194" y="2340560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D4F0CF1E-543D-4EA4-9532-C7063468A8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897980" y="2332736"/>
            <a:ext cx="455016" cy="5676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8F3F44A0-2892-403F-A6B4-1034D641CA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1388" y="2487280"/>
            <a:ext cx="440143" cy="288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1C122A00-8FC3-45DE-BAD8-4EF28B48E1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48003" y="2497851"/>
            <a:ext cx="440143" cy="28893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2E2A8D68-AF4A-43EE-B0CB-2C7C68A5C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784467" y="2338446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00E613E1-F2CE-4677-8721-5967391F8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9721" y="2405402"/>
            <a:ext cx="394062" cy="40367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D15C6582-4BE9-446F-8B5A-73A495561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14722" y="3073773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12698C5-B8EB-4E49-902B-7EDAFDE49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357003" y="3081238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C558290F-DDF9-49AA-9178-30D820894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09984" y="3071771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7ABA8012-CCC3-452A-96A4-2F0787D276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862965" y="3081237"/>
            <a:ext cx="455016" cy="56766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680580C5-252E-4D5F-930C-5E855E011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607941" y="3068231"/>
            <a:ext cx="455016" cy="5676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ACA5219E-DDA9-4554-916F-8046445FE0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329451" y="3073772"/>
            <a:ext cx="455016" cy="56766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5C093324-5C02-4922-972D-15F6DC6B3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208623" y="3071770"/>
            <a:ext cx="455016" cy="56766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6A0234DF-22B2-46A0-A323-7D18CA27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113797" y="3804923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76786EB2-CEF9-4C33-AC00-B0697CFCDF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2860543" y="3803751"/>
            <a:ext cx="455016" cy="56766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D74AF44C-0889-42F3-9F25-A2B333D66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3587651" y="3812954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00947159-3D48-4965-BBB1-0AEDBF839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5491942" y="3812954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8955B737-A06A-4A71-A720-F0459C0B6B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3" t="2056" r="50144" b="89795"/>
          <a:stretch/>
        </p:blipFill>
        <p:spPr>
          <a:xfrm>
            <a:off x="6147607" y="3871826"/>
            <a:ext cx="555762" cy="452689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09E5029D-39F9-4123-9BE5-84BE74EB8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967995" y="3820831"/>
            <a:ext cx="455016" cy="56766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812DBBC9-00AA-430B-985C-88A188565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318062" y="3787496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D52DD6FF-BE40-4532-8912-DEDD89112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4184" y="3157835"/>
            <a:ext cx="394062" cy="40367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0F8C7C0E-C35E-401D-9E9A-DB63491BB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161" y="3922782"/>
            <a:ext cx="394062" cy="40367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73B002E2-222F-42F7-9823-C95AF54A6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06038" y="3239637"/>
            <a:ext cx="440143" cy="28893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0AD3A442-813C-4FA9-A3E5-24A956B21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6865" y="3250917"/>
            <a:ext cx="440143" cy="28893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A68E9C37-78FB-47C1-88CC-0FA7160CD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82671" y="3239637"/>
            <a:ext cx="440143" cy="288932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E719D516-91ED-4785-B65D-B26B5D9B02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63501" y="3235499"/>
            <a:ext cx="440143" cy="288932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96CDE943-354E-4D65-BAA8-C0A2D00B6F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916599" y="3239254"/>
            <a:ext cx="440143" cy="288932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1D8A6877-8CB7-47F3-901B-133D1F8EA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649583" y="3250917"/>
            <a:ext cx="440143" cy="288932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171CFE0B-D241-4DD8-872F-261FDDBA0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7261753" y="3250915"/>
            <a:ext cx="440143" cy="28893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BBD88440-E443-4BCF-899C-4BFC0DACDC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26720" y="3969564"/>
            <a:ext cx="440143" cy="288932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D2B96956-2BE0-4755-A0A1-69B45106BA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2469" y="3982633"/>
            <a:ext cx="440143" cy="288932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AAD24678-8FCB-41E5-99FC-3DB29E97D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00762" y="3982633"/>
            <a:ext cx="440143" cy="288932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6ACE1CB3-2AF1-46FF-9DF8-0542104717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55318" y="3995837"/>
            <a:ext cx="440143" cy="288932"/>
          </a:xfrm>
          <a:prstGeom prst="rect">
            <a:avLst/>
          </a:prstGeom>
        </p:spPr>
      </p:pic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792EF753-0D80-4702-BB6A-34D6619098CA}"/>
              </a:ext>
            </a:extLst>
          </p:cNvPr>
          <p:cNvSpPr txBox="1"/>
          <p:nvPr/>
        </p:nvSpPr>
        <p:spPr>
          <a:xfrm>
            <a:off x="1410455" y="1350838"/>
            <a:ext cx="6291441" cy="584775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Зразок. 10+10+10+50= 10 ∙ 3 + 50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1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06037" y="494529"/>
            <a:ext cx="9952653" cy="71934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Спрости вирази й обчисли їх </a:t>
            </a:r>
            <a:r>
              <a:rPr lang="uk-UA" sz="3600" b="1" dirty="0" smtClean="0">
                <a:solidFill>
                  <a:schemeClr val="bg1"/>
                </a:solidFill>
              </a:rPr>
              <a:t>значення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47" y="1281880"/>
            <a:ext cx="1513138" cy="256069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569591" y="3081238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346872" y="3071769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109269" y="3830198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7719158" y="3037694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BF5D4-BBB3-48BB-BF7D-A17BA966F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2846943" y="2428520"/>
            <a:ext cx="394062" cy="35505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5ACF69-93EA-4C0A-B971-E8F7F6498E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6952810" y="3169286"/>
            <a:ext cx="394062" cy="3550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DDC5E28A-00DE-4A5B-9EC3-555D7D575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04507" y="1969685"/>
            <a:ext cx="398346" cy="49696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820DDFE0-C43D-4DB3-BD9F-9C11882163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16860" y="2479028"/>
            <a:ext cx="440143" cy="28893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99EE1B31-E777-4823-A63B-CFF8DDC883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132195" y="2336788"/>
            <a:ext cx="455016" cy="56766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8DA0762A-F009-4980-BA4B-FFB73A215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703207" y="1962030"/>
            <a:ext cx="398346" cy="496962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B792CCC5-6DB3-4B9E-A8B8-757A3703EE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1700110" y="2412903"/>
            <a:ext cx="394062" cy="355057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CD155F05-1B95-4B0E-B6CA-34CB0F695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441066" y="3086352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63ADC95E-CD02-4827-9709-912D5F7811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579096" y="3086555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21664178-AFB5-4476-8003-942ED8508A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409999" y="2300668"/>
            <a:ext cx="455016" cy="567661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="" xmlns:a16="http://schemas.microsoft.com/office/drawing/2014/main" id="{8E48599B-8E61-462F-9E4D-F25EDB470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89454" y="3531304"/>
            <a:ext cx="361769" cy="451330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="" xmlns:a16="http://schemas.microsoft.com/office/drawing/2014/main" id="{D3CF6A13-CDAD-4312-808A-40150168AE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4690" y="2449131"/>
            <a:ext cx="394062" cy="355057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59217FA3-D8D0-4F0E-AB22-F26AE1280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793765" y="2330699"/>
            <a:ext cx="455016" cy="567661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7C6D9238-A0EB-433E-85AF-EE21CC6D2F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073665" y="2300668"/>
            <a:ext cx="455016" cy="56766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00E613E1-F2CE-4677-8721-5967391F83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5781" y="2425261"/>
            <a:ext cx="394062" cy="40367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4B104855-4663-4800-B739-E57F53B292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962861" y="3822601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D15C6582-4BE9-446F-8B5A-73A495561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986328" y="2330699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12698C5-B8EB-4E49-902B-7EDAFDE49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1357003" y="3081238"/>
            <a:ext cx="455016" cy="56766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C558290F-DDF9-49AA-9178-30D820894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09984" y="3071771"/>
            <a:ext cx="455016" cy="56766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7ABA8012-CCC3-452A-96A4-2F0787D276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862965" y="3081237"/>
            <a:ext cx="455016" cy="56766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ACA5219E-DDA9-4554-916F-8046445FE0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05924" y="3062985"/>
            <a:ext cx="455016" cy="567661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5C093324-5C02-4922-972D-15F6DC6B3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739296" y="3071770"/>
            <a:ext cx="455016" cy="56766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09E5029D-39F9-4123-9BE5-84BE74EB82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195993" y="3056940"/>
            <a:ext cx="455016" cy="56766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D52DD6FF-BE40-4532-8912-DEDD89112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827" y="3168310"/>
            <a:ext cx="394062" cy="40367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0F8C7C0E-C35E-401D-9E9A-DB63491BB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602" y="3904020"/>
            <a:ext cx="394062" cy="40367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73B002E2-222F-42F7-9823-C95AF54A6F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06038" y="3239637"/>
            <a:ext cx="440143" cy="288932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0AD3A442-813C-4FA9-A3E5-24A956B213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6865" y="3250917"/>
            <a:ext cx="440143" cy="28893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A68E9C37-78FB-47C1-88CC-0FA7160CD8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82671" y="3239637"/>
            <a:ext cx="440143" cy="288932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E719D516-91ED-4785-B65D-B26B5D9B02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63501" y="3235499"/>
            <a:ext cx="440143" cy="288932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171CFE0B-D241-4DD8-872F-261FDDBA0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764997" y="3240249"/>
            <a:ext cx="440143" cy="28893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BBD88440-E443-4BCF-899C-4BFC0DACDC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26720" y="3969564"/>
            <a:ext cx="440143" cy="288932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D2B96956-2BE0-4755-A0A1-69B45106BA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1652469" y="3982633"/>
            <a:ext cx="440143" cy="288932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6ACE1CB3-2AF1-46FF-9DF8-0542104717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298130" y="3977412"/>
            <a:ext cx="440143" cy="28893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964DA5E9-3A79-4999-8B2E-601550DE55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635034" y="2322219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5CF025A7-BBEB-40D2-BF54-D700CF37D6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375076" y="2322876"/>
            <a:ext cx="455016" cy="56766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A06A7BCE-DE22-4F63-90AF-FBE272B411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3248191" y="2326808"/>
            <a:ext cx="455016" cy="56766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A3BC4F33-2D3B-4C0F-B94E-D1232479D5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718" r="90982" b="82891"/>
          <a:stretch/>
        </p:blipFill>
        <p:spPr>
          <a:xfrm>
            <a:off x="4329451" y="2402972"/>
            <a:ext cx="394062" cy="35505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ACAD47C1-C587-4BC4-8DB1-52FBDA01BC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829591" y="2315364"/>
            <a:ext cx="455016" cy="567661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="" xmlns:a16="http://schemas.microsoft.com/office/drawing/2014/main" id="{F631E0EA-06D7-4C35-832E-DAB5543C5D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3951185" y="3045595"/>
            <a:ext cx="455016" cy="56766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="" xmlns:a16="http://schemas.microsoft.com/office/drawing/2014/main" id="{518FE24B-891C-4A54-B422-02ACF13A05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339951" y="3187538"/>
            <a:ext cx="394062" cy="355057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="" xmlns:a16="http://schemas.microsoft.com/office/drawing/2014/main" id="{9041CEBE-A850-4A97-A983-11123BF366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177544" y="2804188"/>
            <a:ext cx="386741" cy="482484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="" xmlns:a16="http://schemas.microsoft.com/office/drawing/2014/main" id="{488A2E90-3DBC-4818-8177-7803A4F4AC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2830431" y="3919255"/>
            <a:ext cx="394062" cy="355057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2DA76633-DD88-4495-B66D-C27F80F026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63166" y="3822489"/>
            <a:ext cx="455016" cy="567661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="" xmlns:a16="http://schemas.microsoft.com/office/drawing/2014/main" id="{29A5A62F-8704-43AC-B90B-A86FC4272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296809" y="3812954"/>
            <a:ext cx="455016" cy="567661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="" xmlns:a16="http://schemas.microsoft.com/office/drawing/2014/main" id="{8E19DB43-8E02-4C99-AA88-1360B16A13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078533" y="3812954"/>
            <a:ext cx="455016" cy="567661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="" xmlns:a16="http://schemas.microsoft.com/office/drawing/2014/main" id="{81E9E0BD-6D50-4019-8AF1-76751A6766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434341" y="3777888"/>
            <a:ext cx="455016" cy="567661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="" xmlns:a16="http://schemas.microsoft.com/office/drawing/2014/main" id="{1E6CD165-7E34-4F77-A98F-378294EB12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3161877" y="3812954"/>
            <a:ext cx="455016" cy="567661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="" xmlns:a16="http://schemas.microsoft.com/office/drawing/2014/main" id="{56FD266C-4D08-4D91-A90C-9F1A3B99E5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675683" y="3812954"/>
            <a:ext cx="455016" cy="567661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5FC501B5-4F8C-45AB-AC09-47A0961C6C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35529" y="3911287"/>
            <a:ext cx="394062" cy="355057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="" xmlns:a16="http://schemas.microsoft.com/office/drawing/2014/main" id="{76DBA994-7203-4A7F-A078-D3AB6970EB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195993" y="3809180"/>
            <a:ext cx="455016" cy="56766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="" xmlns:a16="http://schemas.microsoft.com/office/drawing/2014/main" id="{D0734670-BD12-417F-B719-464A5A318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700846" y="3539849"/>
            <a:ext cx="361769" cy="451330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="" xmlns:a16="http://schemas.microsoft.com/office/drawing/2014/main" id="{C5C628DA-9674-4584-9E1F-2D6B035F2C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962861" y="-641934"/>
            <a:ext cx="455016" cy="567661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897426" y="3830198"/>
            <a:ext cx="455016" cy="5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54100" y="493169"/>
            <a:ext cx="10040286" cy="126895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Вибери вираз, за яким можна визначити кількість квіток у трьох вазах.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FEB2E48-11A6-47E4-8484-008253638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56" y="2034268"/>
            <a:ext cx="2266950" cy="2381250"/>
          </a:xfrm>
          <a:prstGeom prst="rect">
            <a:avLst/>
          </a:prstGeom>
        </p:spPr>
      </p:pic>
      <p:pic>
        <p:nvPicPr>
          <p:cNvPr id="3074" name="Picture 2" descr="flowers in a vase">
            <a:extLst>
              <a:ext uri="{FF2B5EF4-FFF2-40B4-BE49-F238E27FC236}">
                <a16:creationId xmlns="" xmlns:a16="http://schemas.microsoft.com/office/drawing/2014/main" id="{A2000DC4-47FC-4413-B709-148E9532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2" y="2034268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A5A2B5-1220-405F-8191-AEE772229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852" y="2072368"/>
            <a:ext cx="2266950" cy="2381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B0E7B00-96EE-44BB-8D28-F1238B8F6975}"/>
              </a:ext>
            </a:extLst>
          </p:cNvPr>
          <p:cNvSpPr txBox="1"/>
          <p:nvPr/>
        </p:nvSpPr>
        <p:spPr>
          <a:xfrm>
            <a:off x="1459293" y="4453618"/>
            <a:ext cx="142542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B050"/>
                </a:solidFill>
              </a:rPr>
              <a:t>3·5+2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6ADC14-51EE-44C7-A83A-2543D85222E3}"/>
              </a:ext>
            </a:extLst>
          </p:cNvPr>
          <p:cNvSpPr txBox="1"/>
          <p:nvPr/>
        </p:nvSpPr>
        <p:spPr>
          <a:xfrm>
            <a:off x="4582778" y="4453618"/>
            <a:ext cx="144064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B050"/>
                </a:solidFill>
              </a:rPr>
              <a:t>5·2+3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2DBC06F-CC76-4F5E-9B26-6A47AE8CDB3F}"/>
              </a:ext>
            </a:extLst>
          </p:cNvPr>
          <p:cNvSpPr txBox="1"/>
          <p:nvPr/>
        </p:nvSpPr>
        <p:spPr>
          <a:xfrm>
            <a:off x="7657761" y="4453618"/>
            <a:ext cx="13507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B050"/>
                </a:solidFill>
              </a:rPr>
              <a:t>3·2+5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03479FD-71A9-4C74-813C-8C0982C8546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Підручник. 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8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4588</TotalTime>
  <Words>478</Words>
  <Application>Microsoft Office PowerPoint</Application>
  <PresentationFormat>Произвольный</PresentationFormat>
  <Paragraphs>117</Paragraphs>
  <Slides>15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Вправа «Мікрофон»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722</cp:revision>
  <dcterms:created xsi:type="dcterms:W3CDTF">2018-01-05T16:38:53Z</dcterms:created>
  <dcterms:modified xsi:type="dcterms:W3CDTF">2025-01-21T21:11:47Z</dcterms:modified>
</cp:coreProperties>
</file>