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3" r:id="rId3"/>
    <p:sldId id="734" r:id="rId4"/>
    <p:sldId id="735" r:id="rId5"/>
    <p:sldId id="736" r:id="rId6"/>
    <p:sldId id="737" r:id="rId7"/>
    <p:sldId id="738" r:id="rId8"/>
    <p:sldId id="739" r:id="rId9"/>
    <p:sldId id="740" r:id="rId10"/>
    <p:sldId id="666" r:id="rId11"/>
    <p:sldId id="719" r:id="rId12"/>
    <p:sldId id="715" r:id="rId13"/>
    <p:sldId id="741" r:id="rId14"/>
    <p:sldId id="606" r:id="rId15"/>
    <p:sldId id="742" r:id="rId16"/>
    <p:sldId id="74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43"/>
            <p14:sldId id="734"/>
            <p14:sldId id="735"/>
            <p14:sldId id="736"/>
            <p14:sldId id="737"/>
            <p14:sldId id="738"/>
            <p14:sldId id="739"/>
            <p14:sldId id="740"/>
            <p14:sldId id="666"/>
            <p14:sldId id="719"/>
            <p14:sldId id="715"/>
            <p14:sldId id="741"/>
            <p14:sldId id="606"/>
            <p14:sldId id="742"/>
            <p14:sldId id="74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4F8"/>
    <a:srgbClr val="BA1CBA"/>
    <a:srgbClr val="00B050"/>
    <a:srgbClr val="FF3131"/>
    <a:srgbClr val="2F3242"/>
    <a:srgbClr val="1694E9"/>
    <a:srgbClr val="295FFF"/>
    <a:srgbClr val="C6109F"/>
    <a:srgbClr val="FFF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Спрощення виразів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Розв’язування задач на знаходження різниці  </a:t>
          </a:r>
          <a:endParaRPr lang="ru-RU" sz="3200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Розв’язування задач на знаходження добутку</a:t>
          </a:r>
          <a:endParaRPr lang="ru-RU" b="1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354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366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 custScaleX="109165" custLinFactX="96608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 custLinFactX="-102376" custLinFactNeighborX="-200000" custLinFactNeighborY="-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B8EBA4-0789-4DE6-8425-4B68DA06617B}" type="presOf" srcId="{3466C275-B8F1-459F-B50B-976409EFE0E4}" destId="{6C0F7CAC-2753-43F9-84FC-D27019835444}" srcOrd="0" destOrd="0" presId="urn:microsoft.com/office/officeart/2005/8/layout/hList6"/>
    <dgm:cxn modelId="{39561F1B-DB67-49D2-88D2-5EDF59372EC7}" type="presOf" srcId="{289AA968-9F58-4A6E-B11C-582CA574AD65}" destId="{6408D3F1-0C0E-4F5D-B5D5-053E6D4B4C50}" srcOrd="0" destOrd="0" presId="urn:microsoft.com/office/officeart/2005/8/layout/hList6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F5458039-D9DF-4590-A41F-976BDD60BCED}" type="presOf" srcId="{C7F066E2-A2BF-4022-BF58-14958850D66F}" destId="{59CF1D9C-2F66-430C-8C5F-07B7FEE5F045}" srcOrd="0" destOrd="0" presId="urn:microsoft.com/office/officeart/2005/8/layout/hList6"/>
    <dgm:cxn modelId="{5A24BDE6-87F8-4014-9CC9-8542F10B596A}" type="presOf" srcId="{6EE47331-2253-406E-9CB5-953C9128E5FC}" destId="{783C5BBC-E083-4F12-B4A9-616A8F9530EC}" srcOrd="0" destOrd="0" presId="urn:microsoft.com/office/officeart/2005/8/layout/hList6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9D7CFE99-D204-4EF8-B449-648E226D35B3}" type="presOf" srcId="{17FCBCD0-5166-44EF-A995-697AB50FC98B}" destId="{8C93B566-6306-40C5-A3D5-B84E788E517B}" srcOrd="0" destOrd="0" presId="urn:microsoft.com/office/officeart/2005/8/layout/hList6"/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55EDDBD8-FB7F-4274-A2ED-1D076522D908}" type="presParOf" srcId="{6408D3F1-0C0E-4F5D-B5D5-053E6D4B4C50}" destId="{783C5BBC-E083-4F12-B4A9-616A8F9530EC}" srcOrd="0" destOrd="0" presId="urn:microsoft.com/office/officeart/2005/8/layout/hList6"/>
    <dgm:cxn modelId="{5DC32AC8-8E26-4A71-A951-DE319607C53C}" type="presParOf" srcId="{6408D3F1-0C0E-4F5D-B5D5-053E6D4B4C50}" destId="{903EF99B-E600-4B60-96C8-658D7EF2F880}" srcOrd="1" destOrd="0" presId="urn:microsoft.com/office/officeart/2005/8/layout/hList6"/>
    <dgm:cxn modelId="{B0ACC402-CA28-4146-92B0-076B1F6F42F0}" type="presParOf" srcId="{6408D3F1-0C0E-4F5D-B5D5-053E6D4B4C50}" destId="{8C93B566-6306-40C5-A3D5-B84E788E517B}" srcOrd="2" destOrd="0" presId="urn:microsoft.com/office/officeart/2005/8/layout/hList6"/>
    <dgm:cxn modelId="{4C92175C-BD9C-4C3A-AB90-47EE3EF56374}" type="presParOf" srcId="{6408D3F1-0C0E-4F5D-B5D5-053E6D4B4C50}" destId="{B4E8D5E2-E5AE-41CC-80D3-5A0016AFADCC}" srcOrd="3" destOrd="0" presId="urn:microsoft.com/office/officeart/2005/8/layout/hList6"/>
    <dgm:cxn modelId="{D363AA5B-1E3A-4080-9711-BD1003E3DFEF}" type="presParOf" srcId="{6408D3F1-0C0E-4F5D-B5D5-053E6D4B4C50}" destId="{59CF1D9C-2F66-430C-8C5F-07B7FEE5F045}" srcOrd="4" destOrd="0" presId="urn:microsoft.com/office/officeart/2005/8/layout/hList6"/>
    <dgm:cxn modelId="{7937C7B9-8300-4435-B68A-D7F010684F2B}" type="presParOf" srcId="{6408D3F1-0C0E-4F5D-B5D5-053E6D4B4C50}" destId="{DF566261-9B99-479C-9346-B39B9279D96E}" srcOrd="5" destOrd="0" presId="urn:microsoft.com/office/officeart/2005/8/layout/hList6"/>
    <dgm:cxn modelId="{C48F4885-2A7D-4217-B1FF-17891BD21735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1079437" y="1142732"/>
          <a:ext cx="4272497" cy="198703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63295" y="854499"/>
        <a:ext cx="1987032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323599" y="871054"/>
          <a:ext cx="4272497" cy="2530387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Спрощення виразів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194654" y="854498"/>
        <a:ext cx="2530387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7078335" y="661623"/>
          <a:ext cx="4272497" cy="2949250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Розв’язування задач на знаходження різниці  </a:t>
          </a:r>
          <a:endParaRPr lang="ru-RU" sz="3200" b="1" kern="1200" dirty="0"/>
        </a:p>
      </dsp:txBody>
      <dsp:txXfrm rot="5400000">
        <a:off x="7739959" y="854498"/>
        <a:ext cx="2949250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4122695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chemeClr val="bg1"/>
              </a:solidFill>
            </a:rPr>
            <a:t>Розв’язування задач на знаходження добутку</a:t>
          </a:r>
          <a:endParaRPr lang="ru-RU" sz="2900" b="1" kern="1200" dirty="0">
            <a:solidFill>
              <a:schemeClr val="bg1"/>
            </a:solidFill>
          </a:endParaRPr>
        </a:p>
      </dsp:txBody>
      <dsp:txXfrm rot="5400000">
        <a:off x="4908122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3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9042" y="3827539"/>
            <a:ext cx="8955198" cy="160043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Закріплення таблиці множення числа </a:t>
            </a:r>
            <a:r>
              <a:rPr lang="uk-UA" sz="4400" b="1" dirty="0" smtClean="0">
                <a:solidFill>
                  <a:srgbClr val="7030A0"/>
                </a:solidFill>
              </a:rPr>
              <a:t>3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3F3FB0-0E3B-4C60-8595-4D5F99D1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42" y="1426442"/>
            <a:ext cx="1478071" cy="2141376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uk-UA" sz="2400" b="1" dirty="0" smtClean="0">
                <a:solidFill>
                  <a:srgbClr val="7030A0"/>
                </a:solidFill>
              </a:rPr>
              <a:t>73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822" r="55381" b="76232"/>
          <a:stretch/>
        </p:blipFill>
        <p:spPr>
          <a:xfrm>
            <a:off x="180000" y="1224000"/>
            <a:ext cx="11232000" cy="32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21730" y="2290736"/>
            <a:ext cx="522493" cy="6518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0123113" y="2272429"/>
            <a:ext cx="525411" cy="6554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131329" y="3054856"/>
            <a:ext cx="507415" cy="6330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872421" y="-705166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352648" y="3055935"/>
            <a:ext cx="528889" cy="6598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825640" y="3066821"/>
            <a:ext cx="494331" cy="6167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86324" y="2272429"/>
            <a:ext cx="484359" cy="604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70" y="198378"/>
            <a:ext cx="2451057" cy="1922637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EEB7480D-02C6-481C-87F6-DFFA66B6DCD6}"/>
              </a:ext>
            </a:extLst>
          </p:cNvPr>
          <p:cNvSpPr/>
          <p:nvPr/>
        </p:nvSpPr>
        <p:spPr>
          <a:xfrm>
            <a:off x="1058730" y="494529"/>
            <a:ext cx="8207145" cy="61188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каліграфії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F3D14CDA-D128-4599-921B-4935E57FD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18777" y="3045605"/>
            <a:ext cx="537169" cy="67015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12ECDB5-2AE8-4BA6-939C-8E58601DF6DE}"/>
              </a:ext>
            </a:extLst>
          </p:cNvPr>
          <p:cNvGrpSpPr/>
          <p:nvPr/>
        </p:nvGrpSpPr>
        <p:grpSpPr>
          <a:xfrm>
            <a:off x="5724000" y="1479528"/>
            <a:ext cx="1836000" cy="608472"/>
            <a:chOff x="6097842" y="1465944"/>
            <a:chExt cx="1836000" cy="6084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871F642-7024-4CB1-9D5B-142194B0F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5995" t="27411" r="23496" b="45417"/>
            <a:stretch/>
          </p:blipFill>
          <p:spPr>
            <a:xfrm>
              <a:off x="6097842" y="1534416"/>
              <a:ext cx="1836000" cy="540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66103FF9-CACF-438A-ABC0-A6DC6C13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8089" y="1465944"/>
              <a:ext cx="394062" cy="403674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EFB107C-B48D-4B58-9970-66D4EC91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44690" y="2305087"/>
            <a:ext cx="484359" cy="6042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788300" y="2297637"/>
            <a:ext cx="484359" cy="60426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1A8A9905-EC80-434E-83D1-287CFEA34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166437" y="3084339"/>
            <a:ext cx="481725" cy="60098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A8127BE-F879-48D9-A302-A7C52E58B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817916" y="2250657"/>
            <a:ext cx="565626" cy="70565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E62D205-D412-4F4B-99D2-9D192FF1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76829" y="2312508"/>
            <a:ext cx="481725" cy="6009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72F1B04-9B92-4113-AC17-BE0727570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572889" y="2305087"/>
            <a:ext cx="478482" cy="59693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8EEA44-B3CF-4FCE-B0E4-0A4FF3BC74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630922" y="3082695"/>
            <a:ext cx="484360" cy="60427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75D8E48-0B69-47CB-8B0C-694B4BED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417247" y="2305087"/>
            <a:ext cx="478482" cy="59693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85A1523-EAEC-4B1F-86E9-944BBFAB9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229241" y="2305087"/>
            <a:ext cx="484360" cy="6042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73728BA-A857-436B-8F33-A27B0095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365299" y="-591424"/>
            <a:ext cx="478482" cy="60785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FFA47766-3758-47F4-95A9-DD2B53068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229241" y="3071201"/>
            <a:ext cx="484361" cy="60427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7ED98141-EB4F-418A-8C2A-B6C5715A8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342547" y="2301303"/>
            <a:ext cx="478482" cy="59693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B3153FEC-3793-4DBD-8D71-B3F7BC20D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72659" y="-654751"/>
            <a:ext cx="484360" cy="60427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8E8E90F9-E26B-4439-9CE3-ACE933612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548501" y="2316554"/>
            <a:ext cx="478482" cy="59693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A4D78ADC-70FB-4510-888E-A919DCC62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9400714" y="3076628"/>
            <a:ext cx="478482" cy="60785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8E5F2F32-3452-4F7C-B95F-FA04ACFF8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43781" y="2305085"/>
            <a:ext cx="484360" cy="60427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7FE1241C-2759-4FA4-848D-F50B0B6FB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501798" y="-592972"/>
            <a:ext cx="484361" cy="604271"/>
          </a:xfrm>
          <a:prstGeom prst="rect">
            <a:avLst/>
          </a:prstGeom>
        </p:spPr>
      </p:pic>
      <p:sp>
        <p:nvSpPr>
          <p:cNvPr id="43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F957D36F-D415-457D-BA88-85289BF422E5}"/>
              </a:ext>
            </a:extLst>
          </p:cNvPr>
          <p:cNvSpPr/>
          <p:nvPr/>
        </p:nvSpPr>
        <p:spPr>
          <a:xfrm>
            <a:off x="1289160" y="4495679"/>
            <a:ext cx="9452959" cy="10109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</a:rPr>
              <a:t>Запишіть </a:t>
            </a:r>
            <a:r>
              <a:rPr lang="uk-UA" sz="2400" b="1" dirty="0" smtClean="0">
                <a:solidFill>
                  <a:srgbClr val="7030A0"/>
                </a:solidFill>
              </a:rPr>
              <a:t>результати таблиці множення на 2 в порядку спадання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</a:rPr>
              <a:t>Запишіть результати таблиці множення на </a:t>
            </a:r>
            <a:r>
              <a:rPr lang="uk-UA" sz="2400" b="1" dirty="0" smtClean="0">
                <a:solidFill>
                  <a:srgbClr val="7030A0"/>
                </a:solidFill>
              </a:rPr>
              <a:t>3 </a:t>
            </a:r>
            <a:r>
              <a:rPr lang="uk-UA" sz="2400" b="1" dirty="0">
                <a:solidFill>
                  <a:srgbClr val="7030A0"/>
                </a:solidFill>
              </a:rPr>
              <a:t>в порядку </a:t>
            </a:r>
            <a:r>
              <a:rPr lang="uk-UA" sz="2400" b="1" dirty="0" smtClean="0">
                <a:solidFill>
                  <a:srgbClr val="7030A0"/>
                </a:solidFill>
              </a:rPr>
              <a:t>зростання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40061" y="2250062"/>
            <a:ext cx="522493" cy="65184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630904" y="2282719"/>
            <a:ext cx="522493" cy="65184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54295" y="2250657"/>
            <a:ext cx="510536" cy="6369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EEFB107C-B48D-4B58-9970-66D4EC91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583901" y="1513164"/>
            <a:ext cx="484359" cy="6042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773728BA-A857-436B-8F33-A27B0095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051371" y="1513164"/>
            <a:ext cx="478482" cy="6078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417247" y="3081053"/>
            <a:ext cx="484359" cy="60426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36060" y="3076180"/>
            <a:ext cx="522493" cy="65184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29716" y="3066487"/>
            <a:ext cx="522493" cy="651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40061" y="3044601"/>
            <a:ext cx="522493" cy="6518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585428" y="3062158"/>
            <a:ext cx="484359" cy="60426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037507" y="3047240"/>
            <a:ext cx="522493" cy="6518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810075" y="3081053"/>
            <a:ext cx="484359" cy="60426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77880" y="-678538"/>
            <a:ext cx="522493" cy="6518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992557" y="3071027"/>
            <a:ext cx="484359" cy="60426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634482" y="-678538"/>
            <a:ext cx="522493" cy="65184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537583" y="3029097"/>
            <a:ext cx="484359" cy="6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" r="57157" b="77836"/>
          <a:stretch/>
        </p:blipFill>
        <p:spPr>
          <a:xfrm>
            <a:off x="600760" y="1308767"/>
            <a:ext cx="10260000" cy="298800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53085" y="494529"/>
            <a:ext cx="9765285" cy="71934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Спрости</a:t>
            </a:r>
            <a:r>
              <a:rPr lang="uk-UA" sz="4000" b="1" dirty="0">
                <a:solidFill>
                  <a:schemeClr val="bg1"/>
                </a:solidFill>
              </a:rPr>
              <a:t> вирази й обчисли їх </a:t>
            </a:r>
            <a:r>
              <a:rPr lang="uk-UA" sz="4000" b="1" dirty="0" smtClean="0">
                <a:solidFill>
                  <a:schemeClr val="bg1"/>
                </a:solidFill>
              </a:rPr>
              <a:t>значення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31" y="3757526"/>
            <a:ext cx="1532989" cy="259428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605339" y="1670983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61878" y="-567661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240183" y="1702649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470250" y="2424397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180800" y="2416536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609410" y="1756807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807272" y="2534303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06625" y="1422523"/>
            <a:ext cx="400507" cy="49965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450584" y="1823795"/>
            <a:ext cx="440143" cy="28893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BB3118C8-8D47-4C0C-94D6-455B19F8FF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894022" y="2416535"/>
            <a:ext cx="455016" cy="56766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xmlns="" id="{8DA0762A-F009-4980-BA4B-FFB73A215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812094" y="2424396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xmlns="" id="{A1CEB626-CA84-4412-B550-5FA78F62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638095" y="1750125"/>
            <a:ext cx="555762" cy="45268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xmlns="" id="{CD155F05-1B95-4B0E-B6CA-34CB0F695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105336" y="2422679"/>
            <a:ext cx="455016" cy="56766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6C1C5F41-E194-4271-9FB8-7851E47CA5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143195" y="2416536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939772" y="2410556"/>
            <a:ext cx="455016" cy="567661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xmlns="" id="{8E48599B-8E61-462F-9E4D-F25EDB47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534213" y="1692682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xmlns="" id="{2719B067-9E1B-4678-A446-CD3BA9935A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036335" y="1858602"/>
            <a:ext cx="440143" cy="288932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xmlns="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211277" y="1798940"/>
            <a:ext cx="394062" cy="355057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xmlns="" id="{59217FA3-D8D0-4F0E-AB22-F26AE1280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870516" y="1678190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xmlns="" id="{0A733168-A66F-4507-8570-4EF51627F6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389108" y="1371829"/>
            <a:ext cx="400507" cy="499658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xmlns="" id="{92CDEC6D-D8B4-4BBE-953C-C47BF50E54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170316" y="1823795"/>
            <a:ext cx="440143" cy="2889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CD8034C2-F4CA-4A28-9816-59B4DF384A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371411" y="2416254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D4F0CF1E-543D-4EA4-9532-C7063468A8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650585" y="2416535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8F3F44A0-2892-403F-A6B4-1034D641CA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945112" y="1832047"/>
            <a:ext cx="440143" cy="288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1C122A00-8FC3-45DE-BAD8-4EF28B48E1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681727" y="1842618"/>
            <a:ext cx="440143" cy="28893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2E2A8D68-AF4A-43EE-B0CB-2C7C68A5C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303566" y="2414594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00E613E1-F2CE-4677-8721-5967391F8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1034" y="2531431"/>
            <a:ext cx="394062" cy="40367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D15C6582-4BE9-446F-8B5A-73A495561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109860" y="1676526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212698C5-B8EB-4E49-902B-7EDAFDE49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852141" y="1683991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C558290F-DDF9-49AA-9178-30D820894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605122" y="1674524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7ABA8012-CCC3-452A-96A4-2F0787D276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358103" y="1683990"/>
            <a:ext cx="455016" cy="56766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680580C5-252E-4D5F-930C-5E855E011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103079" y="1670984"/>
            <a:ext cx="455016" cy="5676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ACA5219E-DDA9-4554-916F-8046445FE0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001480" y="1699592"/>
            <a:ext cx="455016" cy="56766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5C093324-5C02-4922-972D-15F6DC6B3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85432" y="2147534"/>
            <a:ext cx="359220" cy="44815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xmlns="" id="{09E5029D-39F9-4123-9BE5-84BE74EB8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764680" y="2414596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xmlns="" id="{D52DD6FF-BE40-4532-8912-DEDD89112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9744" y="1766424"/>
            <a:ext cx="394062" cy="40367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73B002E2-222F-42F7-9823-C95AF54A6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439762" y="2584404"/>
            <a:ext cx="440143" cy="28893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0AD3A442-813C-4FA9-A3E5-24A956B21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190589" y="2595684"/>
            <a:ext cx="440143" cy="28893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68E9C37-78FB-47C1-88CC-0FA7160CD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916395" y="2584404"/>
            <a:ext cx="440143" cy="288932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E719D516-91ED-4785-B65D-B26B5D9B02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697225" y="2580266"/>
            <a:ext cx="440143" cy="288932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xmlns="" id="{171CFE0B-D241-4DD8-872F-261FDDBA0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323719" y="2600428"/>
            <a:ext cx="440143" cy="28893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BBD88440-E443-4BCF-899C-4BFC0DACDC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441807" y="1858602"/>
            <a:ext cx="440143" cy="288932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xmlns="" id="{6473B745-B7A3-4D7B-B818-AA1951AC37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578972" y="2163479"/>
            <a:ext cx="359220" cy="44815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1C4454CB-E164-4F86-BF19-F055199908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700881" y="-644165"/>
            <a:ext cx="455016" cy="567661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xmlns="" id="{B2F7F880-2472-4A37-8B80-2C4F462316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7476478" y="2520897"/>
            <a:ext cx="394062" cy="355057"/>
          </a:xfrm>
          <a:prstGeom prst="rect">
            <a:avLst/>
          </a:prstGeom>
        </p:spPr>
      </p:pic>
      <p:sp>
        <p:nvSpPr>
          <p:cNvPr id="74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5" name="Picture 2" descr="a rabbit holding carrot">
            <a:extLst>
              <a:ext uri="{FF2B5EF4-FFF2-40B4-BE49-F238E27FC236}">
                <a16:creationId xmlns:a16="http://schemas.microsoft.com/office/drawing/2014/main" xmlns="" id="{F0FA3D0E-F27A-4E9A-BD0A-11F159BB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r="21158"/>
          <a:stretch/>
        </p:blipFill>
        <p:spPr bwMode="auto">
          <a:xfrm>
            <a:off x="1558469" y="3953829"/>
            <a:ext cx="940267" cy="16968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1153084" y="3194187"/>
            <a:ext cx="9765285" cy="50020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Обери</a:t>
            </a:r>
            <a:r>
              <a:rPr lang="uk-UA" sz="3200" b="1" dirty="0">
                <a:solidFill>
                  <a:schemeClr val="bg1"/>
                </a:solidFill>
              </a:rPr>
              <a:t> два вирази, які відповідають малюнку</a:t>
            </a:r>
          </a:p>
        </p:txBody>
      </p:sp>
      <p:pic>
        <p:nvPicPr>
          <p:cNvPr id="85" name="Picture 2" descr="a rabbit holding carrot">
            <a:extLst>
              <a:ext uri="{FF2B5EF4-FFF2-40B4-BE49-F238E27FC236}">
                <a16:creationId xmlns:a16="http://schemas.microsoft.com/office/drawing/2014/main" xmlns="" id="{F0FA3D0E-F27A-4E9A-BD0A-11F159BB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r="21158"/>
          <a:stretch/>
        </p:blipFill>
        <p:spPr bwMode="auto">
          <a:xfrm>
            <a:off x="3378848" y="3906308"/>
            <a:ext cx="940267" cy="16968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a rabbit holding carrot">
            <a:extLst>
              <a:ext uri="{FF2B5EF4-FFF2-40B4-BE49-F238E27FC236}">
                <a16:creationId xmlns:a16="http://schemas.microsoft.com/office/drawing/2014/main" xmlns="" id="{F0FA3D0E-F27A-4E9A-BD0A-11F159BB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r="21158"/>
          <a:stretch/>
        </p:blipFill>
        <p:spPr bwMode="auto">
          <a:xfrm>
            <a:off x="5404947" y="3901992"/>
            <a:ext cx="940267" cy="16968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a rabbit holding carrot">
            <a:extLst>
              <a:ext uri="{FF2B5EF4-FFF2-40B4-BE49-F238E27FC236}">
                <a16:creationId xmlns:a16="http://schemas.microsoft.com/office/drawing/2014/main" xmlns="" id="{F0FA3D0E-F27A-4E9A-BD0A-11F159BB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r="21158"/>
          <a:stretch/>
        </p:blipFill>
        <p:spPr bwMode="auto">
          <a:xfrm>
            <a:off x="7036335" y="3891104"/>
            <a:ext cx="940267" cy="16968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FB0E7B00-96EE-44BB-8D28-F1238B8F6975}"/>
              </a:ext>
            </a:extLst>
          </p:cNvPr>
          <p:cNvSpPr txBox="1"/>
          <p:nvPr/>
        </p:nvSpPr>
        <p:spPr>
          <a:xfrm>
            <a:off x="1497390" y="5705483"/>
            <a:ext cx="104598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4+3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7E6ADC14-51EE-44C7-A83A-2543D85222E3}"/>
              </a:ext>
            </a:extLst>
          </p:cNvPr>
          <p:cNvSpPr txBox="1"/>
          <p:nvPr/>
        </p:nvSpPr>
        <p:spPr>
          <a:xfrm>
            <a:off x="5137212" y="5650648"/>
            <a:ext cx="14768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4+4+4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A2DBC06F-CC76-4F5E-9B26-6A47AE8CDB3F}"/>
              </a:ext>
            </a:extLst>
          </p:cNvPr>
          <p:cNvSpPr txBox="1"/>
          <p:nvPr/>
        </p:nvSpPr>
        <p:spPr>
          <a:xfrm>
            <a:off x="2949529" y="5650647"/>
            <a:ext cx="18588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3+3+3+3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6992188" y="5650648"/>
            <a:ext cx="10089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3·4</a:t>
            </a:r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xmlns="" id="{A1CEB626-CA84-4412-B550-5FA78F62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7761721" y="1739554"/>
            <a:ext cx="555762" cy="45268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xmlns="" id="{A1CEB626-CA84-4412-B550-5FA78F62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904455" y="1728468"/>
            <a:ext cx="555762" cy="452689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242742" y="-629607"/>
            <a:ext cx="455016" cy="56766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096755" y="2445039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13" grpId="0" animBg="1"/>
      <p:bldP spid="114" grpId="0" animBg="1"/>
      <p:bldP spid="115" grpId="0" animBg="1"/>
      <p:bldP spid="1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2252" y="494529"/>
            <a:ext cx="9859661" cy="62669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 № 581-582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1102253" y="1251857"/>
            <a:ext cx="4525662" cy="16397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У </a:t>
            </a:r>
            <a:r>
              <a:rPr lang="uk-UA" sz="2800" dirty="0" smtClean="0">
                <a:solidFill>
                  <a:srgbClr val="FFFF00"/>
                </a:solidFill>
              </a:rPr>
              <a:t>чотирьох </a:t>
            </a:r>
            <a:r>
              <a:rPr lang="uk-UA" sz="2800" dirty="0">
                <a:solidFill>
                  <a:srgbClr val="FFFF00"/>
                </a:solidFill>
              </a:rPr>
              <a:t>однакових будинках по 3 під’їзди</a:t>
            </a:r>
            <a:r>
              <a:rPr lang="uk-UA" sz="2800" dirty="0"/>
              <a:t>. Скільки всього під’їздів у цих будинках?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FCA342-BC08-40D5-8BD7-C7CCEF7F1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28" b="22613"/>
          <a:stretch/>
        </p:blipFill>
        <p:spPr>
          <a:xfrm>
            <a:off x="1592108" y="2975936"/>
            <a:ext cx="3740602" cy="232244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2096412" y="5298379"/>
            <a:ext cx="13659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3 · 4 =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3462410" y="5306821"/>
            <a:ext cx="16131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12 (п.)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6241596" y="1295985"/>
            <a:ext cx="4720317" cy="1524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Одну сукню</a:t>
            </a:r>
            <a:r>
              <a:rPr lang="uk-UA" sz="2800" dirty="0"/>
              <a:t> кравець шиє </a:t>
            </a:r>
            <a:endParaRPr lang="uk-UA" sz="2800" dirty="0" smtClean="0"/>
          </a:p>
          <a:p>
            <a:pPr algn="ctr"/>
            <a:r>
              <a:rPr lang="uk-UA" sz="2800" dirty="0" smtClean="0">
                <a:solidFill>
                  <a:srgbClr val="FFFF00"/>
                </a:solidFill>
              </a:rPr>
              <a:t>3 </a:t>
            </a:r>
            <a:r>
              <a:rPr lang="uk-UA" sz="2800" dirty="0">
                <a:solidFill>
                  <a:srgbClr val="FFFF00"/>
                </a:solidFill>
              </a:rPr>
              <a:t>год</a:t>
            </a:r>
            <a:r>
              <a:rPr lang="uk-UA" sz="2800" dirty="0"/>
              <a:t>. За скільки годин він пошиє </a:t>
            </a:r>
            <a:r>
              <a:rPr lang="uk-UA" sz="2800" dirty="0">
                <a:solidFill>
                  <a:srgbClr val="FFFF00"/>
                </a:solidFill>
              </a:rPr>
              <a:t>дві такі сукні</a:t>
            </a:r>
            <a:r>
              <a:rPr lang="uk-UA" sz="2800" dirty="0"/>
              <a:t>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605D176-A037-4518-B0D2-1DCCA0CA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2" r="27731"/>
          <a:stretch/>
        </p:blipFill>
        <p:spPr>
          <a:xfrm>
            <a:off x="6428402" y="3020064"/>
            <a:ext cx="1106326" cy="2738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7591957" y="3040783"/>
            <a:ext cx="13659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3 · 2 =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8957954" y="3028563"/>
            <a:ext cx="16131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6 (год)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732" b="53977"/>
          <a:stretch/>
        </p:blipFill>
        <p:spPr>
          <a:xfrm>
            <a:off x="670187" y="1338737"/>
            <a:ext cx="7560000" cy="525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670187" y="494530"/>
            <a:ext cx="10781583" cy="79770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Розв’яжи </a:t>
            </a:r>
            <a:r>
              <a:rPr lang="uk-UA" sz="3200" b="1" dirty="0" smtClean="0">
                <a:solidFill>
                  <a:schemeClr val="bg1"/>
                </a:solidFill>
              </a:rPr>
              <a:t>задачу 583, </a:t>
            </a:r>
            <a:r>
              <a:rPr lang="uk-UA" sz="3200" b="1" dirty="0">
                <a:solidFill>
                  <a:schemeClr val="bg1"/>
                </a:solidFill>
              </a:rPr>
              <a:t>скориставшись коротким записом.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1949" y="-651277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591409" y="-613822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603786" y="-601683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C52B505-0071-45FC-8AFC-36E842CA0FAE}"/>
              </a:ext>
            </a:extLst>
          </p:cNvPr>
          <p:cNvSpPr txBox="1"/>
          <p:nvPr/>
        </p:nvSpPr>
        <p:spPr>
          <a:xfrm>
            <a:off x="1141909" y="6051060"/>
            <a:ext cx="202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Відповідь</a:t>
            </a:r>
            <a:r>
              <a:rPr lang="uk-UA" sz="2800" b="1" dirty="0" smtClean="0">
                <a:solidFill>
                  <a:srgbClr val="7030A0"/>
                </a:solidFill>
              </a:rPr>
              <a:t>: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3351687" y="4171461"/>
            <a:ext cx="130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12 </a:t>
            </a:r>
            <a:r>
              <a:rPr lang="en-US" sz="2800" b="1" dirty="0" smtClean="0">
                <a:solidFill>
                  <a:srgbClr val="7030A0"/>
                </a:solidFill>
              </a:rPr>
              <a:t>(</a:t>
            </a:r>
            <a:r>
              <a:rPr lang="uk-UA" sz="2800" b="1" dirty="0" smtClean="0">
                <a:solidFill>
                  <a:srgbClr val="7030A0"/>
                </a:solidFill>
              </a:rPr>
              <a:t> кг)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61761EA-6BDB-4822-A55D-775D6A31D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958558" y="-634745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4B9ADB96-EFFE-4DFC-AE69-292DF3368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215592" y="-634745"/>
            <a:ext cx="455016" cy="5676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3990A4-0363-42C4-9DE1-5B90EC307F5F}"/>
              </a:ext>
            </a:extLst>
          </p:cNvPr>
          <p:cNvSpPr txBox="1"/>
          <p:nvPr/>
        </p:nvSpPr>
        <p:spPr>
          <a:xfrm>
            <a:off x="4565306" y="4137074"/>
            <a:ext cx="379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- </a:t>
            </a:r>
            <a:r>
              <a:rPr lang="uk-UA" sz="2800" b="1" dirty="0" smtClean="0">
                <a:solidFill>
                  <a:srgbClr val="7030A0"/>
                </a:solidFill>
              </a:rPr>
              <a:t>борошна в 4 пакетах. 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48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5993523" y="1389320"/>
            <a:ext cx="5567105" cy="16911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Купили 4 пакети борошна, по 3 кг в кожному. Використали 7 кг борошна. Скільки кілограмів борошна залишилось?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1054100" y="2188613"/>
            <a:ext cx="4537309" cy="18168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Купили – 4 п. по 3 кг</a:t>
            </a:r>
          </a:p>
          <a:p>
            <a:endParaRPr lang="uk-UA" sz="1050" b="1" dirty="0" smtClean="0">
              <a:solidFill>
                <a:srgbClr val="7030A0"/>
              </a:solidFill>
            </a:endParaRPr>
          </a:p>
          <a:p>
            <a:r>
              <a:rPr lang="uk-UA" sz="3600" b="1" dirty="0" smtClean="0">
                <a:solidFill>
                  <a:srgbClr val="7030A0"/>
                </a:solidFill>
              </a:rPr>
              <a:t>Використали – 7 кг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Залишилось – ? кг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69085447-83EF-41C4-B955-1D080D2D78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931" r="13501" b="11673"/>
          <a:stretch/>
        </p:blipFill>
        <p:spPr>
          <a:xfrm>
            <a:off x="2586387" y="1296000"/>
            <a:ext cx="2340000" cy="1152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C52B505-0071-45FC-8AFC-36E842CA0FAE}"/>
              </a:ext>
            </a:extLst>
          </p:cNvPr>
          <p:cNvSpPr txBox="1"/>
          <p:nvPr/>
        </p:nvSpPr>
        <p:spPr>
          <a:xfrm>
            <a:off x="2945450" y="6009750"/>
            <a:ext cx="519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10  кг борошна залишилось</a:t>
            </a:r>
            <a:r>
              <a:rPr lang="uk-UA" sz="2800" b="1" dirty="0" smtClean="0">
                <a:solidFill>
                  <a:srgbClr val="7030A0"/>
                </a:solidFill>
              </a:rPr>
              <a:t>.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222679" y="-667808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A1CFAD13-0292-47D4-92C6-D98C24B916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420014" y="-661580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F00A2112-B132-4F95-964E-19253F8F34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29232" y="-667807"/>
            <a:ext cx="455016" cy="56766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2A3DBF61-565D-48E8-AA46-710B5719D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024607" y="-643812"/>
            <a:ext cx="455016" cy="56766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3379556" y="4791144"/>
            <a:ext cx="107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5 </a:t>
            </a:r>
            <a:r>
              <a:rPr lang="en-US" sz="2800" b="1" dirty="0" smtClean="0">
                <a:solidFill>
                  <a:srgbClr val="7030A0"/>
                </a:solidFill>
              </a:rPr>
              <a:t>(</a:t>
            </a:r>
            <a:r>
              <a:rPr lang="uk-UA" sz="2800" b="1" dirty="0" smtClean="0">
                <a:solidFill>
                  <a:srgbClr val="7030A0"/>
                </a:solidFill>
              </a:rPr>
              <a:t> кг)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5065" y="5314364"/>
            <a:ext cx="240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__ ∙ __ – __ = </a:t>
            </a:r>
            <a:endParaRPr lang="ru-RU" sz="32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396206" y="5333294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3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064220" y="5345141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4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956970" y="5375919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7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3578592" y="5375919"/>
            <a:ext cx="107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5 (кг)</a:t>
            </a:r>
            <a:endParaRPr lang="uk-UA" sz="2800" b="1" dirty="0">
              <a:solidFill>
                <a:srgbClr val="7030A0"/>
              </a:solidFill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094A8D5B-330C-46F3-A060-5C018F7C6524}"/>
              </a:ext>
            </a:extLst>
          </p:cNvPr>
          <p:cNvGrpSpPr/>
          <p:nvPr/>
        </p:nvGrpSpPr>
        <p:grpSpPr>
          <a:xfrm>
            <a:off x="8593140" y="3121692"/>
            <a:ext cx="2042249" cy="2099538"/>
            <a:chOff x="7637506" y="3009900"/>
            <a:chExt cx="2469544" cy="3747669"/>
          </a:xfrm>
        </p:grpSpPr>
        <p:pic>
          <p:nvPicPr>
            <p:cNvPr id="52" name="Picture 2" descr="wheat flour bag icon flat design">
              <a:extLst>
                <a:ext uri="{FF2B5EF4-FFF2-40B4-BE49-F238E27FC236}">
                  <a16:creationId xmlns:a16="http://schemas.microsoft.com/office/drawing/2014/main" xmlns="" id="{E7042C9B-8BF3-499F-85A0-BE0AB28CDD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3" t="25414" r="33428" b="27465"/>
            <a:stretch/>
          </p:blipFill>
          <p:spPr bwMode="auto">
            <a:xfrm>
              <a:off x="7641859" y="3019723"/>
              <a:ext cx="1258143" cy="192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wheat flour bag icon flat design">
              <a:extLst>
                <a:ext uri="{FF2B5EF4-FFF2-40B4-BE49-F238E27FC236}">
                  <a16:creationId xmlns:a16="http://schemas.microsoft.com/office/drawing/2014/main" xmlns="" id="{662A471B-8158-443C-A094-A3DD11C139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3" t="25414" r="33428" b="27465"/>
            <a:stretch/>
          </p:blipFill>
          <p:spPr bwMode="auto">
            <a:xfrm>
              <a:off x="8806518" y="3009900"/>
              <a:ext cx="1258143" cy="192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wheat flour bag icon flat design">
              <a:extLst>
                <a:ext uri="{FF2B5EF4-FFF2-40B4-BE49-F238E27FC236}">
                  <a16:creationId xmlns:a16="http://schemas.microsoft.com/office/drawing/2014/main" xmlns="" id="{B6C22884-924E-4AB5-BADF-B318CEE8A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3" t="25414" r="33428" b="27465"/>
            <a:stretch/>
          </p:blipFill>
          <p:spPr bwMode="auto">
            <a:xfrm>
              <a:off x="7637506" y="4835359"/>
              <a:ext cx="1258143" cy="192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wheat flour bag icon flat design">
              <a:extLst>
                <a:ext uri="{FF2B5EF4-FFF2-40B4-BE49-F238E27FC236}">
                  <a16:creationId xmlns:a16="http://schemas.microsoft.com/office/drawing/2014/main" xmlns="" id="{ECE93E86-731D-487F-B741-CBACA3889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3" t="25414" r="33428" b="27465"/>
            <a:stretch/>
          </p:blipFill>
          <p:spPr bwMode="auto">
            <a:xfrm>
              <a:off x="8848907" y="4837261"/>
              <a:ext cx="1258143" cy="192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Прямоугольник 61"/>
          <p:cNvSpPr/>
          <p:nvPr/>
        </p:nvSpPr>
        <p:spPr>
          <a:xfrm>
            <a:off x="1086245" y="4063672"/>
            <a:ext cx="2333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1 ) __ ∙ __  = </a:t>
            </a:r>
            <a:endParaRPr lang="ru-RU" sz="32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1054099" y="4764929"/>
            <a:ext cx="2524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2 )  ___ – __= </a:t>
            </a:r>
            <a:endParaRPr lang="ru-RU" sz="3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686582" y="4125227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3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354596" y="4137074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4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790806" y="4794317"/>
            <a:ext cx="56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12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730071" y="4821912"/>
            <a:ext cx="37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7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78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5198030" y="4680415"/>
            <a:ext cx="2803066" cy="13271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Задача на знаходження різниці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075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5" grpId="0"/>
      <p:bldP spid="51" grpId="0"/>
      <p:bldP spid="80" grpId="0"/>
      <p:bldP spid="3" grpId="0"/>
      <p:bldP spid="81" grpId="0"/>
      <p:bldP spid="82" grpId="0"/>
      <p:bldP spid="83" grpId="0"/>
      <p:bldP spid="84" grpId="0"/>
      <p:bldP spid="62" grpId="0"/>
      <p:bldP spid="65" grpId="0"/>
      <p:bldP spid="66" grpId="0"/>
      <p:bldP spid="68" grpId="0"/>
      <p:bldP spid="71" grpId="0"/>
      <p:bldP spid="77" grpId="0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9338" y="657815"/>
            <a:ext cx="9859661" cy="59948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9">
            <a:hlinkClick r:id="" action="ppaction://media"/>
            <a:extLst>
              <a:ext uri="{FF2B5EF4-FFF2-40B4-BE49-F238E27FC236}">
                <a16:creationId xmlns:a16="http://schemas.microsoft.com/office/drawing/2014/main" xmlns="" id="{03255A5D-80E9-42AE-9256-7A4180CEE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486" y="1257299"/>
            <a:ext cx="8941375" cy="50295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62364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17" y="500526"/>
            <a:ext cx="2553747" cy="2003188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108157" y="1318923"/>
            <a:ext cx="6487886" cy="48810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3. Доповни умову задачі. Розв’яжи задачу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90603" y="3680049"/>
            <a:ext cx="3537854" cy="1773693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4. Розглянь, як поділено чотирикутник на фігури. Запиши номери фігур, які тримають діти.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73 - Закріплення таблиці множення числа 3. Обчислення значень виразів на дві дії. Розв’язування задач\2025-01-26_2137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6" b="3519"/>
          <a:stretch/>
        </p:blipFill>
        <p:spPr bwMode="auto">
          <a:xfrm>
            <a:off x="990602" y="1904570"/>
            <a:ext cx="6781798" cy="170447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3 Математика\1 Листопад\6 Дія множення\№073 - Закріплення таблиці множення числа 3. Обчислення значень виразів на дві дії. Розв’язування задач\2025-01-26_2140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22445" r="880" b="1341"/>
          <a:stretch/>
        </p:blipFill>
        <p:spPr bwMode="auto">
          <a:xfrm>
            <a:off x="4528457" y="3680049"/>
            <a:ext cx="6988180" cy="236152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0929" y="508680"/>
            <a:ext cx="10059842" cy="78215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600" b="1" dirty="0" smtClean="0"/>
              <a:t>Рефлексія</a:t>
            </a:r>
            <a:endParaRPr lang="ru-RU" sz="3600" b="1" dirty="0"/>
          </a:p>
        </p:txBody>
      </p:sp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43862" y="1421464"/>
            <a:ext cx="8939081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Намалюй </a:t>
            </a:r>
            <a:r>
              <a:rPr lang="ru-RU" sz="2400" b="1" dirty="0">
                <a:solidFill>
                  <a:srgbClr val="7030A0"/>
                </a:solidFill>
              </a:rPr>
              <a:t>смайлик, що </a:t>
            </a:r>
            <a:r>
              <a:rPr lang="ru-RU" sz="2400" b="1" dirty="0" smtClean="0">
                <a:solidFill>
                  <a:srgbClr val="7030A0"/>
                </a:solidFill>
              </a:rPr>
              <a:t>відображає твою роботу на </a:t>
            </a:r>
            <a:r>
              <a:rPr lang="ru-RU" sz="2400" b="1" smtClean="0">
                <a:solidFill>
                  <a:srgbClr val="7030A0"/>
                </a:solidFill>
              </a:rPr>
              <a:t>уроці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2743" y="4156390"/>
            <a:ext cx="2994286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Все </a:t>
            </a:r>
            <a:r>
              <a:rPr lang="ru-RU" sz="2400" b="1" dirty="0" err="1">
                <a:solidFill>
                  <a:schemeClr val="bg1"/>
                </a:solidFill>
              </a:rPr>
              <a:t>вийшло</a:t>
            </a:r>
            <a:r>
              <a:rPr lang="ru-RU" sz="2400" b="1" dirty="0">
                <a:solidFill>
                  <a:schemeClr val="bg1"/>
                </a:solidFill>
              </a:rPr>
              <a:t>! Уроком </a:t>
            </a:r>
            <a:r>
              <a:rPr lang="ru-RU" sz="2400" b="1" dirty="0" err="1">
                <a:solidFill>
                  <a:schemeClr val="bg1"/>
                </a:solidFill>
              </a:rPr>
              <a:t>задоволений</a:t>
            </a:r>
            <a:r>
              <a:rPr lang="ru-RU" sz="2400" b="1" dirty="0">
                <a:solidFill>
                  <a:schemeClr val="bg1"/>
                </a:solidFill>
              </a:rPr>
              <a:t>(на)!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60965" y="4156388"/>
            <a:ext cx="306789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зовсім</a:t>
            </a:r>
            <a:r>
              <a:rPr lang="ru-RU" sz="2400" b="1" dirty="0">
                <a:solidFill>
                  <a:schemeClr val="bg1"/>
                </a:solidFill>
              </a:rPr>
              <a:t> все </a:t>
            </a:r>
            <a:r>
              <a:rPr lang="ru-RU" sz="2400" b="1" dirty="0" err="1">
                <a:solidFill>
                  <a:schemeClr val="bg1"/>
                </a:solidFill>
              </a:rPr>
              <a:t>виходило</a:t>
            </a:r>
            <a:r>
              <a:rPr lang="ru-RU" sz="2400" b="1" dirty="0">
                <a:solidFill>
                  <a:schemeClr val="bg1"/>
                </a:solidFill>
              </a:rPr>
              <a:t>, але я </a:t>
            </a:r>
            <a:r>
              <a:rPr lang="ru-RU" sz="2400" b="1" dirty="0" err="1">
                <a:solidFill>
                  <a:schemeClr val="bg1"/>
                </a:solidFill>
              </a:rPr>
              <a:t>старав</a:t>
            </a:r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err="1">
                <a:solidFill>
                  <a:schemeClr val="bg1"/>
                </a:solidFill>
              </a:rPr>
              <a:t>лася</a:t>
            </a:r>
            <a:r>
              <a:rPr lang="ru-RU" sz="2400" b="1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68803" y="4360700"/>
            <a:ext cx="270805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Мало </a:t>
            </a:r>
            <a:r>
              <a:rPr lang="ru-RU" sz="2400" b="1" dirty="0">
                <a:solidFill>
                  <a:schemeClr val="bg1"/>
                </a:solidFill>
              </a:rPr>
              <a:t>що </a:t>
            </a:r>
            <a:r>
              <a:rPr lang="ru-RU" sz="2400" b="1" dirty="0" err="1">
                <a:solidFill>
                  <a:schemeClr val="bg1"/>
                </a:solidFill>
              </a:rPr>
              <a:t>вийшло</a:t>
            </a:r>
            <a:r>
              <a:rPr lang="ru-RU" sz="2400" b="1" dirty="0">
                <a:solidFill>
                  <a:schemeClr val="bg1"/>
                </a:solidFill>
              </a:rPr>
              <a:t>, не </a:t>
            </a:r>
            <a:r>
              <a:rPr lang="ru-RU" sz="2400" b="1" dirty="0" err="1">
                <a:solidFill>
                  <a:schemeClr val="bg1"/>
                </a:solidFill>
              </a:rPr>
              <a:t>розумів</a:t>
            </a:r>
            <a:r>
              <a:rPr lang="ru-RU" sz="2400" b="1" dirty="0">
                <a:solidFill>
                  <a:schemeClr val="bg1"/>
                </a:solidFill>
              </a:rPr>
              <a:t>(ла).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24" y="2175996"/>
            <a:ext cx="2270183" cy="179538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 descr="https://klike.net/uploads/posts/2022-08/165959229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2" y="2090494"/>
            <a:ext cx="2828418" cy="1893677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ree-png.ru/wp-content/uploads/2021/05/free-png.ru-21-340x3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61" y="2200256"/>
            <a:ext cx="2172483" cy="178391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947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E1540C5-607A-412F-AE67-D36B7933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3" t="24033" r="11447" b="13168"/>
          <a:stretch/>
        </p:blipFill>
        <p:spPr>
          <a:xfrm>
            <a:off x="7868277" y="2040734"/>
            <a:ext cx="2810330" cy="2199389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505259" y="2032576"/>
            <a:ext cx="5509479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Сядьте, діти, всі рівненько.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Усміхніться всі гарненько,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Настрій на урок візьмемо,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Й працювати розпочнемо.</a:t>
            </a:r>
          </a:p>
        </p:txBody>
      </p:sp>
      <p:pic>
        <p:nvPicPr>
          <p:cNvPr id="21" name="Рисунок 20" descr="Картинки по запросу смайлики настрою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09" y="4282408"/>
            <a:ext cx="2153854" cy="1882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0697" y="513841"/>
            <a:ext cx="9864760" cy="78649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296886" y="1274504"/>
            <a:ext cx="7228114" cy="656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err="1" smtClean="0">
                <a:solidFill>
                  <a:srgbClr val="7030A0"/>
                </a:solidFill>
              </a:rPr>
              <a:t>Вибер</a:t>
            </a:r>
            <a:r>
              <a:rPr lang="uk-UA" sz="2400" b="1" dirty="0">
                <a:solidFill>
                  <a:srgbClr val="7030A0"/>
                </a:solidFill>
              </a:rPr>
              <a:t>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смайл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>
                <a:solidFill>
                  <a:srgbClr val="7030A0"/>
                </a:solidFill>
              </a:rPr>
              <a:t>що відповідає </a:t>
            </a:r>
            <a:r>
              <a:rPr lang="ru-RU" sz="2400" b="1" dirty="0" smtClean="0">
                <a:solidFill>
                  <a:srgbClr val="7030A0"/>
                </a:solidFill>
              </a:rPr>
              <a:t> твоєму </a:t>
            </a:r>
            <a:r>
              <a:rPr lang="ru-RU" sz="2400" b="1" dirty="0" err="1" smtClean="0">
                <a:solidFill>
                  <a:srgbClr val="7030A0"/>
                </a:solidFill>
              </a:rPr>
              <a:t>очікуванню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40697" y="508245"/>
            <a:ext cx="9875645" cy="792088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Вправа «Очікування»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95092" y="3729346"/>
            <a:ext cx="238952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Усе буде добре!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Картинки по запросу смайлик все буде добр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85" y="2045880"/>
            <a:ext cx="2820586" cy="173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Картинки по запросу смайлики настрою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4" y="1998587"/>
            <a:ext cx="2381840" cy="17307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5353489" y="3867306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зможу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32709" y="3729345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впораюсь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Картинки по запросу смайлики настрою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98" y="2045881"/>
            <a:ext cx="2678564" cy="18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5065810" y="6012243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вивчу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 descr="Похожее изображени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2" y="4341592"/>
            <a:ext cx="2391543" cy="176399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513417" y="6012243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виконаю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 descr="Похожее изображение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13" y="4487941"/>
            <a:ext cx="2676288" cy="14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8701981" y="6008209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зрозумію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8" grpId="0" animBg="1"/>
      <p:bldP spid="14" grpId="0" animBg="1"/>
      <p:bldP spid="17" grpId="0" animBg="1"/>
      <p:bldP spid="19" grpId="0" animBg="1"/>
      <p:bldP spid="22" grpId="0" animBg="1"/>
      <p:bldP spid="24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92703808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7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88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34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26 + 5 =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33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32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54 + 21 =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28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r>
              <a:rPr lang="en-US" sz="4000" b="1" dirty="0" smtClean="0">
                <a:solidFill>
                  <a:schemeClr val="bg1"/>
                </a:solidFill>
              </a:rPr>
              <a:t> + 2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73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72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6</a:t>
            </a:r>
            <a:r>
              <a:rPr lang="en-US" sz="4000" b="1" dirty="0" smtClean="0">
                <a:solidFill>
                  <a:schemeClr val="bg1"/>
                </a:solidFill>
              </a:rPr>
              <a:t> + </a:t>
            </a:r>
            <a:r>
              <a:rPr lang="uk-UA" sz="4000" b="1" dirty="0" smtClean="0">
                <a:solidFill>
                  <a:schemeClr val="bg1"/>
                </a:solidFill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xmlns="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81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83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84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81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</a:rPr>
              <a:t> + </a:t>
            </a:r>
            <a:r>
              <a:rPr lang="uk-UA" sz="4000" b="1" dirty="0" smtClean="0">
                <a:solidFill>
                  <a:schemeClr val="bg1"/>
                </a:solidFill>
              </a:rPr>
              <a:t>7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4851</TotalTime>
  <Words>425</Words>
  <Application>Microsoft Office PowerPoint</Application>
  <PresentationFormat>Произвольный</PresentationFormat>
  <Paragraphs>129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738</cp:revision>
  <dcterms:created xsi:type="dcterms:W3CDTF">2018-01-05T16:38:53Z</dcterms:created>
  <dcterms:modified xsi:type="dcterms:W3CDTF">2025-01-27T07:32:39Z</dcterms:modified>
</cp:coreProperties>
</file>