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738" r:id="rId3"/>
    <p:sldId id="739" r:id="rId4"/>
    <p:sldId id="741" r:id="rId5"/>
    <p:sldId id="740" r:id="rId6"/>
    <p:sldId id="742" r:id="rId7"/>
    <p:sldId id="743" r:id="rId8"/>
    <p:sldId id="715" r:id="rId9"/>
    <p:sldId id="746" r:id="rId10"/>
    <p:sldId id="701" r:id="rId11"/>
    <p:sldId id="606" r:id="rId12"/>
    <p:sldId id="744" r:id="rId13"/>
    <p:sldId id="74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738"/>
            <p14:sldId id="739"/>
            <p14:sldId id="741"/>
            <p14:sldId id="740"/>
            <p14:sldId id="742"/>
            <p14:sldId id="743"/>
            <p14:sldId id="715"/>
            <p14:sldId id="746"/>
            <p14:sldId id="701"/>
            <p14:sldId id="606"/>
            <p14:sldId id="744"/>
            <p14:sldId id="74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/>
  </p:cmAuthor>
  <p:cmAuthor id="2" name="Василь Цупа" initials="ВЦ" lastIdx="1" clrIdx="1">
    <p:extLst/>
  </p:cmAuthor>
  <p:cmAuthor id="3" name="gulevataya.anna@gmail.com" initials="g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4F8"/>
    <a:srgbClr val="BA1CBA"/>
    <a:srgbClr val="FF3131"/>
    <a:srgbClr val="00B050"/>
    <a:srgbClr val="2F3242"/>
    <a:srgbClr val="1694E9"/>
    <a:srgbClr val="295FFF"/>
    <a:srgbClr val="C6109F"/>
    <a:srgbClr val="FFFF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27568" autoAdjust="0"/>
  </p:normalViewPr>
  <p:slideViewPr>
    <p:cSldViewPr snapToGrid="0">
      <p:cViewPr varScale="1">
        <p:scale>
          <a:sx n="88" d="100"/>
          <a:sy n="88" d="100"/>
        </p:scale>
        <p:origin x="-44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AA968-9F58-4A6E-B11C-582CA574AD6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EE47331-2253-406E-9CB5-953C9128E5FC}">
      <dgm:prSet custT="1"/>
      <dgm:spPr/>
      <dgm:t>
        <a:bodyPr/>
        <a:lstStyle/>
        <a:p>
          <a:r>
            <a:rPr lang="uk-UA" sz="3200" b="1" dirty="0" smtClean="0"/>
            <a:t>Усний рахунок</a:t>
          </a:r>
          <a:endParaRPr lang="ru-RU" sz="3200" b="1" dirty="0"/>
        </a:p>
      </dgm:t>
    </dgm:pt>
    <dgm:pt modelId="{07B45246-BCBA-4C6A-9076-F862C32035CB}" type="parTrans" cxnId="{12A14C53-C33B-4200-8636-434B79EDDC5F}">
      <dgm:prSet/>
      <dgm:spPr/>
      <dgm:t>
        <a:bodyPr/>
        <a:lstStyle/>
        <a:p>
          <a:endParaRPr lang="ru-RU"/>
        </a:p>
      </dgm:t>
    </dgm:pt>
    <dgm:pt modelId="{B06B7428-C848-4EE0-8ECF-6C9F79544FEB}" type="sibTrans" cxnId="{12A14C53-C33B-4200-8636-434B79EDDC5F}">
      <dgm:prSet/>
      <dgm:spPr/>
      <dgm:t>
        <a:bodyPr/>
        <a:lstStyle/>
        <a:p>
          <a:endParaRPr lang="ru-RU"/>
        </a:p>
      </dgm:t>
    </dgm:pt>
    <dgm:pt modelId="{17FCBCD0-5166-44EF-A995-697AB50FC9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Складання таблиці множення на число 3</a:t>
          </a:r>
          <a:endParaRPr lang="ru-RU" sz="3200" b="1" dirty="0">
            <a:solidFill>
              <a:schemeClr val="bg1"/>
            </a:solidFill>
          </a:endParaRPr>
        </a:p>
      </dgm:t>
    </dgm:pt>
    <dgm:pt modelId="{5DA8E561-7845-4F5E-8BAA-7476E17DE152}" type="parTrans" cxnId="{61173E0E-C7CE-4D50-8A41-FB11AB1EF1A9}">
      <dgm:prSet/>
      <dgm:spPr/>
      <dgm:t>
        <a:bodyPr/>
        <a:lstStyle/>
        <a:p>
          <a:endParaRPr lang="ru-RU"/>
        </a:p>
      </dgm:t>
    </dgm:pt>
    <dgm:pt modelId="{51DA5559-1D76-4E84-9E22-8C1484394DD0}" type="sibTrans" cxnId="{61173E0E-C7CE-4D50-8A41-FB11AB1EF1A9}">
      <dgm:prSet/>
      <dgm:spPr/>
      <dgm:t>
        <a:bodyPr/>
        <a:lstStyle/>
        <a:p>
          <a:endParaRPr lang="ru-RU"/>
        </a:p>
      </dgm:t>
    </dgm:pt>
    <dgm:pt modelId="{C7F066E2-A2BF-4022-BF58-14958850D66F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Знаходження периметра п’ятикутника</a:t>
          </a:r>
          <a:endParaRPr lang="ru-RU" sz="3200" b="1" dirty="0"/>
        </a:p>
      </dgm:t>
    </dgm:pt>
    <dgm:pt modelId="{DEED5A30-5E1A-4497-A8DE-013FB92DBE60}" type="parTrans" cxnId="{FAAAC0BF-1C40-4037-8034-D05A392E33BC}">
      <dgm:prSet/>
      <dgm:spPr/>
      <dgm:t>
        <a:bodyPr/>
        <a:lstStyle/>
        <a:p>
          <a:endParaRPr lang="ru-RU"/>
        </a:p>
      </dgm:t>
    </dgm:pt>
    <dgm:pt modelId="{38331CB2-7599-45F9-B495-D446459A6E2D}" type="sibTrans" cxnId="{FAAAC0BF-1C40-4037-8034-D05A392E33BC}">
      <dgm:prSet/>
      <dgm:spPr/>
      <dgm:t>
        <a:bodyPr/>
        <a:lstStyle/>
        <a:p>
          <a:endParaRPr lang="ru-RU"/>
        </a:p>
      </dgm:t>
    </dgm:pt>
    <dgm:pt modelId="{3466C275-B8F1-459F-B50B-976409EFE0E4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Розв’язування задач на знаходження </a:t>
          </a:r>
          <a:r>
            <a:rPr lang="uk-UA" b="1" dirty="0" smtClean="0">
              <a:solidFill>
                <a:schemeClr val="bg1"/>
              </a:solidFill>
            </a:rPr>
            <a:t>різниці</a:t>
          </a:r>
          <a:endParaRPr lang="ru-RU" b="1" dirty="0">
            <a:solidFill>
              <a:schemeClr val="bg1"/>
            </a:solidFill>
          </a:endParaRPr>
        </a:p>
      </dgm:t>
    </dgm:pt>
    <dgm:pt modelId="{C0C08257-B11F-41E4-8C89-4961A82ACA32}" type="parTrans" cxnId="{4A9EE714-AD6C-4C23-B6F5-18E57EA3E9CE}">
      <dgm:prSet/>
      <dgm:spPr/>
      <dgm:t>
        <a:bodyPr/>
        <a:lstStyle/>
        <a:p>
          <a:endParaRPr lang="ru-RU"/>
        </a:p>
      </dgm:t>
    </dgm:pt>
    <dgm:pt modelId="{2833D3A3-6263-4921-903C-07E9A6421D09}" type="sibTrans" cxnId="{4A9EE714-AD6C-4C23-B6F5-18E57EA3E9CE}">
      <dgm:prSet/>
      <dgm:spPr/>
      <dgm:t>
        <a:bodyPr/>
        <a:lstStyle/>
        <a:p>
          <a:endParaRPr lang="ru-RU"/>
        </a:p>
      </dgm:t>
    </dgm:pt>
    <dgm:pt modelId="{6408D3F1-0C0E-4F5D-B5D5-053E6D4B4C50}" type="pres">
      <dgm:prSet presAssocID="{289AA968-9F58-4A6E-B11C-582CA574AD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5BBC-E083-4F12-B4A9-616A8F9530EC}" type="pres">
      <dgm:prSet presAssocID="{6EE47331-2253-406E-9CB5-953C9128E5FC}" presName="node" presStyleLbl="node1" presStyleIdx="0" presStyleCnt="4" custScaleX="73549" custLinFactNeighborX="28936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F99B-E600-4B60-96C8-658D7EF2F880}" type="pres">
      <dgm:prSet presAssocID="{B06B7428-C848-4EE0-8ECF-6C9F79544FEB}" presName="sibTrans" presStyleCnt="0"/>
      <dgm:spPr/>
    </dgm:pt>
    <dgm:pt modelId="{8C93B566-6306-40C5-A3D5-B84E788E517B}" type="pres">
      <dgm:prSet presAssocID="{17FCBCD0-5166-44EF-A995-697AB50FC98B}" presName="node" presStyleLbl="node1" presStyleIdx="1" presStyleCnt="4" custScaleX="93661" custLinFactNeighborX="165" custLinFactNeighborY="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D5E2-E5AE-41CC-80D3-5A0016AFADCC}" type="pres">
      <dgm:prSet presAssocID="{51DA5559-1D76-4E84-9E22-8C1484394DD0}" presName="sibTrans" presStyleCnt="0"/>
      <dgm:spPr/>
    </dgm:pt>
    <dgm:pt modelId="{59CF1D9C-2F66-430C-8C5F-07B7FEE5F045}" type="pres">
      <dgm:prSet presAssocID="{C7F066E2-A2BF-4022-BF58-14958850D66F}" presName="node" presStyleLbl="node1" presStyleIdx="2" presStyleCnt="4" custScaleX="109165" custLinFactX="96608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66261-9B99-479C-9346-B39B9279D96E}" type="pres">
      <dgm:prSet presAssocID="{38331CB2-7599-45F9-B495-D446459A6E2D}" presName="sibTrans" presStyleCnt="0"/>
      <dgm:spPr/>
    </dgm:pt>
    <dgm:pt modelId="{6C0F7CAC-2753-43F9-84FC-D27019835444}" type="pres">
      <dgm:prSet presAssocID="{3466C275-B8F1-459F-B50B-976409EFE0E4}" presName="node" presStyleLbl="node1" presStyleIdx="3" presStyleCnt="4" custLinFactX="-102376" custLinFactNeighborX="-200000" custLinFactNeighborY="-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9EE714-AD6C-4C23-B6F5-18E57EA3E9CE}" srcId="{289AA968-9F58-4A6E-B11C-582CA574AD65}" destId="{3466C275-B8F1-459F-B50B-976409EFE0E4}" srcOrd="3" destOrd="0" parTransId="{C0C08257-B11F-41E4-8C89-4961A82ACA32}" sibTransId="{2833D3A3-6263-4921-903C-07E9A6421D09}"/>
    <dgm:cxn modelId="{ADFAE61D-690D-45F4-BC1C-6F12802C0CC8}" type="presOf" srcId="{3466C275-B8F1-459F-B50B-976409EFE0E4}" destId="{6C0F7CAC-2753-43F9-84FC-D27019835444}" srcOrd="0" destOrd="0" presId="urn:microsoft.com/office/officeart/2005/8/layout/hList6"/>
    <dgm:cxn modelId="{FAAAC0BF-1C40-4037-8034-D05A392E33BC}" srcId="{289AA968-9F58-4A6E-B11C-582CA574AD65}" destId="{C7F066E2-A2BF-4022-BF58-14958850D66F}" srcOrd="2" destOrd="0" parTransId="{DEED5A30-5E1A-4497-A8DE-013FB92DBE60}" sibTransId="{38331CB2-7599-45F9-B495-D446459A6E2D}"/>
    <dgm:cxn modelId="{61173E0E-C7CE-4D50-8A41-FB11AB1EF1A9}" srcId="{289AA968-9F58-4A6E-B11C-582CA574AD65}" destId="{17FCBCD0-5166-44EF-A995-697AB50FC98B}" srcOrd="1" destOrd="0" parTransId="{5DA8E561-7845-4F5E-8BAA-7476E17DE152}" sibTransId="{51DA5559-1D76-4E84-9E22-8C1484394DD0}"/>
    <dgm:cxn modelId="{C2E47AF1-4BE2-498C-B485-9F76BDFF77D1}" type="presOf" srcId="{6EE47331-2253-406E-9CB5-953C9128E5FC}" destId="{783C5BBC-E083-4F12-B4A9-616A8F9530EC}" srcOrd="0" destOrd="0" presId="urn:microsoft.com/office/officeart/2005/8/layout/hList6"/>
    <dgm:cxn modelId="{CE1ED97A-0304-475E-9EFF-AF269EA57C1B}" type="presOf" srcId="{17FCBCD0-5166-44EF-A995-697AB50FC98B}" destId="{8C93B566-6306-40C5-A3D5-B84E788E517B}" srcOrd="0" destOrd="0" presId="urn:microsoft.com/office/officeart/2005/8/layout/hList6"/>
    <dgm:cxn modelId="{4F7E021D-E53E-481F-9E4F-D6B8C0EDA5FD}" type="presOf" srcId="{C7F066E2-A2BF-4022-BF58-14958850D66F}" destId="{59CF1D9C-2F66-430C-8C5F-07B7FEE5F045}" srcOrd="0" destOrd="0" presId="urn:microsoft.com/office/officeart/2005/8/layout/hList6"/>
    <dgm:cxn modelId="{F1DC26F7-1EC4-4FDE-A78A-3E06498E925A}" type="presOf" srcId="{289AA968-9F58-4A6E-B11C-582CA574AD65}" destId="{6408D3F1-0C0E-4F5D-B5D5-053E6D4B4C50}" srcOrd="0" destOrd="0" presId="urn:microsoft.com/office/officeart/2005/8/layout/hList6"/>
    <dgm:cxn modelId="{12A14C53-C33B-4200-8636-434B79EDDC5F}" srcId="{289AA968-9F58-4A6E-B11C-582CA574AD65}" destId="{6EE47331-2253-406E-9CB5-953C9128E5FC}" srcOrd="0" destOrd="0" parTransId="{07B45246-BCBA-4C6A-9076-F862C32035CB}" sibTransId="{B06B7428-C848-4EE0-8ECF-6C9F79544FEB}"/>
    <dgm:cxn modelId="{FA66C002-302D-4667-86D3-B757CC4F2FDD}" type="presParOf" srcId="{6408D3F1-0C0E-4F5D-B5D5-053E6D4B4C50}" destId="{783C5BBC-E083-4F12-B4A9-616A8F9530EC}" srcOrd="0" destOrd="0" presId="urn:microsoft.com/office/officeart/2005/8/layout/hList6"/>
    <dgm:cxn modelId="{7FA841ED-389E-429B-BCD2-9A0F840A507D}" type="presParOf" srcId="{6408D3F1-0C0E-4F5D-B5D5-053E6D4B4C50}" destId="{903EF99B-E600-4B60-96C8-658D7EF2F880}" srcOrd="1" destOrd="0" presId="urn:microsoft.com/office/officeart/2005/8/layout/hList6"/>
    <dgm:cxn modelId="{1428B040-C72E-4C67-A51B-CFA5291BEA76}" type="presParOf" srcId="{6408D3F1-0C0E-4F5D-B5D5-053E6D4B4C50}" destId="{8C93B566-6306-40C5-A3D5-B84E788E517B}" srcOrd="2" destOrd="0" presId="urn:microsoft.com/office/officeart/2005/8/layout/hList6"/>
    <dgm:cxn modelId="{E8D84B48-4B51-4735-B5E2-2461AE73413C}" type="presParOf" srcId="{6408D3F1-0C0E-4F5D-B5D5-053E6D4B4C50}" destId="{B4E8D5E2-E5AE-41CC-80D3-5A0016AFADCC}" srcOrd="3" destOrd="0" presId="urn:microsoft.com/office/officeart/2005/8/layout/hList6"/>
    <dgm:cxn modelId="{550CCDEA-1EF9-40F2-B041-B2CC2958E2DA}" type="presParOf" srcId="{6408D3F1-0C0E-4F5D-B5D5-053E6D4B4C50}" destId="{59CF1D9C-2F66-430C-8C5F-07B7FEE5F045}" srcOrd="4" destOrd="0" presId="urn:microsoft.com/office/officeart/2005/8/layout/hList6"/>
    <dgm:cxn modelId="{8FA2CFCC-E0F5-487F-9D02-32C384D28757}" type="presParOf" srcId="{6408D3F1-0C0E-4F5D-B5D5-053E6D4B4C50}" destId="{DF566261-9B99-479C-9346-B39B9279D96E}" srcOrd="5" destOrd="0" presId="urn:microsoft.com/office/officeart/2005/8/layout/hList6"/>
    <dgm:cxn modelId="{28B97F31-75B9-44D2-93D5-63B5485F16F2}" type="presParOf" srcId="{6408D3F1-0C0E-4F5D-B5D5-053E6D4B4C50}" destId="{6C0F7CAC-2753-43F9-84FC-D270198354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5BBC-E083-4F12-B4A9-616A8F9530EC}">
      <dsp:nvSpPr>
        <dsp:cNvPr id="0" name=""/>
        <dsp:cNvSpPr/>
      </dsp:nvSpPr>
      <dsp:spPr>
        <a:xfrm rot="16200000">
          <a:off x="-1079437" y="1142732"/>
          <a:ext cx="4272497" cy="1987032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Усний рахунок</a:t>
          </a:r>
          <a:endParaRPr lang="ru-RU" sz="3200" b="1" kern="1200" dirty="0"/>
        </a:p>
      </dsp:txBody>
      <dsp:txXfrm rot="5400000">
        <a:off x="63295" y="854499"/>
        <a:ext cx="1987032" cy="2563499"/>
      </dsp:txXfrm>
    </dsp:sp>
    <dsp:sp modelId="{8C93B566-6306-40C5-A3D5-B84E788E517B}">
      <dsp:nvSpPr>
        <dsp:cNvPr id="0" name=""/>
        <dsp:cNvSpPr/>
      </dsp:nvSpPr>
      <dsp:spPr>
        <a:xfrm rot="16200000">
          <a:off x="1323599" y="871054"/>
          <a:ext cx="4272497" cy="2530387"/>
        </a:xfrm>
        <a:prstGeom prst="flowChartManualOperation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Складання таблиці множення на число 3</a:t>
          </a:r>
          <a:endParaRPr lang="ru-RU" sz="3200" b="1" kern="1200" dirty="0">
            <a:solidFill>
              <a:schemeClr val="bg1"/>
            </a:solidFill>
          </a:endParaRPr>
        </a:p>
      </dsp:txBody>
      <dsp:txXfrm rot="5400000">
        <a:off x="2194654" y="854498"/>
        <a:ext cx="2530387" cy="2563499"/>
      </dsp:txXfrm>
    </dsp:sp>
    <dsp:sp modelId="{59CF1D9C-2F66-430C-8C5F-07B7FEE5F045}">
      <dsp:nvSpPr>
        <dsp:cNvPr id="0" name=""/>
        <dsp:cNvSpPr/>
      </dsp:nvSpPr>
      <dsp:spPr>
        <a:xfrm rot="16200000">
          <a:off x="7078335" y="661623"/>
          <a:ext cx="4272497" cy="2949250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Знаходження периметра п’ятикутника</a:t>
          </a:r>
          <a:endParaRPr lang="ru-RU" sz="3200" b="1" kern="1200" dirty="0"/>
        </a:p>
      </dsp:txBody>
      <dsp:txXfrm rot="5400000">
        <a:off x="7739959" y="854498"/>
        <a:ext cx="2949250" cy="2563499"/>
      </dsp:txXfrm>
    </dsp:sp>
    <dsp:sp modelId="{6C0F7CAC-2753-43F9-84FC-D27019835444}">
      <dsp:nvSpPr>
        <dsp:cNvPr id="0" name=""/>
        <dsp:cNvSpPr/>
      </dsp:nvSpPr>
      <dsp:spPr>
        <a:xfrm rot="16200000">
          <a:off x="4122695" y="785426"/>
          <a:ext cx="4272497" cy="27016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6531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chemeClr val="bg1"/>
              </a:solidFill>
            </a:rPr>
            <a:t>Розв’язування задач на знаходження </a:t>
          </a:r>
          <a:r>
            <a:rPr lang="uk-UA" sz="2900" b="1" kern="1200" dirty="0" smtClean="0">
              <a:solidFill>
                <a:schemeClr val="bg1"/>
              </a:solidFill>
            </a:rPr>
            <a:t>різниці</a:t>
          </a:r>
          <a:endParaRPr lang="ru-RU" sz="2900" b="1" kern="1200" dirty="0">
            <a:solidFill>
              <a:schemeClr val="bg1"/>
            </a:solidFill>
          </a:endParaRPr>
        </a:p>
      </dsp:txBody>
      <dsp:txXfrm rot="5400000">
        <a:off x="4908122" y="854498"/>
        <a:ext cx="2701644" cy="256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8636" y="3642482"/>
            <a:ext cx="9368341" cy="234957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Складання таблиці множення на 3. Розв’язування задач. Обчислення периметра п’ятикутника</a:t>
            </a:r>
            <a:r>
              <a:rPr lang="en-US" sz="4400" b="1" dirty="0">
                <a:solidFill>
                  <a:srgbClr val="7030A0"/>
                </a:solidFill>
              </a:rPr>
              <a:t>.</a:t>
            </a:r>
            <a:r>
              <a:rPr lang="ru-RU" sz="4400" b="1" dirty="0">
                <a:solidFill>
                  <a:srgbClr val="7030A0"/>
                </a:solidFill>
              </a:rPr>
              <a:t> </a:t>
            </a:r>
            <a:endParaRPr lang="uk-UA" sz="3333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sweet cake number character three 3">
            <a:extLst>
              <a:ext uri="{FF2B5EF4-FFF2-40B4-BE49-F238E27FC236}">
                <a16:creationId xmlns:a16="http://schemas.microsoft.com/office/drawing/2014/main" xmlns="" id="{3F0EBC4E-A3C3-4031-A6AF-48DB6BAE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6" y="1338782"/>
            <a:ext cx="2266950" cy="2381250"/>
          </a:xfrm>
          <a:prstGeom prst="roundRect">
            <a:avLst/>
          </a:prstGeom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18648" y="1219039"/>
            <a:ext cx="3095592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Математика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 </a:t>
            </a:r>
            <a:r>
              <a:rPr lang="uk-UA" sz="2400" b="1" dirty="0" smtClean="0">
                <a:solidFill>
                  <a:srgbClr val="7030A0"/>
                </a:solidFill>
              </a:rPr>
              <a:t>клас. Розділ 5.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Дія множення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Урок </a:t>
            </a:r>
            <a:r>
              <a:rPr lang="uk-UA" sz="2400" b="1" dirty="0" smtClean="0">
                <a:solidFill>
                  <a:srgbClr val="7030A0"/>
                </a:solidFill>
              </a:rPr>
              <a:t>7</a:t>
            </a:r>
            <a:r>
              <a:rPr lang="en-US" sz="2400" b="1" dirty="0" smtClean="0">
                <a:solidFill>
                  <a:srgbClr val="7030A0"/>
                </a:solidFill>
              </a:rPr>
              <a:t>4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2843ED55-4449-4E43-B390-86DAD98EC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922" y="1523099"/>
            <a:ext cx="2628964" cy="2761517"/>
          </a:xfrm>
          <a:prstGeom prst="rect">
            <a:avLst/>
          </a:prstGeom>
        </p:spPr>
      </p:pic>
      <p:sp>
        <p:nvSpPr>
          <p:cNvPr id="2" name="Пятиугольник 1">
            <a:extLst>
              <a:ext uri="{FF2B5EF4-FFF2-40B4-BE49-F238E27FC236}">
                <a16:creationId xmlns:a16="http://schemas.microsoft.com/office/drawing/2014/main" xmlns="" id="{D74CF977-9EB0-4EDF-8D6E-726974A2DE86}"/>
              </a:ext>
            </a:extLst>
          </p:cNvPr>
          <p:cNvSpPr/>
          <p:nvPr/>
        </p:nvSpPr>
        <p:spPr>
          <a:xfrm>
            <a:off x="1825275" y="1523099"/>
            <a:ext cx="3385527" cy="2835284"/>
          </a:xfrm>
          <a:prstGeom prst="pentago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>
            <a:off x="1054100" y="494530"/>
            <a:ext cx="10005786" cy="68112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Знайди периметр п’ятикутника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856514"/>
            <a:ext cx="1054100" cy="10014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3347940" y="5106791"/>
            <a:ext cx="264860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3+3+3+3+3=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1282700" y="1523099"/>
            <a:ext cx="1256696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3 см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7362542" y="5106792"/>
            <a:ext cx="16131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15 (см)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4335098" y="1437058"/>
            <a:ext cx="1256696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3 см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874335" y="3249755"/>
            <a:ext cx="1256696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3 см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4873102" y="3264399"/>
            <a:ext cx="1256696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3 см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2889690" y="4346318"/>
            <a:ext cx="1256696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3 см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5996545" y="5106792"/>
            <a:ext cx="13659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3 </a:t>
            </a:r>
            <a:r>
              <a:rPr lang="uk-UA" sz="3600" dirty="0" smtClean="0">
                <a:solidFill>
                  <a:schemeClr val="bg1"/>
                </a:solidFill>
              </a:rPr>
              <a:t>· </a:t>
            </a:r>
            <a:r>
              <a:rPr lang="uk-UA" sz="3600" dirty="0" smtClean="0">
                <a:solidFill>
                  <a:schemeClr val="bg1"/>
                </a:solidFill>
              </a:rPr>
              <a:t>5 </a:t>
            </a:r>
            <a:r>
              <a:rPr lang="uk-UA" sz="3600" dirty="0" smtClean="0">
                <a:solidFill>
                  <a:schemeClr val="bg1"/>
                </a:solidFill>
              </a:rPr>
              <a:t>=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6681" y="494529"/>
            <a:ext cx="9859968" cy="59404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10">
            <a:hlinkClick r:id="" action="ppaction://media"/>
            <a:extLst>
              <a:ext uri="{FF2B5EF4-FFF2-40B4-BE49-F238E27FC236}">
                <a16:creationId xmlns:a16="http://schemas.microsoft.com/office/drawing/2014/main" xmlns="" id="{C733E018-13AC-4CA3-8FFF-B364BC75B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650" y="1202356"/>
            <a:ext cx="9081971" cy="510860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4657" y="552009"/>
            <a:ext cx="8714850" cy="645419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886" y="286949"/>
            <a:ext cx="2055832" cy="1612617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6868887" y="1210842"/>
            <a:ext cx="1741714" cy="522128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2. </a:t>
            </a:r>
            <a:r>
              <a:rPr lang="uk-UA" sz="2400" b="1" dirty="0" smtClean="0">
                <a:solidFill>
                  <a:srgbClr val="7030A0"/>
                </a:solidFill>
              </a:rPr>
              <a:t>Обчисли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533400" y="1234756"/>
            <a:ext cx="5965369" cy="474301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1. </a:t>
            </a:r>
            <a:r>
              <a:rPr lang="uk-UA" sz="2400" b="1" dirty="0" smtClean="0">
                <a:solidFill>
                  <a:srgbClr val="7030A0"/>
                </a:solidFill>
              </a:rPr>
              <a:t>Доповни умову задачі. Розв’яжи задачу.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2 клас\3 Математика\1 Листопад\6 Дія множення\№073 - Закріплення таблиці множення числа 3\2025-01-27_1926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7" b="798"/>
          <a:stretch/>
        </p:blipFill>
        <p:spPr bwMode="auto">
          <a:xfrm>
            <a:off x="533400" y="1771070"/>
            <a:ext cx="5172075" cy="1296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 клас\3 Математика\1 Листопад\6 Дія множення\№073 - Закріплення таблиці множення числа 3\2025-01-27_1927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00" y="1736571"/>
            <a:ext cx="5016559" cy="127422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2 клас\3 Математика\1 Листопад\6 Дія множення\№074 - Складання таблиці множення на 3\2025-01-27_193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8956"/>
            <a:ext cx="6629400" cy="213212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2 клас\3 Математика\1 Листопад\6 Дія множення\№074 - Складання таблиці множення на 3\2025-01-27_1932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36" y="3099728"/>
            <a:ext cx="4310741" cy="302257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0929" y="508680"/>
            <a:ext cx="10059842" cy="78215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3600" b="1" dirty="0" smtClean="0"/>
              <a:t>Рефлексія</a:t>
            </a:r>
            <a:endParaRPr lang="ru-RU" sz="3600" b="1" dirty="0"/>
          </a:p>
        </p:txBody>
      </p:sp>
      <p:sp>
        <p:nvSpPr>
          <p:cNvPr id="2" name="AutoShape 10" descr="data:image/jpeg;base64,/9j/4AAQSkZJRgABAQAAAQABAAD/2wCEAAoHCBYWFRgWFhUZGBgaHBweGhocGh4cHBwaIRwaHBwcIR4eIS4lHyErHxoYJjgnKy8xNTU1HCQ7QDs0Py40NTEBDAwMEA8QHxISHzQrJSs0NDQ0NDQ0NDQ0NDY2NDQ0NDQ2NDQ0NDQ0NDQ0NDQ0NDY0NDQ0NDQ0NDQ0NDQ0NDQ0NP/AABEIALQBGQMBIgACEQEDEQH/xAAbAAACAwEBAQAAAAAAAAAAAAAEBQIDBgABB//EAD0QAAIBAgUCAwYFAwQBAwUAAAECEQAhAwQSMUEFUSJhcRMygZGhwQZCsdHwFFLhFWJy8SOTorIWM1OCkv/EABkBAAMBAQEAAAAAAAAAAAAAAAECAwQABf/EACcRAAICAgIBBAEFAQAAAAAAAAABAhEDIRIxQQQiUWETMkJxgaEU/9oADAMBAAIRAxEAPwDEuhBvNCPDEyYFGYiz52oNjBNYY7L1R4gC7E1Yhlo+JqsgkcxVmVkSfLama8gsLw83BGkeGfiDRf8AWqyn+WpWuJG9ufQ1VhPJvx9aVxtHdMJx8eJ3/SasyeakRqNyJjcxQ2KwPpG9U4Z0kRftQ43EZPZptBOoAtvMwTt9qExMN9XvNtzb6Cuy2dK3Igc72+9cc0HsSRPED51GMWhpuyOVxGVgDztAn9aaO+0ifMm0+nNI0w7ySSdwZgR2tTPBzYB06pHff5VWt2RYQqdhJ4j71YHgkWI5+9/XmqFBN5m9Wapiw/f1pkBoOTFRlAKkRtB5/ajAhkETfzvHaluWckjaBxTZNRmLkDjt/OaZq0BaK8dyWiduPP8AxQ6mCYE/UegokeV+9Ks05BJ9f+qnVMYO/qVUzaP1oNs17QsBYfzaqsDLtiuq6ogeVh+9QOXUgqhZWJYECwBUbMfSlcknRphhbin/ACVZl9Bj3u/c0PlyGaQIA48qVY+YKsZOxv2pxkWJ8W2ranqkTkt9A2MLwOb/AB9ahlxPeSTbijc6unmZBHxO1V4SaCJ37z87U37RPJUcC5ngCfWJNW4SEnUbbmOQF4+tQgmTuJ03+lWYGGSSknVML2vcn5CggtBBwwGAKkkXHcze9WvjYrmApa9iBbz8qaZLo+I0u4ZRZQQN5Ejnai8XKaAXbF0qI0qYAB/zSTnWiuLDy29IzbZkp4XTfvvv51VmsZTLabzFoFhx51f1Jw7C5kWkD6STJFLdLB1Cg8AD70Yq1Yk1xk4p2goODcdrCO+/pS7FOoyd/htWkzOFhoALsxAJ/n3rPZnDuY2O1GL2K+jzLflHcfe9NQi6CRJnZRvHck0qRgxFrRf17Uw9onhUG5IsBaP4KEwx0eZbDF5Gx/nwqzxf2j6fvVOUxvHLNYzIje9Mv6RO/wD7qSQyM46aQaAxd7c0xxm+Nopc1r9qshC1zYCajrgE89zUC83+FQ9p+tFIDON5vzxUsOATE1WjX9amWpqFLXiP815l2AJMehqEk1wUixPzBihXgO+ya4524q1XJIgD7/Ojuk6JmxfUAJgqOQRyDPwp91HoJ0FgFD/7Rpk9o2+NLJpOiixuUbTMsibXMzYefnROAwKwd5Mm0/CqXJNmsV34IIqVyR4bxx2rmvBIOyONNjO/amOntS3JYfOw9aYAnkiPL9aR9h8FmA178UTgZ8uWCXc+FMNSQW5kxsLc96GwWKtIN7/oaZfggJ42KTiI5luDruAPMAU8nUbHww5ToMw/w8qpfHjMHxEKxKqD+XT2pBnnY60eCyOBK21CJ2rRdVy6rq0u2vFdVFzCgSWUEe7PNZDpWG3tMRmAEeEXJHMwSb1OEnK7LZcaguiWXzZTFWYUNAkzaSL2+U1pShDuhi8kFR4QItJ5JrM5rA1+E97U0yL4ow9BbUpOkWMx2DfSKnmikrL+my1qhP1PKbgXXUCYE27WqzLzCEbbX86c5ZUQ+NlEG41D4jzPFqy/Uc8faNpWEtCgwI/euxS5e1C5oX7hvnoKEgqWBFgRO9CuJ0RPy5P1maGdFUkqQoYSCBYztTjo2XYuG3C3B84kX53qqeicsNOrBsvknKHUDZxvwSYkxt8ad5fIojhi+rUVWZ8IAF/O8xNB5fOoxUGwckNEyGmQwI57jyqwYhdijnaRIEm/ut5iR8Kfj9km0tpaT38m3zwYqwRlRdSsWJGmAsfIVi+qHDkeLU8+JpJsfd/2j4UBnuo4oQ4FwjEaxvMbDyBqrAwCpBLW5BEybWHAG9K0o7fZzbek9BH9ONS7mOR58UsxXOtpfQVJVRvHc0/6w4VFdBKgbdja1ZjEfU4O8/P9K6Pu2LLWg1HJ3kk31GZIvaPOqHCwPLva/ai8NWZSxaD7osYt2ttFDjLuQdoB4+tuLVyF2DOviid7ni+01dpBIUQAdrGRG9ePh6cQS99IIjaPOh8zj+L0vPqRRavoaydgQDwTBP38q9kf3r8jVKHUW5uTPlRsn+5flStBUhUlr996HxaH/qTEC0Vcr2v8apTQpUGMelQjz/6qarNzsa9dYvTXs5xbVkWPHFRBE3J+5qLPf9fOvI/WnSJ2EJntPuJ6lr1PGzmI4BIVRQ+WQsdMSeOL08fJhAGZQYFxG1Sm4xfWzXiUpRe6Qmy+pnmwjeK1vResFSFclkNiDeBwRWbGDEwd+B+lWoLjiuklJUyDk4ytG+z/AOHUxyHVtLGJI2YfvHNKsx+G3RiNY0yLsNl72sfOnf4XZmwVIvEggm+9o/ai+tYgZNB5NwZ+3HepJtPi9l1BTqSMQ+A6+8sSTHw3ipofpvTvJZRXLOzBwtmUCyyZ1DyMWI3q7/RsNmBR1CksYZiNMCSY3gTT1TohKPwLcs5GxA2kETI3+VaH8K5ecHEZVglwR2JC3qfTegI5LMxZLhYGnX3PfT271osHLhFCoNKjYDap5ZKuJbDB9mN6tmdTnw6CohiOZ7R+ppc6qigWAHeL+p71p8/0NXcsrMH5M8dopNjZLDUDXqO5UgAiQ2kkiJHHzoQaSKzhKbqxMmFqePFBUmBaSDf6Uxw8LUNCuVG4I/MP1BpXnMRkcOGUaTaZjzB4vVGW6uQ/5YJlY2nkHyrpvkteAxxPG6fnyNM/hqhVE5EgG+3vH60BmcFT4WFxdTH8sajiZss6sSJ0sB2AJBqxsfWoncW9RWeUmpKSNuLHGUHFiXFa2gzC/wDxptlsbEXDGjEIG4AAiBuYoLOYYMkRq+370Z0Qhw2GWgxK+Y/Mv3rUpKUbMOWEoOmUnWcLSLtr1g7XF4H1q7DOKxQlwC27c/tV+VjQw0zpJ+UGolDpS9gB+van5U6ION7YVh5bSwJJcm529KKyDgkoRefDItPPoasyy+YE2abSP8CmmTwEklbmNrRHeealKV9jRVdC3qmFCIgvMl9yJikHTcFQ972O2/1rbZwLoaBEDf8AWsv01CXcxNufpt6UY9MElsuxVdjJOlQLDv2FBI8GTaTY89pp6iEbx9YpT1Z1C/l3FhFGPwJJUBdRxNGIrSGMFSQsA80nRpV3O5G3nxTX8QXw8NubT3NqDy+WlwjAgABiObC1UukBIu6Kq6WDXKrHx3orQvf6UHk00Y5UT3Fr+sVP2v8Au+jftU5PYyRmMNJNX6rwKrwmIBtPeoqW+ZrQ9i9MPwMJYEyBtb71Vm8IrYEkedF5V/CIiDdvI+vaiM3gqUkmSe1Q5NSNDinEzp9atwASbCarzOCUMU26XgeDVeT2itEpJRszQg3KizKIEGl1DBt/I8EH0ofNZ3EEgOSm4BuYq/MNEDcC3Y+UjiKFzD6YYbb/AANiPnUoPk9lpRpOi3XrGoG/8371FMQzB4oHLYukmPdPFM8rhB2FoG96o1xM/Zpfwr1B8N4LKqmPe3vtA5rV9Wz+GylGieQCQWBHB859K+dFThkNMgNt5eVOcPruHoLFAHU/+OZIHMt39Kmqex5XB0i/K5r+lxBa53VtinA8zB3piM7g4gIA0uIieQebet6yma6i+YIbEILifFEWrzK4gVxJ+sGKaSvZNS3s+nYXUGCqowztyYkC09h6dqvTP4zjSuBJFjBtvxO9qVdGzAdQpPiXad2W0H/NPMLHYDzNhUXGJoU318AX+mYka8bE9mrH3R7wHmaV9bwwroEhRLKo4MrEGe8i9d+LOpeIpMCL32Rbn5n9ayWD1jGceKGSNWk7i02PBj9KKx2vaNizVJOXQ/boZKK8B1M6lBIuDBIPBnjmhE6VhoHTSFIbUdQkgcLPw4on8O/iBWjCYEIWLLtKkmSGng0Q7LiYjr7yDUQwJBA5+GwoyVL7KY8ilJpvS6M3m8sjvrQaOdJ2iPoSePOh8EwSp3BrZdD6QjqXedXF9qR/iDpGJg4xxDLo598D3fJu3rWaVSj9m3FNKVeBRj4d5E1RlnCYqPJADQ3lNqZZvCi4Mr3pBmvC3lMEfzzo4W3o71cVVmpZwDigT7pv3vb6V5AbERV2UCedhUOhsHwcQ7sqie8XvRPQwGLPFwANptN/0qjfZ5tNUhjglQAGXV3NpBP70zyqqgsD6ED7c1Rl8oNZf5QfPYirM1nwlmUx8BUuWyijaso/EOL/AOMqq2MSdopJ0J2AYkXJ+UVdn+qLiSANOkG0yT2mkqZsoCAatHapom9PTGnXc2RhkKxk2MdvtSh8iCirIJ4gWPlPJozNJOGzreQN+3pvQOVzBSBHmQKW3Je3wW4qLqT7KupYg0YandSJPlXuWxtWKHYDxzEi0Cw9KozRGJiO0lVXneT2H1qCP40E2WarVxM8tOy98QDG1GxmJ4vHFF+0X+5PmaX5lbi0kGh/YH+CupVsRp+AJF4+NejKuZIWY3+FH9GwFfEAm3PoBNG51P7RvYeh5j965zp1RoWPlGxNhC2kG/PpROA4hR6/wUJiYRRiPLf7VPKMCb8bV0las5adF+PhBhBHoaj03GMaDErbaf8ANQxcUwb0L09iMQf7q6KuDsRupqg7qBO/8/ehs2fAfJhHof4aP6gJXbbzmlmbgoDzIrse0g5Htg2GL/EU9y7lF1f7Qb7HiKQ4XvUXi4jGJaR24q0029EoySTtBeZzAe4GmI53NUa5qBcRHNW5PLs7BVBJOwFckTlTLss5F/nWn6PkihWVAbdibm+yqPLn1q/p34SsPaE3/Ku/xPFaZsumD4BpBAE32tPvGpzTkqGxyUHdb8C98LFEPhKJUkEkSYIsPQG8Cn/Tn1AOSNQW42vtqHrequi5tHZtLTYTx8hVWf6cqqXVmD3N28JPFvtStKLopyckn/pifxPjM7tH5m0//qN/rQ/9GBgtpe5Bt6D7xUsdGYHWsmTB2AJIvQedzD4alblDMNEr2mapB7oScGoqXyCZXFMTzE32719L6Ui46I8hdaeKLFStipM3E3r5Rh4sCK0X4e64uGPZ4ikpcgg3ViQfQgkUJaZ0Y3G/JrMLIPhyExDF7G+3bmoH8TFG0YyBgd9PHqppJ1XrbPGjFG8+EXEefAnik/tiz6mJJJuTz61nycfHZv8AT45S3Lo3OYyGWxlLojkxdEhSO1jWN6t0rRJnwgxDeF49OfhTUYzrDoTPkOOx7il/U+ta9SaT8YN/KpQfwaskHHT2hRksRkJKkx7p/Y1rvwtiA6vDwLgbVlMuo8c7GPhvTLp2b9mSQTJEWMTVX7riYskeKUjZdQxxhoX1kEi029JFfPs/nXOo6mYk3af0FPcyRiDxGed/vSrFQAAQDvf4/QUYw4/ZOM1LvQLkDB9VJ86Y5DLh2M/AcmlGbY6pXiw4sPtTfoiM7CTHeO0fz5U8hEqdjTBwfCVdoDC3pxekOZRcPXJlgsA8Geac5/A0z+YcH4bGs3n8MjDLHcyfQTS41T/k6UuXa6J9HwSyAk+9JM7AbT/O9Pst0gMuorq8QgglT57i9VdKybDTK20d+CBVuazbiNN2WAGufCO45psqk17R8TinUkHDpWEToS2LJhGaziJBmIAEHehv6JuyfT96oy3WkJZ8TxuAVCgQt/4bmhf9ZX/8H1pVj17jpZqftQs0FNBG6m8fvTbKqHvAiZJ86X5wBhHa8+f7V7kNB8IJ1Dv9qk/dG32aVUZUugfrOTOuVEigEBTcVqGw7Xj1pL1R0aFUgwbn7VXE3KokMyUbYszDSxjap5fClge1eHCK8SKKwx7oHG/qePlVpXFURg1LYShDWPmTbgUs6jhyBG0T/PSmWBsxHpUcZANA9TUoOpFZq47EeCviFMky5cFVWTxHlVGLhANMk960n4fymnx4ga4AVRYkE3PoBWmUvKMqXyLU6QqBWxWbxEjSi3kcEnatXlsXCwUHsMOHdVKGJO/i1E32ojM4D+zDYeEFkDSTBHm3rFX5bpogu4knwiBE+dqXvsR/KA36jiaGBc3JiN4PE1TlMu+K4DMTJEkngXJ+FX5jKy4RBPAP6mna5EJhkLaFlj3HPzig9dBVtjDo+GiOqpYENHmLQTU+p4eoqJ8Np84MH9aE6bieIEGSyWjifCB8BR6qWxIJBCoD8Zk/pU33sp4M31Lpwcsq+EA/LVtSjN5Y4fgcEqSVjkECZ9OxFbnOZYLiMYsVWRzGxpb1DpQxAUfw6QwVjwvn3EfSaeNAlKTpPwfPM904aiIgjkCPmPvtSjPYLJAYRzP6Vtsr0d3QYbkKwkYeIlwB/aSdwex2pati2DjrIBIINo81PFNWzoy0IspAEzemGVYd5ruo9GbAIIOpHujfY9jS7ZjWbJC2z0vT5aiqNTi5Z3RWkkRtMf8AdIs0qq5kGSBHkdoNdhEkTqPzNQzieHzqUFxlRqyz5RuipcQGxPIJ5onVaZ90xelmQUsWHMfemqpqXE24+lXdRlowSfKDs72xIgE+dXZeGdb7zHrFAZfDvf1j7UzwiJUjft8KeXwjNFeQbETViaQLnen+BlRh+M+JoFuIoXp+EGcmPL4c02z+Iqox7A77km01KTdjWqAMTqwI1YiQrWleP2pP1rMI+HpQkiDuNzRHUMPSAJtYkfrSvMJ4Dbc/SnilaYkpaocYON7VUKNACrqE8gQY8qPGEoQbkydp0lolb7xSXo2HpRCGEsGPmADHyo7Gx2w2aL2AAncmRtRyRbXtGxSSfuEOaYjELEKpJkgbATVntfKmIyAA1P75JnsvMHzuKp/oD5/OgpIaUbZdn0REKyNVrc0uyuHMkGDxG9LsXMEsxYkmDfvRHS81oYFr770jxuMXRWOSMpbPc4jjckj6VUQRpJWxv6itn7EMBEeJZBAne/P8tSzO5dk90ykXjjzjg0kM/wC19jSw/uQFm8CD4TK2IJ7b0oxcVlJng8cj96YYmYBQgSYMSO//AFSzGQgXrRBtr3Geaj3EKy2YFuxqvO5qTK7AR63oLBMfy1e69+Kf8aTsT8japhqMWIAF7TzHf1r6RkOmL7KSsSgBE2Fxtz4q+f8A4ZziYeIGdNfbyYmAZPavqODjK0HVIK6Z78j1G4mmquiM5X2Twk0gBbJpAAG38mpYqx4bT3+wNeukKqyNhHxvXuJAFoLHtwO5oPexQbK5cBi0WFh9zV3U304GIZ8TgIv1n9aIZQqKBu36UP1VNQwk38Dt8dhS+R0qIdEQBwv+whb3kQJA7X/Wni4OnENI+jYuGuYU6yS/hCkGAdoBi958q0fUFKsT/NqD2xukFqoYBuRY+dKs1hSrhiAwm5sNP7RTHLHUs/Ajzobq2B4QQN1hh5cHzodAZkul4Ka3ZNak3ZG91r2de21R/FnRxiIuNhjxrGteSvf4GRRyOFxVcudARho0xJEX+F4mm2ZeEBABAAknlG2IHkYNOnsn0YfomIuIpwcQSjWE8H7VlOq5F8DEKODHBPbitVmMqcLEYX3kHuJmjfxRlVxMv7QQYAaeQTYilasrDI4u0YnJGx7URiYGoefH3oTKmCQTB48xR0+frWbJFxlZ6+GcckRZkMuRrm3H1q4YukQBPrt6VZmVg+XahV38ot/OKvF8lyPOzpxlx+DsTHIYhbbSYorCc2j0PegXkGTerE3Hl/BTNIipM1XT8wqJ/uPxtzVefxwy6QZ8V/tSVc0b39BO9TGMTEz9N6nxG5DLql48hvSXqeNCCN2/6opsQjUN+1L8zDlUmLgEmnihWXZeQEknYDb5CRx+9McyBrQsQSNwOLz8qHzCIEBD6WA90nxQLfWuCgprJva03iuctBSph+cxVOJYkhomdpq3+nP9xpDiY0tYXsR9qN/1dv7/AP2ik4lPyCE4RkTAnf8Aai8HLgL67/tXZhB7wN/5tVuWdQASD6TsOTXSk2rRSEUnTDMt1B0HhuBxx/N6eZfC9swYjSDBYCDA+87Vm80FMFY94XHNaDp6gIlzJAO9tRvMcRWWfGK5NGmKk3Segfq3QUBLYTaInhiNPnvesk+GPMz/ADatrnepvpMMQbA9vWBWezmSLOXUAarldo7x3B3rRhy32zPnxJPQnOD2PwqBFqKdDJEQRVeIkieRvWutGNPZ2FsCN7RX1DpzMmCCYVidQ7hTB0n49q+VZF7jyIMHb419F6VmlxMMswllgGWmD3tuK56BNcuh/gY6tY9r8rH2qeGJM7Tt/wARzS7IAk6ZsTJg8elNcACSfgPhQYqL8XDMqRsBA+tDdRs+F/xAPoZpnjJIB4FLs6up17aLeoNhU09la0V5bC0YiO/ih9OGq+HSLzfkzxWs6nhBl1elY7qynQHR9Onxg8qwBkg9+PjWh6Dm3xcuC5lmWQYie9jz51zXkX6Csi1yO9F4yAqJ/wAfSgcI3Ebjj96s6hj6IA37nuRzQq3o5ujLde6fDsuohoPs99MmJEcmNqcdHw9eAFLE/C4AMwZqefAKa8RD4VAGkkyZsRyDSH8K9SLNiYQZiA5aSATc+6SP5amp0wNqki/OZTXdT4ixInsTF6E67li2WZEBLal8I3ABk+tMM67o5EErxHHy3qOM8kBBdrkmRfiaaid0fLsbDKOJEEEzOw7A/Gp47sU1gadJgi/yk/Oi88hfGYRu8ekHf0qjM4a6iJkYZgrPvjggc80zipaZbHklD3IFdpQ2G0gx96GS49avx8uEJQEgEWg2IO1UOpUkG/b/ABU4wcbRXNmWVppFZG5g7VEvAmb17r/xVTtNMjOWpig2FEYeIJpeljardcChKIUw98fbjk+lB6xrDC5mf2rhySbRHmahhJf+WrkqQ1hOPmGf3oN7GL+k16MabjgfE8fpVLpMDtXlhQpHJk1czMRIip6fSqQ9W+1P9orqDY0w8QLYLq9bT6c1B8EkmU0ncDkj03PwrSNkkV8J1EKreL0g39aY5vKJioG5F1YT/Iry36qMWnWmes8DapswRwZ8KDeDHmN48/KneRzaqioWhuZ4J3A84FH42Wj8ssPeH93+4RcN580M2WSzKfPS3f15oyzRmqfQscbi7XZYqhpIKsO1to5pbn0ZLC6T4e48vSaKxMrYuoKMP7SL/Zh5Gl2Nmy58YHYlB8bqbijii27jteULllqn2CdWw5AxF5ADdgaX4bnk70Xm38OhWlWE+VtvrQKNavTxXxpnm5V7rQOE0vHypx0rNaTGxP5pO3aKXYwlpHrRvR8vrxEHEy3oKo1YqZ9E6USuHO7Ec9uPnTTLCdJMTuRSjEACwZIaPdO0GQPQ046Via/F67eVRbtsXi9X5GJf8vBoHEw//KPJIPxo7DILQfX1obMmHLf7vpxS+Si6A8zkw84RBuZEGPFv8ZjanHRGfQ8xKPtMwsAR5C21K+vodAZGgiIO0GN5oHp+PiB1xFsMRgoMQDqET2m3NFnUqZrccaHV48LEbdqH6iAb7id/58KNWHwoQmfFEiDO2x4pBmMQgKpMyeLwY2imirJt0MsJycJrifymO2wFfO85ngublMTS4kGLfMDvNazMdVOEiAEXcayR+Tv5VmMXIhw+OgChi74Y0htYDRfssjbtTpUraBpurHY6jmdehwG0ke5bUp90zyIimmT63lsTEKMwGIpKgHbVBi+3+ax7dc0uS6Ee6krGkemrcC9uKsx+p5Y62RA2K9ghWJMRqJFgBveu7Oca0xN1TFfBd1fDZXN1IIgoxuATShMQiWMA/wA286P6jm2dyX1OU8Ex4UBvv3J70pZziMoBhQDtvI70zpK2Mk26QbmcqwwkLkXBKiRIE2BoVwWSeRzXuKvczVmSxAfA1j+tK5WHjQuZqoMxtTHP5TQ20A7VQyDiusVoowcMnyq9cEc3PzFeoL71ZpHalcjkRdwdhP6VAIeaI0zxVyp5UOQ1WC4eCT/1Uzl7bz60RqN/KoajQthpFIXyFR0CrCtdo8qY43SYgKlRM+8s+V4+N6knUDqXVdeItHa3NLMpj6lBvtII5JtXahqif+q8H8e2me7GXJWEYmKdZvz4fTsfKvcvgmYYb9x+kVHwxJ37AcVaueZragqjtu3x7Ud1pCtfINmMUK5UCwME9+49KT9VykHwibSsbkeXmKPzIu19jx2qp8QsAOVrRjfFpr+zNkqSpmYxmiG3DfAdpjgjmqcIxRnVcPSx7G47TzQQPi7yK9WDuNnmy06LGanvRBoRsQTqvAAnbuP2pE1F5XqLpA/LEERPx9aeSbWgKvJqUxHfRiggMSSLSBh3uV21bxWoyWaCMpAkEz4YuCNyPtWcyWeTG04KYzJqhQY0mR+UyIM9qYI5xEdC41I2oeEhwoGkqZ/NI+VQmnWuxovdPo0/SXOIxJb3TyOTsKuz2GpYrG4N9rjalGVzuJh2ddYsA8gFmI5Udtp7VZmM7iezKKpdtIjVYgExrEXgzFGr6ZylXaJ5nMFUC6lXT/8Ac1DVK8R29b0rzOZQYbISF1g+zxHWTqmW1aTAWIAq/A6c5xU1kEL7wXfQV8SkH3ln70i/EGWQ4pfDeUYqqhZIkWMg7wbQL2oxi72zrVdbGXQus4iDFwW1FwrBcT8qsRIA5iNqJ6NmdKkT428MkRJJEG9yeKMwunIrEOoZzGtxaWIAUwL7Vey4WCvtG0quoluWLCw0je/3ou+X0KuNff8Ahlc107ExQ7OTpDQwBvJmV0+UXPnRnVkAyyBDoZEHs76VUyW+IAFMMpj4SYOLiYrFPbB1BiYuWEed96xXVOue1/8AGhhAIUkeI95nYztRbegxirbXZf17qZbElAIQAatIbUxALsAbCT5cVnExVElQSTeT504ywBTSZn9aWYOV96ZsSN6LaS0GPdS8EBjuEKlzDEFx/cRsTUUtcWkbeXNeM6jeTUDiHgUtN9lHPVRR7iNN4qkuauGrvXaB8fOiqRKh7kFTGwjhuTqB8LfDz7UhzOEyOUJBK2MX9DRWVxSSEBiZBM3jtFUY+CEYyfSOaEZbphcNWipFJq4WrzCeN6sbEEbVzewKJbgC16taKFXE86mMQUrQUehfWuCdq9RqbdPySMjtiFxKn2YUXJHM8D1rnKuwxi5aQpQGdq99m3cfOneX6QrKjByRGtzyqwIBA2k7c1qf/ovD7D5Gj2LJOLo+bfh3qjKSh8QIkA9x2rUYQVxKgqw4PFptNfNsHEKkEWIpvh9RYxLN/wD1H6VL1HpeUuUdGnD6rjHizYYpIPi0pI3uVY+YiV+FROIAsSvqCDaszh5wmzMdPA1Mb/C9S9pYxsYmUFvITes3/M1pst+e+hhmc+qkhIfv/aPjQQzDMTLE/wDHwr89zVDDv9YA+Qr1W8Q7kWtJ+C1eMIpaISk29lWOhIO3e0kn40AWgimTCN/qTPyFLc2sNFacb8GeR6+IOK8bEHxqgEivQtVoSxhg5+4kbcix8jWz6R1xFdXZwfCxZSPE7ER86wC1fhYxWIsanKKvRTlcWmfXuldZwyNY0kC2wYxyIpzj5rDIGpkRAB7Maoa+xEXAmvjeR6iMMals8i8TA5vTRuvYWiGVi5Zm1b/8AQexk0HFCqzc9bzTaUfAYM4k2JEr+cybW3mhct0QM6NiBXEI869OptvEduR6xWTyv4s0oVZfFsGGyjsE2uJ+dG4v4x1MBh4KgW98kk/AGBegotDOqNf1vKuWGh9IKwZUbz89qxfV+ouMVXdJUMFKmF1KlrLwL1T1P8RZmA2srM7AD9ZrOZjNu7FnZmY7sxkn40YxFaGnWesvjQsaVEQPdAteAP13pPrioNi1EPT8dBUmOegePHTUbXBntTT8RZI4ahxdG94ja3IrMYOYKEMhgjkVocLq4dGDuoYC02DCLgjuDU3af0Mku7M67gkn6D/NcMQVVmEKn3gwOxBkenlVNUUReQW2N51HWKHIqaJ50eKBbCsrmArhjtsfQ81Zns0rv4fdGxiJPJoELVgSlcVdhUnVEva16HNVhKmKJx7qq7Dk1SRTv8N9O9pijwyq3bz7CgwoO6X+H3dQ7kIkTJ7em9aTA6cFwxhlTDIVDc3uf8V2cxEQHxG1h/y7DvFVI2sh8UON/BqIBI5ngeVSlFSVMtBONNE8PCwsBThILEanJi4WJnzJHwinn+qt/t+n71mequoWAoJ0gW8yJVR9KH/ocb+w/wDqJ+9PGkuycoyu6Pl3NTQ11dWhmdBuVxDMTajCY4G/N/1rq6ss+zRD9JdhiSeL8WqJ98AWncjf511dU49seXgi58egWHlv86GzqCAea6uqsO0SfQCKkN66uq7JokKmu9eV1Ixz0717XV1E4kKswPeHqK6urjjT/iLAUIIHCn4kXrKNXV1Lj6OydkK9FdXVQU9qTOYrq6lCVipAV1dXM4noFTKCurqACSivYrq6lCe16dq6urgksFBPxFbzpOGMLCOgbkSTc11dRXYGV4mGDiaSPCoJA86Y4L6sVgbBUsBYCwrq6kXb/o1S/TH+WLcdzOI3KwV8ibfQbUNp8zXV1BAy+D/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43862" y="1421464"/>
            <a:ext cx="8939081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Намалюй </a:t>
            </a:r>
            <a:r>
              <a:rPr lang="ru-RU" sz="2400" b="1" dirty="0">
                <a:solidFill>
                  <a:srgbClr val="7030A0"/>
                </a:solidFill>
              </a:rPr>
              <a:t>смайлик, що </a:t>
            </a:r>
            <a:r>
              <a:rPr lang="ru-RU" sz="2400" b="1" dirty="0" smtClean="0">
                <a:solidFill>
                  <a:srgbClr val="7030A0"/>
                </a:solidFill>
              </a:rPr>
              <a:t>відображає твою роботу на </a:t>
            </a:r>
            <a:r>
              <a:rPr lang="ru-RU" sz="2400" b="1" smtClean="0">
                <a:solidFill>
                  <a:srgbClr val="7030A0"/>
                </a:solidFill>
              </a:rPr>
              <a:t>уроці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2743" y="4156390"/>
            <a:ext cx="2994286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Все </a:t>
            </a:r>
            <a:r>
              <a:rPr lang="ru-RU" sz="2400" b="1" dirty="0" err="1">
                <a:solidFill>
                  <a:schemeClr val="bg1"/>
                </a:solidFill>
              </a:rPr>
              <a:t>вийшло</a:t>
            </a:r>
            <a:r>
              <a:rPr lang="ru-RU" sz="2400" b="1" dirty="0">
                <a:solidFill>
                  <a:schemeClr val="bg1"/>
                </a:solidFill>
              </a:rPr>
              <a:t>! Уроком </a:t>
            </a:r>
            <a:r>
              <a:rPr lang="ru-RU" sz="2400" b="1" dirty="0" err="1">
                <a:solidFill>
                  <a:schemeClr val="bg1"/>
                </a:solidFill>
              </a:rPr>
              <a:t>задоволений</a:t>
            </a:r>
            <a:r>
              <a:rPr lang="ru-RU" sz="2400" b="1" dirty="0">
                <a:solidFill>
                  <a:schemeClr val="bg1"/>
                </a:solidFill>
              </a:rPr>
              <a:t>(на)!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60965" y="4156388"/>
            <a:ext cx="306789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зовсім</a:t>
            </a:r>
            <a:r>
              <a:rPr lang="ru-RU" sz="2400" b="1" dirty="0">
                <a:solidFill>
                  <a:schemeClr val="bg1"/>
                </a:solidFill>
              </a:rPr>
              <a:t> все </a:t>
            </a:r>
            <a:r>
              <a:rPr lang="ru-RU" sz="2400" b="1" dirty="0" err="1">
                <a:solidFill>
                  <a:schemeClr val="bg1"/>
                </a:solidFill>
              </a:rPr>
              <a:t>виходило</a:t>
            </a:r>
            <a:r>
              <a:rPr lang="ru-RU" sz="2400" b="1" dirty="0">
                <a:solidFill>
                  <a:schemeClr val="bg1"/>
                </a:solidFill>
              </a:rPr>
              <a:t>, але я </a:t>
            </a:r>
            <a:r>
              <a:rPr lang="ru-RU" sz="2400" b="1" dirty="0" err="1">
                <a:solidFill>
                  <a:schemeClr val="bg1"/>
                </a:solidFill>
              </a:rPr>
              <a:t>старав</a:t>
            </a:r>
            <a:r>
              <a:rPr lang="ru-RU" sz="2400" b="1" dirty="0">
                <a:solidFill>
                  <a:schemeClr val="bg1"/>
                </a:solidFill>
              </a:rPr>
              <a:t>(</a:t>
            </a:r>
            <a:r>
              <a:rPr lang="ru-RU" sz="2400" b="1" dirty="0" err="1">
                <a:solidFill>
                  <a:schemeClr val="bg1"/>
                </a:solidFill>
              </a:rPr>
              <a:t>лася</a:t>
            </a:r>
            <a:r>
              <a:rPr lang="ru-RU" sz="2400" b="1" dirty="0">
                <a:solidFill>
                  <a:schemeClr val="bg1"/>
                </a:solidFill>
              </a:rPr>
              <a:t>).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068803" y="4360700"/>
            <a:ext cx="270805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Мало </a:t>
            </a:r>
            <a:r>
              <a:rPr lang="ru-RU" sz="2400" b="1" dirty="0">
                <a:solidFill>
                  <a:schemeClr val="bg1"/>
                </a:solidFill>
              </a:rPr>
              <a:t>що </a:t>
            </a:r>
            <a:r>
              <a:rPr lang="ru-RU" sz="2400" b="1" dirty="0" err="1">
                <a:solidFill>
                  <a:schemeClr val="bg1"/>
                </a:solidFill>
              </a:rPr>
              <a:t>вийшло</a:t>
            </a:r>
            <a:r>
              <a:rPr lang="ru-RU" sz="2400" b="1" dirty="0">
                <a:solidFill>
                  <a:schemeClr val="bg1"/>
                </a:solidFill>
              </a:rPr>
              <a:t>, не </a:t>
            </a:r>
            <a:r>
              <a:rPr lang="ru-RU" sz="2400" b="1" dirty="0" err="1">
                <a:solidFill>
                  <a:schemeClr val="bg1"/>
                </a:solidFill>
              </a:rPr>
              <a:t>розумів</a:t>
            </a:r>
            <a:r>
              <a:rPr lang="ru-RU" sz="2400" b="1" dirty="0">
                <a:solidFill>
                  <a:schemeClr val="bg1"/>
                </a:solidFill>
              </a:rPr>
              <a:t>(ла).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24" y="2175996"/>
            <a:ext cx="2270183" cy="179538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 descr="https://klike.net/uploads/posts/2022-08/165959229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62" y="2090494"/>
            <a:ext cx="2828418" cy="1893677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ree-png.ru/wp-content/uploads/2021/05/free-png.ru-21-340x3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61" y="2200256"/>
            <a:ext cx="2172483" cy="178391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24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E1540C5-607A-412F-AE67-D36B7933B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3" t="24033" r="11447" b="13168"/>
          <a:stretch/>
        </p:blipFill>
        <p:spPr>
          <a:xfrm>
            <a:off x="7868277" y="2040734"/>
            <a:ext cx="2810330" cy="2199389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505259" y="2032576"/>
            <a:ext cx="5509479" cy="228147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Сядьте, діти, всі рівненько.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Усміхніться всі гарненько,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Настрій на урок візьмемо,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Й працювати розпочнемо.</a:t>
            </a:r>
          </a:p>
        </p:txBody>
      </p:sp>
      <p:pic>
        <p:nvPicPr>
          <p:cNvPr id="21" name="Рисунок 20" descr="Картинки по запросу смайлики настрою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709" y="4282408"/>
            <a:ext cx="2153854" cy="1882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0697" y="513841"/>
            <a:ext cx="9864760" cy="78649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296886" y="1274504"/>
            <a:ext cx="7228114" cy="6569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err="1" smtClean="0">
                <a:solidFill>
                  <a:srgbClr val="7030A0"/>
                </a:solidFill>
              </a:rPr>
              <a:t>Вибер</a:t>
            </a:r>
            <a:r>
              <a:rPr lang="uk-UA" sz="2400" b="1" dirty="0">
                <a:solidFill>
                  <a:srgbClr val="7030A0"/>
                </a:solidFill>
              </a:rPr>
              <a:t>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смайл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>
                <a:solidFill>
                  <a:srgbClr val="7030A0"/>
                </a:solidFill>
              </a:rPr>
              <a:t>що відповідає </a:t>
            </a:r>
            <a:r>
              <a:rPr lang="ru-RU" sz="2400" b="1" dirty="0" smtClean="0">
                <a:solidFill>
                  <a:srgbClr val="7030A0"/>
                </a:solidFill>
              </a:rPr>
              <a:t> твоєму </a:t>
            </a:r>
            <a:r>
              <a:rPr lang="ru-RU" sz="2400" b="1" dirty="0" err="1" smtClean="0">
                <a:solidFill>
                  <a:srgbClr val="7030A0"/>
                </a:solidFill>
              </a:rPr>
              <a:t>очікуванню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40697" y="508245"/>
            <a:ext cx="9875645" cy="792088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Вправа «Очікування»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95092" y="3729346"/>
            <a:ext cx="2389521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Усе буде добре!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Картинки по запросу смайлик все буде добр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85" y="2045880"/>
            <a:ext cx="2820586" cy="173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Картинки по запросу смайлики настрою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4" y="1998587"/>
            <a:ext cx="2381840" cy="173075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5353489" y="3867306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зможу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532709" y="3729345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впораюсь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Картинки по запросу смайлики настрою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98" y="2045881"/>
            <a:ext cx="2678564" cy="18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5065810" y="6012243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вивчу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 descr="Похожее изображени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92" y="4341592"/>
            <a:ext cx="2391543" cy="176399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1513417" y="6012243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виконаю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 descr="Похожее изображение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13" y="4487941"/>
            <a:ext cx="2676288" cy="14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8701981" y="6008209"/>
            <a:ext cx="198458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зрозумію</a:t>
            </a:r>
            <a:r>
              <a:rPr lang="ru-RU" sz="2400" b="1" dirty="0" smtClean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8" grpId="0" animBg="1"/>
      <p:bldP spid="14" grpId="0" animBg="1"/>
      <p:bldP spid="17" grpId="0" animBg="1"/>
      <p:bldP spid="19" grpId="0" animBg="1"/>
      <p:bldP spid="22" grpId="0" animBg="1"/>
      <p:bldP spid="24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893146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План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52255760"/>
              </p:ext>
            </p:extLst>
          </p:nvPr>
        </p:nvGraphicFramePr>
        <p:xfrm>
          <a:off x="649994" y="1577459"/>
          <a:ext cx="10785513" cy="427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64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05501CA-ED11-47D1-8485-7CEB22EBC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6504481" y="1183118"/>
            <a:ext cx="5017572" cy="5386297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1054101" y="494529"/>
            <a:ext cx="9885648" cy="66967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Усний рахунок. </a:t>
            </a:r>
            <a:r>
              <a:rPr lang="uk-UA" sz="3200" b="1" dirty="0">
                <a:solidFill>
                  <a:schemeClr val="bg1"/>
                </a:solidFill>
              </a:rPr>
              <a:t>Цифрова стежинка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28" name="Picture 2" descr="Пов’язане зображення">
            <a:extLst>
              <a:ext uri="{FF2B5EF4-FFF2-40B4-BE49-F238E27FC236}">
                <a16:creationId xmlns:a16="http://schemas.microsoft.com/office/drawing/2014/main" xmlns="" id="{2042DF51-0884-405A-B422-14A8A9E0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83" y="1264768"/>
            <a:ext cx="2765848" cy="290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969607" y="1164206"/>
            <a:ext cx="178995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5+5+5=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 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7BE3386-6D18-423B-A0A3-0F96D44FEC57}"/>
              </a:ext>
            </a:extLst>
          </p:cNvPr>
          <p:cNvSpPr txBox="1"/>
          <p:nvPr/>
        </p:nvSpPr>
        <p:spPr>
          <a:xfrm>
            <a:off x="9198048" y="4442118"/>
            <a:ext cx="226383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25+25+25=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2027B37-C62C-4027-8E69-74129A95D6EF}"/>
              </a:ext>
            </a:extLst>
          </p:cNvPr>
          <p:cNvSpPr txBox="1"/>
          <p:nvPr/>
        </p:nvSpPr>
        <p:spPr>
          <a:xfrm>
            <a:off x="3995649" y="3375897"/>
            <a:ext cx="265122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12+12+12=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97A7DCA-1F52-4336-A543-25B30786CAA3}"/>
              </a:ext>
            </a:extLst>
          </p:cNvPr>
          <p:cNvSpPr txBox="1"/>
          <p:nvPr/>
        </p:nvSpPr>
        <p:spPr>
          <a:xfrm>
            <a:off x="9775635" y="2122378"/>
            <a:ext cx="17464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3+3+3=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31" name="Облачко с текстом: прямоугольное со скругленными углами 30">
            <a:extLst>
              <a:ext uri="{FF2B5EF4-FFF2-40B4-BE49-F238E27FC236}">
                <a16:creationId xmlns:a16="http://schemas.microsoft.com/office/drawing/2014/main" xmlns="" id="{6D79D429-2F67-4C6D-A637-435CCFDA61C3}"/>
              </a:ext>
            </a:extLst>
          </p:cNvPr>
          <p:cNvSpPr/>
          <p:nvPr/>
        </p:nvSpPr>
        <p:spPr>
          <a:xfrm>
            <a:off x="3617631" y="1954642"/>
            <a:ext cx="2625245" cy="1170635"/>
          </a:xfrm>
          <a:prstGeom prst="wedgeRoundRectCallout">
            <a:avLst>
              <a:gd name="adj1" fmla="val -83618"/>
              <a:gd name="adj2" fmla="val -53197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Чим схожі вирази й чим вони різняться?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728A47DE-CF1D-425A-A80C-1CEBCDB043A1}"/>
              </a:ext>
            </a:extLst>
          </p:cNvPr>
          <p:cNvGrpSpPr/>
          <p:nvPr/>
        </p:nvGrpSpPr>
        <p:grpSpPr>
          <a:xfrm>
            <a:off x="1172861" y="4432562"/>
            <a:ext cx="2156582" cy="969297"/>
            <a:chOff x="4718700" y="3159148"/>
            <a:chExt cx="3181073" cy="119750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2B445DEA-525B-4C48-B60D-204B8E06A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5D8548D-F274-4C34-A8E9-F0B64E98B308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87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FD0C418F-4B62-45F1-8F2B-9D0C2E6F14B3}"/>
              </a:ext>
            </a:extLst>
          </p:cNvPr>
          <p:cNvGrpSpPr/>
          <p:nvPr/>
        </p:nvGrpSpPr>
        <p:grpSpPr>
          <a:xfrm>
            <a:off x="3302682" y="5467031"/>
            <a:ext cx="2156583" cy="983479"/>
            <a:chOff x="8682187" y="3202910"/>
            <a:chExt cx="3181074" cy="121501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10578BB3-DDA9-4AC0-BEFC-8A0DC306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2435D15-215F-434A-8E31-D1D393FA185F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874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C5EB785-0918-45C4-B34B-5C06B9168DAA}"/>
              </a:ext>
            </a:extLst>
          </p:cNvPr>
          <p:cNvGrpSpPr/>
          <p:nvPr/>
        </p:nvGrpSpPr>
        <p:grpSpPr>
          <a:xfrm>
            <a:off x="3302681" y="4430485"/>
            <a:ext cx="2156583" cy="994124"/>
            <a:chOff x="4718700" y="4369417"/>
            <a:chExt cx="3181074" cy="12281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F9FF9B46-5A2B-4973-8248-24AA6894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8A8D29C-5013-499E-8ACA-B528E020535C}"/>
                </a:ext>
              </a:extLst>
            </p:cNvPr>
            <p:cNvSpPr txBox="1"/>
            <p:nvPr/>
          </p:nvSpPr>
          <p:spPr>
            <a:xfrm>
              <a:off x="4845466" y="4723044"/>
              <a:ext cx="2863243" cy="874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36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7C6BF1B2-DBAC-4501-B65F-FE0C164CDB9D}"/>
              </a:ext>
            </a:extLst>
          </p:cNvPr>
          <p:cNvGrpSpPr/>
          <p:nvPr/>
        </p:nvGrpSpPr>
        <p:grpSpPr>
          <a:xfrm>
            <a:off x="1156415" y="5421972"/>
            <a:ext cx="2156584" cy="976544"/>
            <a:chOff x="4686549" y="5579685"/>
            <a:chExt cx="3181076" cy="1206452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xmlns="" id="{1E3E26A1-FC18-4CB8-B364-E9D3ACDD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8E1C35E-A564-4A32-8303-5A99C7D2571E}"/>
                </a:ext>
              </a:extLst>
            </p:cNvPr>
            <p:cNvSpPr txBox="1"/>
            <p:nvPr/>
          </p:nvSpPr>
          <p:spPr>
            <a:xfrm>
              <a:off x="4810940" y="5911593"/>
              <a:ext cx="2863243" cy="874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endPara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21852810-8C87-44C0-92E5-4B8BB49AA924}"/>
              </a:ext>
            </a:extLst>
          </p:cNvPr>
          <p:cNvGrpSpPr/>
          <p:nvPr/>
        </p:nvGrpSpPr>
        <p:grpSpPr>
          <a:xfrm>
            <a:off x="5426189" y="5533778"/>
            <a:ext cx="2156584" cy="944212"/>
            <a:chOff x="8682187" y="5579685"/>
            <a:chExt cx="3181076" cy="116650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xmlns="" id="{431E90C5-6C96-4142-A1FE-22D49396E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413B1FF-90E2-4935-B1FB-33FF97828C15}"/>
                </a:ext>
              </a:extLst>
            </p:cNvPr>
            <p:cNvSpPr txBox="1"/>
            <p:nvPr/>
          </p:nvSpPr>
          <p:spPr>
            <a:xfrm>
              <a:off x="8837852" y="5911593"/>
              <a:ext cx="2863243" cy="79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54024 -0.615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53763 -0.3518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6068 -0.229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0.35534 -0.2532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t="822" r="55381" b="76232"/>
          <a:stretch/>
        </p:blipFill>
        <p:spPr>
          <a:xfrm>
            <a:off x="180000" y="1224000"/>
            <a:ext cx="11232000" cy="32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221730" y="2290736"/>
            <a:ext cx="522493" cy="6518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0123113" y="2272429"/>
            <a:ext cx="525411" cy="6554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131329" y="3054856"/>
            <a:ext cx="507415" cy="6330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872421" y="-705166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352648" y="3055935"/>
            <a:ext cx="528889" cy="6598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825640" y="3066821"/>
            <a:ext cx="494331" cy="6167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9364859" y="3072642"/>
            <a:ext cx="484358" cy="6042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86324" y="2272429"/>
            <a:ext cx="484359" cy="6042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16" y="198378"/>
            <a:ext cx="2514811" cy="1972646"/>
          </a:xfrm>
          <a:prstGeom prst="rect">
            <a:avLst/>
          </a:prstGeom>
        </p:spPr>
      </p:pic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EEB7480D-02C6-481C-87F6-DFFA66B6DCD6}"/>
              </a:ext>
            </a:extLst>
          </p:cNvPr>
          <p:cNvSpPr/>
          <p:nvPr/>
        </p:nvSpPr>
        <p:spPr>
          <a:xfrm>
            <a:off x="915085" y="494529"/>
            <a:ext cx="7723660" cy="61188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«Учитель»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F3D14CDA-D128-4599-921B-4935E57FD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18777" y="3045605"/>
            <a:ext cx="537169" cy="67015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12ECDB5-2AE8-4BA6-939C-8E58601DF6DE}"/>
              </a:ext>
            </a:extLst>
          </p:cNvPr>
          <p:cNvGrpSpPr/>
          <p:nvPr/>
        </p:nvGrpSpPr>
        <p:grpSpPr>
          <a:xfrm>
            <a:off x="5724000" y="1479528"/>
            <a:ext cx="1836000" cy="608472"/>
            <a:chOff x="6097842" y="1465944"/>
            <a:chExt cx="1836000" cy="60847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871F642-7024-4CB1-9D5B-142194B0F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5995" t="27411" r="23496" b="45417"/>
            <a:stretch/>
          </p:blipFill>
          <p:spPr>
            <a:xfrm>
              <a:off x="6097842" y="1534416"/>
              <a:ext cx="1836000" cy="540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66103FF9-CACF-438A-ABC0-A6DC6C13E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98089" y="1465944"/>
              <a:ext cx="394062" cy="403674"/>
            </a:xfrm>
            <a:prstGeom prst="rect">
              <a:avLst/>
            </a:prstGeom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EFB107C-B48D-4B58-9970-66D4EC91A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44690" y="2305087"/>
            <a:ext cx="484359" cy="6042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788300" y="2297637"/>
            <a:ext cx="484359" cy="60426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1A8A9905-EC80-434E-83D1-287CFEA34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166437" y="3084339"/>
            <a:ext cx="481725" cy="60098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A8127BE-F879-48D9-A302-A7C52E58B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817916" y="2250657"/>
            <a:ext cx="565626" cy="70565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E62D205-D412-4F4B-99D2-9D192FF15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76829" y="2312508"/>
            <a:ext cx="481725" cy="60098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72F1B04-9B92-4113-AC17-BE0727570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572889" y="2305087"/>
            <a:ext cx="478482" cy="59693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8EEA44-B3CF-4FCE-B0E4-0A4FF3BC74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630922" y="3082695"/>
            <a:ext cx="484360" cy="60427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275D8E48-0B69-47CB-8B0C-694B4BED6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375531" y="2265064"/>
            <a:ext cx="478482" cy="59693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85A1523-EAEC-4B1F-86E9-944BBFAB9E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229241" y="2305087"/>
            <a:ext cx="484360" cy="60427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73728BA-A857-436B-8F33-A27B0095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365299" y="-591424"/>
            <a:ext cx="478482" cy="60785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FFA47766-3758-47F4-95A9-DD2B53068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229241" y="3071201"/>
            <a:ext cx="484361" cy="60427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7ED98141-EB4F-418A-8C2A-B6C5715A8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342547" y="2301303"/>
            <a:ext cx="478482" cy="59693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B3153FEC-3793-4DBD-8D71-B3F7BC20D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444200" y="2273848"/>
            <a:ext cx="484360" cy="60427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8E8E90F9-E26B-4439-9CE3-ACE933612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548501" y="2316554"/>
            <a:ext cx="478482" cy="59693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A4D78ADC-70FB-4510-888E-A919DCC62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9370735" y="3069058"/>
            <a:ext cx="478482" cy="60785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8E5F2F32-3452-4F7C-B95F-FA04ACFF8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822009" y="2305085"/>
            <a:ext cx="484360" cy="60427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7FE1241C-2759-4FA4-848D-F50B0B6FB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7783727" y="2272426"/>
            <a:ext cx="484361" cy="604271"/>
          </a:xfrm>
          <a:prstGeom prst="rect">
            <a:avLst/>
          </a:prstGeom>
        </p:spPr>
      </p:pic>
      <p:sp>
        <p:nvSpPr>
          <p:cNvPr id="43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F957D36F-D415-457D-BA88-85289BF422E5}"/>
              </a:ext>
            </a:extLst>
          </p:cNvPr>
          <p:cNvSpPr/>
          <p:nvPr/>
        </p:nvSpPr>
        <p:spPr>
          <a:xfrm>
            <a:off x="1289160" y="4495679"/>
            <a:ext cx="9452959" cy="10109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7030A0"/>
                </a:solidFill>
              </a:rPr>
              <a:t>Учень записав результати таблиці множення на 2 в порядку спадання і результати </a:t>
            </a:r>
            <a:r>
              <a:rPr lang="uk-UA" sz="2400" b="1" dirty="0">
                <a:solidFill>
                  <a:srgbClr val="7030A0"/>
                </a:solidFill>
              </a:rPr>
              <a:t>таблиці множення на </a:t>
            </a:r>
            <a:r>
              <a:rPr lang="uk-UA" sz="2400" b="1" dirty="0" smtClean="0">
                <a:solidFill>
                  <a:srgbClr val="7030A0"/>
                </a:solidFill>
              </a:rPr>
              <a:t>3 </a:t>
            </a:r>
            <a:r>
              <a:rPr lang="uk-UA" sz="2400" b="1" dirty="0">
                <a:solidFill>
                  <a:srgbClr val="7030A0"/>
                </a:solidFill>
              </a:rPr>
              <a:t>в порядку зростання. </a:t>
            </a:r>
            <a:r>
              <a:rPr lang="uk-UA" sz="2400" b="1" dirty="0" err="1">
                <a:solidFill>
                  <a:srgbClr val="7030A0"/>
                </a:solidFill>
              </a:rPr>
              <a:t>Перевір</a:t>
            </a:r>
            <a:r>
              <a:rPr lang="uk-UA" sz="2400" b="1" dirty="0">
                <a:solidFill>
                  <a:srgbClr val="7030A0"/>
                </a:solidFill>
              </a:rPr>
              <a:t> його </a:t>
            </a:r>
            <a:r>
              <a:rPr lang="uk-UA" sz="2400" b="1" dirty="0" smtClean="0">
                <a:solidFill>
                  <a:srgbClr val="7030A0"/>
                </a:solidFill>
              </a:rPr>
              <a:t>роботу</a:t>
            </a:r>
            <a:r>
              <a:rPr lang="uk-UA" sz="24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40061" y="2250062"/>
            <a:ext cx="522493" cy="65184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630904" y="2282719"/>
            <a:ext cx="522493" cy="65184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954295" y="2250657"/>
            <a:ext cx="510536" cy="6369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EEFB107C-B48D-4B58-9970-66D4EC91A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583901" y="1513164"/>
            <a:ext cx="484359" cy="60426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417247" y="3081053"/>
            <a:ext cx="484359" cy="60426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36060" y="3076180"/>
            <a:ext cx="522493" cy="65184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229716" y="3066487"/>
            <a:ext cx="522493" cy="651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440061" y="3044601"/>
            <a:ext cx="522493" cy="65184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585428" y="3062158"/>
            <a:ext cx="484359" cy="60426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037507" y="3047240"/>
            <a:ext cx="522493" cy="6518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7810075" y="3081053"/>
            <a:ext cx="484359" cy="60426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977880" y="-678538"/>
            <a:ext cx="522493" cy="6518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73FA336D-682E-48D8-9E7C-E928D93C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992557" y="3071027"/>
            <a:ext cx="484359" cy="60426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634482" y="-678538"/>
            <a:ext cx="522493" cy="65184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0537583" y="3029097"/>
            <a:ext cx="484359" cy="60426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8E5F2F32-3452-4F7C-B95F-FA04ACFF88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038361" y="1515865"/>
            <a:ext cx="484360" cy="60427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B85A1523-EAEC-4B1F-86E9-944BBFAB9E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229241" y="3087649"/>
            <a:ext cx="484360" cy="60427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076829" y="2862000"/>
            <a:ext cx="705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7783727" y="2862000"/>
            <a:ext cx="402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182554" y="3666426"/>
            <a:ext cx="402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9033590" y="3666426"/>
            <a:ext cx="787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3 Математика\1 Листопад\6 Дія множення\№074 - Складання таблиці множення на 3\2025-01-27_1013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2307" b="3583"/>
          <a:stretch/>
        </p:blipFill>
        <p:spPr bwMode="auto">
          <a:xfrm>
            <a:off x="729163" y="1710604"/>
            <a:ext cx="4974789" cy="37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7057" y="599566"/>
            <a:ext cx="10243461" cy="64633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Знайди суму однакових доданків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Облачко с текстом: прямоугольное со скругленными углами 30">
            <a:extLst>
              <a:ext uri="{FF2B5EF4-FFF2-40B4-BE49-F238E27FC236}">
                <a16:creationId xmlns:a16="http://schemas.microsoft.com/office/drawing/2014/main" xmlns="" id="{6D79D429-2F67-4C6D-A637-435CCFDA61C3}"/>
              </a:ext>
            </a:extLst>
          </p:cNvPr>
          <p:cNvSpPr/>
          <p:nvPr/>
        </p:nvSpPr>
        <p:spPr>
          <a:xfrm>
            <a:off x="6321981" y="1300713"/>
            <a:ext cx="4868537" cy="8197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Раджу вивчити результати таблиці множення на </a:t>
            </a:r>
            <a:r>
              <a:rPr lang="uk-UA" sz="2400" b="1" dirty="0" smtClean="0">
                <a:solidFill>
                  <a:schemeClr val="bg1"/>
                </a:solidFill>
              </a:rPr>
              <a:t>3 </a:t>
            </a:r>
            <a:r>
              <a:rPr lang="uk-UA" sz="2400" b="1" dirty="0" smtClean="0">
                <a:solidFill>
                  <a:schemeClr val="bg1"/>
                </a:solidFill>
              </a:rPr>
              <a:t>напам’ять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868577" y="2451407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3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868576" y="3036182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8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890350" y="3819865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5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890349" y="4404640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3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9075195" y="2463909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3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9075194" y="3048684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7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9075196" y="3832367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6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3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9075193" y="4417142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ar-AE" sz="3200" b="1" dirty="0" smtClean="0">
                <a:solidFill>
                  <a:srgbClr val="7030A0"/>
                </a:solidFill>
              </a:rPr>
              <a:t>∙</a:t>
            </a:r>
            <a:r>
              <a:rPr lang="uk-UA" sz="3200" b="1" dirty="0">
                <a:solidFill>
                  <a:srgbClr val="7030A0"/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6=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7243667" y="2451406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24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7243669" y="3028499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24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7265439" y="3827547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15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7265441" y="4404640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15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0444842" y="2472818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21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0439403" y="3042589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21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0461173" y="3819865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0461175" y="4418730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1" name="Облачко с текстом: прямоугольное со скругленными углами 30">
            <a:extLst>
              <a:ext uri="{FF2B5EF4-FFF2-40B4-BE49-F238E27FC236}">
                <a16:creationId xmlns:a16="http://schemas.microsoft.com/office/drawing/2014/main" xmlns="" id="{6D79D429-2F67-4C6D-A637-435CCFDA61C3}"/>
              </a:ext>
            </a:extLst>
          </p:cNvPr>
          <p:cNvSpPr/>
          <p:nvPr/>
        </p:nvSpPr>
        <p:spPr>
          <a:xfrm>
            <a:off x="7374633" y="2017200"/>
            <a:ext cx="1736928" cy="52082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Обчисли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523479" y="1442740"/>
            <a:ext cx="4180474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1 + 1 + 1 = </a:t>
            </a:r>
            <a:r>
              <a:rPr lang="uk-UA" sz="3200" b="1" dirty="0">
                <a:solidFill>
                  <a:srgbClr val="7030A0"/>
                </a:solidFill>
              </a:rPr>
              <a:t>3      1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>
                <a:solidFill>
                  <a:srgbClr val="7030A0"/>
                </a:solidFill>
              </a:rPr>
              <a:t> 3 = </a:t>
            </a:r>
            <a:r>
              <a:rPr lang="uk-UA" sz="3200" b="1" dirty="0" smtClean="0">
                <a:solidFill>
                  <a:srgbClr val="7030A0"/>
                </a:solidFill>
              </a:rPr>
              <a:t>3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233888" y="5386557"/>
            <a:ext cx="4634687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10+10+10 = 30   10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>
                <a:solidFill>
                  <a:srgbClr val="7030A0"/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30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6672944" y="5120227"/>
            <a:ext cx="243861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5 + </a:t>
            </a:r>
            <a:r>
              <a:rPr lang="uk-UA" sz="3200" b="1" dirty="0">
                <a:solidFill>
                  <a:srgbClr val="7030A0"/>
                </a:solidFill>
              </a:rPr>
              <a:t>6</a:t>
            </a:r>
            <a:r>
              <a:rPr lang="uk-UA" sz="3200" b="1" dirty="0" smtClean="0">
                <a:solidFill>
                  <a:srgbClr val="7030A0"/>
                </a:solidFill>
              </a:rPr>
              <a:t>0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9111561" y="5104373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75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6672944" y="5707889"/>
            <a:ext cx="2448728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(30 – 20)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3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9132777" y="5708897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30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F90565F9-51F8-4ABC-AFC1-71E8E81012F8}"/>
              </a:ext>
            </a:extLst>
          </p:cNvPr>
          <p:cNvSpPr/>
          <p:nvPr/>
        </p:nvSpPr>
        <p:spPr>
          <a:xfrm>
            <a:off x="4779623" y="2522775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EB60D52A-EB99-46DD-A890-30E33860AD33}"/>
              </a:ext>
            </a:extLst>
          </p:cNvPr>
          <p:cNvSpPr/>
          <p:nvPr/>
        </p:nvSpPr>
        <p:spPr>
          <a:xfrm>
            <a:off x="5162303" y="2522775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4F7BD9C8-FCDA-4C9A-81B5-14E551B7AE3E}"/>
              </a:ext>
            </a:extLst>
          </p:cNvPr>
          <p:cNvSpPr/>
          <p:nvPr/>
        </p:nvSpPr>
        <p:spPr>
          <a:xfrm>
            <a:off x="4779623" y="2943442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D40FB588-0416-434A-9C59-CEA4C5CB8B0C}"/>
              </a:ext>
            </a:extLst>
          </p:cNvPr>
          <p:cNvSpPr/>
          <p:nvPr/>
        </p:nvSpPr>
        <p:spPr>
          <a:xfrm>
            <a:off x="5162303" y="2943442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B396B8FE-8648-45BB-977E-53A6BFCE9F54}"/>
              </a:ext>
            </a:extLst>
          </p:cNvPr>
          <p:cNvSpPr/>
          <p:nvPr/>
        </p:nvSpPr>
        <p:spPr>
          <a:xfrm>
            <a:off x="4779623" y="3364109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E89309B0-3BD6-47A0-B33E-465E5F77A572}"/>
              </a:ext>
            </a:extLst>
          </p:cNvPr>
          <p:cNvSpPr/>
          <p:nvPr/>
        </p:nvSpPr>
        <p:spPr>
          <a:xfrm>
            <a:off x="5162303" y="3364109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F44F1ECC-C8A9-46E7-B9E8-2362BE04D407}"/>
              </a:ext>
            </a:extLst>
          </p:cNvPr>
          <p:cNvSpPr/>
          <p:nvPr/>
        </p:nvSpPr>
        <p:spPr>
          <a:xfrm>
            <a:off x="4779623" y="3795538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F2D383CF-359C-4BFF-99EB-949FA1F27C5E}"/>
              </a:ext>
            </a:extLst>
          </p:cNvPr>
          <p:cNvSpPr/>
          <p:nvPr/>
        </p:nvSpPr>
        <p:spPr>
          <a:xfrm>
            <a:off x="5162303" y="3795538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EB60D52A-EB99-46DD-A890-30E33860AD33}"/>
              </a:ext>
            </a:extLst>
          </p:cNvPr>
          <p:cNvSpPr/>
          <p:nvPr/>
        </p:nvSpPr>
        <p:spPr>
          <a:xfrm>
            <a:off x="5585292" y="2511372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D40FB588-0416-434A-9C59-CEA4C5CB8B0C}"/>
              </a:ext>
            </a:extLst>
          </p:cNvPr>
          <p:cNvSpPr/>
          <p:nvPr/>
        </p:nvSpPr>
        <p:spPr>
          <a:xfrm>
            <a:off x="5585292" y="2932039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E89309B0-3BD6-47A0-B33E-465E5F77A572}"/>
              </a:ext>
            </a:extLst>
          </p:cNvPr>
          <p:cNvSpPr/>
          <p:nvPr/>
        </p:nvSpPr>
        <p:spPr>
          <a:xfrm>
            <a:off x="5585292" y="3352706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F2D383CF-359C-4BFF-99EB-949FA1F27C5E}"/>
              </a:ext>
            </a:extLst>
          </p:cNvPr>
          <p:cNvSpPr/>
          <p:nvPr/>
        </p:nvSpPr>
        <p:spPr>
          <a:xfrm>
            <a:off x="5585292" y="3784135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90600" y="494530"/>
            <a:ext cx="10147300" cy="60084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Роздивись прямокутники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88C51EFD-AB10-495F-AE5B-CB7A98C37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091" y="3608393"/>
            <a:ext cx="1777608" cy="2468085"/>
          </a:xfrm>
          <a:prstGeom prst="rect">
            <a:avLst/>
          </a:prstGeom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F6A55593-53A4-4887-AEA4-EB3713A16C71}"/>
              </a:ext>
            </a:extLst>
          </p:cNvPr>
          <p:cNvSpPr/>
          <p:nvPr/>
        </p:nvSpPr>
        <p:spPr>
          <a:xfrm rot="16200000">
            <a:off x="999203" y="307339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C7AA527E-D777-4497-B25A-EF118223B6E1}"/>
              </a:ext>
            </a:extLst>
          </p:cNvPr>
          <p:cNvSpPr/>
          <p:nvPr/>
        </p:nvSpPr>
        <p:spPr>
          <a:xfrm rot="16200000">
            <a:off x="999203" y="269071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8CE731D2-DB76-409E-8B19-1B06DFCBE5CD}"/>
              </a:ext>
            </a:extLst>
          </p:cNvPr>
          <p:cNvSpPr/>
          <p:nvPr/>
        </p:nvSpPr>
        <p:spPr>
          <a:xfrm rot="16200000">
            <a:off x="1419870" y="307339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B10825BA-1E32-409E-9DDB-A4657A89DA44}"/>
              </a:ext>
            </a:extLst>
          </p:cNvPr>
          <p:cNvSpPr/>
          <p:nvPr/>
        </p:nvSpPr>
        <p:spPr>
          <a:xfrm rot="16200000">
            <a:off x="1419870" y="269071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8D3FD2DE-3070-4DA7-B402-4D4E6EF4FBA9}"/>
              </a:ext>
            </a:extLst>
          </p:cNvPr>
          <p:cNvSpPr/>
          <p:nvPr/>
        </p:nvSpPr>
        <p:spPr>
          <a:xfrm rot="16200000">
            <a:off x="1840537" y="307339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0612A19D-7C90-4C1F-A5A4-C74169CD7CAF}"/>
              </a:ext>
            </a:extLst>
          </p:cNvPr>
          <p:cNvSpPr/>
          <p:nvPr/>
        </p:nvSpPr>
        <p:spPr>
          <a:xfrm rot="16200000">
            <a:off x="1840537" y="269071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E30924EA-C98C-41F3-AD1D-EBDE7BDE2929}"/>
              </a:ext>
            </a:extLst>
          </p:cNvPr>
          <p:cNvSpPr/>
          <p:nvPr/>
        </p:nvSpPr>
        <p:spPr>
          <a:xfrm rot="16200000">
            <a:off x="2271966" y="307339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7724131E-6259-4C62-8FE3-6D957719C8AC}"/>
              </a:ext>
            </a:extLst>
          </p:cNvPr>
          <p:cNvSpPr/>
          <p:nvPr/>
        </p:nvSpPr>
        <p:spPr>
          <a:xfrm rot="16200000">
            <a:off x="2271966" y="269071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xmlns="" id="{E88F7CAC-E099-4C18-8AF8-9A8D5681B20A}"/>
              </a:ext>
            </a:extLst>
          </p:cNvPr>
          <p:cNvSpPr/>
          <p:nvPr/>
        </p:nvSpPr>
        <p:spPr>
          <a:xfrm rot="5400000">
            <a:off x="2196608" y="1260868"/>
            <a:ext cx="215994" cy="2501011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Левая фигурная скобка 90">
            <a:extLst>
              <a:ext uri="{FF2B5EF4-FFF2-40B4-BE49-F238E27FC236}">
                <a16:creationId xmlns:a16="http://schemas.microsoft.com/office/drawing/2014/main" xmlns="" id="{A039B50F-1D99-4FF0-A568-89E9D4CFF01C}"/>
              </a:ext>
            </a:extLst>
          </p:cNvPr>
          <p:cNvSpPr/>
          <p:nvPr/>
        </p:nvSpPr>
        <p:spPr>
          <a:xfrm rot="10800000">
            <a:off x="6189172" y="2495587"/>
            <a:ext cx="254379" cy="2518608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Левая фигурная скобка 101">
            <a:extLst>
              <a:ext uri="{FF2B5EF4-FFF2-40B4-BE49-F238E27FC236}">
                <a16:creationId xmlns:a16="http://schemas.microsoft.com/office/drawing/2014/main" xmlns="" id="{A8301CF8-A60F-4FC2-995C-4F9687050129}"/>
              </a:ext>
            </a:extLst>
          </p:cNvPr>
          <p:cNvSpPr/>
          <p:nvPr/>
        </p:nvSpPr>
        <p:spPr>
          <a:xfrm rot="10800000">
            <a:off x="3601882" y="2608364"/>
            <a:ext cx="254381" cy="1376840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Левая фигурная скобка 102">
            <a:extLst>
              <a:ext uri="{FF2B5EF4-FFF2-40B4-BE49-F238E27FC236}">
                <a16:creationId xmlns:a16="http://schemas.microsoft.com/office/drawing/2014/main" xmlns="" id="{7BA3877E-6960-47F5-9140-D259442CFE34}"/>
              </a:ext>
            </a:extLst>
          </p:cNvPr>
          <p:cNvSpPr/>
          <p:nvPr/>
        </p:nvSpPr>
        <p:spPr>
          <a:xfrm rot="5400000">
            <a:off x="5299802" y="1739390"/>
            <a:ext cx="254380" cy="1274515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6F6DAF-CF78-4DD7-9A0E-81DEA1EDD080}"/>
              </a:ext>
            </a:extLst>
          </p:cNvPr>
          <p:cNvSpPr txBox="1"/>
          <p:nvPr/>
        </p:nvSpPr>
        <p:spPr>
          <a:xfrm>
            <a:off x="2125282" y="1710603"/>
            <a:ext cx="43019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24EEAB8B-C5A4-4112-84E9-3A8F5E05845C}"/>
              </a:ext>
            </a:extLst>
          </p:cNvPr>
          <p:cNvSpPr txBox="1"/>
          <p:nvPr/>
        </p:nvSpPr>
        <p:spPr>
          <a:xfrm>
            <a:off x="6668435" y="3343778"/>
            <a:ext cx="42664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8C2A89F2-8CA4-4CB5-8F65-138C8CE52F9D}"/>
              </a:ext>
            </a:extLst>
          </p:cNvPr>
          <p:cNvSpPr txBox="1"/>
          <p:nvPr/>
        </p:nvSpPr>
        <p:spPr>
          <a:xfrm>
            <a:off x="4019961" y="3067323"/>
            <a:ext cx="42664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18454EA9-6C70-418F-BA07-4D138A86C426}"/>
              </a:ext>
            </a:extLst>
          </p:cNvPr>
          <p:cNvSpPr txBox="1"/>
          <p:nvPr/>
        </p:nvSpPr>
        <p:spPr>
          <a:xfrm>
            <a:off x="5225359" y="1656193"/>
            <a:ext cx="40326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852330A-9E96-4FF0-A742-5FE893DBFC84}"/>
              </a:ext>
            </a:extLst>
          </p:cNvPr>
          <p:cNvSpPr txBox="1"/>
          <p:nvPr/>
        </p:nvSpPr>
        <p:spPr>
          <a:xfrm>
            <a:off x="4518069" y="5102969"/>
            <a:ext cx="184398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3 · 6 = 18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035BE7E-02C7-4F96-86D9-7BC681295352}"/>
              </a:ext>
            </a:extLst>
          </p:cNvPr>
          <p:cNvSpPr txBox="1"/>
          <p:nvPr/>
        </p:nvSpPr>
        <p:spPr>
          <a:xfrm>
            <a:off x="1190543" y="4192031"/>
            <a:ext cx="184673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6 · 3 = 18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53C27A8-08D6-4291-AC51-9DDDE6C1707F}"/>
              </a:ext>
            </a:extLst>
          </p:cNvPr>
          <p:cNvSpPr txBox="1"/>
          <p:nvPr/>
        </p:nvSpPr>
        <p:spPr>
          <a:xfrm>
            <a:off x="1661659" y="5491703"/>
            <a:ext cx="2333990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6 · 3 = 3 · 6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84C0B0F3-2991-468C-A2B4-7A10D679ED13}"/>
              </a:ext>
            </a:extLst>
          </p:cNvPr>
          <p:cNvSpPr/>
          <p:nvPr/>
        </p:nvSpPr>
        <p:spPr>
          <a:xfrm>
            <a:off x="7204036" y="1832336"/>
            <a:ext cx="4171566" cy="1552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Від переставляння множників значення добутку не змінюється.</a:t>
            </a:r>
          </a:p>
        </p:txBody>
      </p:sp>
      <p:sp>
        <p:nvSpPr>
          <p:cNvPr id="46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1371452" y="1234109"/>
            <a:ext cx="7694835" cy="4480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Зі </a:t>
            </a:r>
            <a:r>
              <a:rPr lang="uk-UA" sz="2400" b="1" dirty="0">
                <a:solidFill>
                  <a:srgbClr val="7030A0"/>
                </a:solidFill>
              </a:rPr>
              <a:t>скількох квадратів складається кожен прямокутник?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6A55593-53A4-4887-AEA4-EB3713A16C71}"/>
              </a:ext>
            </a:extLst>
          </p:cNvPr>
          <p:cNvSpPr/>
          <p:nvPr/>
        </p:nvSpPr>
        <p:spPr>
          <a:xfrm rot="16200000">
            <a:off x="999204" y="345607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CE731D2-DB76-409E-8B19-1B06DFCBE5CD}"/>
              </a:ext>
            </a:extLst>
          </p:cNvPr>
          <p:cNvSpPr/>
          <p:nvPr/>
        </p:nvSpPr>
        <p:spPr>
          <a:xfrm rot="16200000">
            <a:off x="1419871" y="345607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8D3FD2DE-3070-4DA7-B402-4D4E6EF4FBA9}"/>
              </a:ext>
            </a:extLst>
          </p:cNvPr>
          <p:cNvSpPr/>
          <p:nvPr/>
        </p:nvSpPr>
        <p:spPr>
          <a:xfrm rot="16200000">
            <a:off x="1840538" y="345607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E30924EA-C98C-41F3-AD1D-EBDE7BDE2929}"/>
              </a:ext>
            </a:extLst>
          </p:cNvPr>
          <p:cNvSpPr/>
          <p:nvPr/>
        </p:nvSpPr>
        <p:spPr>
          <a:xfrm rot="16200000">
            <a:off x="2271967" y="345607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8D3FD2DE-3070-4DA7-B402-4D4E6EF4FBA9}"/>
              </a:ext>
            </a:extLst>
          </p:cNvPr>
          <p:cNvSpPr/>
          <p:nvPr/>
        </p:nvSpPr>
        <p:spPr>
          <a:xfrm rot="16200000">
            <a:off x="2717943" y="306899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612A19D-7C90-4C1F-A5A4-C74169CD7CAF}"/>
              </a:ext>
            </a:extLst>
          </p:cNvPr>
          <p:cNvSpPr/>
          <p:nvPr/>
        </p:nvSpPr>
        <p:spPr>
          <a:xfrm rot="16200000">
            <a:off x="2717943" y="268631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E30924EA-C98C-41F3-AD1D-EBDE7BDE2929}"/>
              </a:ext>
            </a:extLst>
          </p:cNvPr>
          <p:cNvSpPr/>
          <p:nvPr/>
        </p:nvSpPr>
        <p:spPr>
          <a:xfrm rot="16200000">
            <a:off x="3149372" y="306899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7724131E-6259-4C62-8FE3-6D957719C8AC}"/>
              </a:ext>
            </a:extLst>
          </p:cNvPr>
          <p:cNvSpPr/>
          <p:nvPr/>
        </p:nvSpPr>
        <p:spPr>
          <a:xfrm rot="16200000">
            <a:off x="3149372" y="268631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8D3FD2DE-3070-4DA7-B402-4D4E6EF4FBA9}"/>
              </a:ext>
            </a:extLst>
          </p:cNvPr>
          <p:cNvSpPr/>
          <p:nvPr/>
        </p:nvSpPr>
        <p:spPr>
          <a:xfrm rot="16200000">
            <a:off x="2717944" y="345167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30924EA-C98C-41F3-AD1D-EBDE7BDE2929}"/>
              </a:ext>
            </a:extLst>
          </p:cNvPr>
          <p:cNvSpPr/>
          <p:nvPr/>
        </p:nvSpPr>
        <p:spPr>
          <a:xfrm rot="16200000">
            <a:off x="3149373" y="3451677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B396B8FE-8648-45BB-977E-53A6BFCE9F54}"/>
              </a:ext>
            </a:extLst>
          </p:cNvPr>
          <p:cNvSpPr/>
          <p:nvPr/>
        </p:nvSpPr>
        <p:spPr>
          <a:xfrm>
            <a:off x="4779623" y="4203434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E89309B0-3BD6-47A0-B33E-465E5F77A572}"/>
              </a:ext>
            </a:extLst>
          </p:cNvPr>
          <p:cNvSpPr/>
          <p:nvPr/>
        </p:nvSpPr>
        <p:spPr>
          <a:xfrm>
            <a:off x="5162303" y="4203434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F44F1ECC-C8A9-46E7-B9E8-2362BE04D407}"/>
              </a:ext>
            </a:extLst>
          </p:cNvPr>
          <p:cNvSpPr/>
          <p:nvPr/>
        </p:nvSpPr>
        <p:spPr>
          <a:xfrm>
            <a:off x="4779623" y="4634863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F2D383CF-359C-4BFF-99EB-949FA1F27C5E}"/>
              </a:ext>
            </a:extLst>
          </p:cNvPr>
          <p:cNvSpPr/>
          <p:nvPr/>
        </p:nvSpPr>
        <p:spPr>
          <a:xfrm>
            <a:off x="5162303" y="4634863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E89309B0-3BD6-47A0-B33E-465E5F77A572}"/>
              </a:ext>
            </a:extLst>
          </p:cNvPr>
          <p:cNvSpPr/>
          <p:nvPr/>
        </p:nvSpPr>
        <p:spPr>
          <a:xfrm>
            <a:off x="5585292" y="419203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2D383CF-359C-4BFF-99EB-949FA1F27C5E}"/>
              </a:ext>
            </a:extLst>
          </p:cNvPr>
          <p:cNvSpPr/>
          <p:nvPr/>
        </p:nvSpPr>
        <p:spPr>
          <a:xfrm>
            <a:off x="5585292" y="4623460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5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1678" y="636044"/>
            <a:ext cx="10006693" cy="69605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задачу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№ </a:t>
            </a:r>
            <a:r>
              <a:rPr lang="en-US" sz="4000" b="1" dirty="0" smtClean="0">
                <a:solidFill>
                  <a:schemeClr val="bg1"/>
                </a:solidFill>
              </a:rPr>
              <a:t>591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1581148" y="1495382"/>
            <a:ext cx="8667752" cy="1182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 вулиці їде </a:t>
            </a:r>
            <a:r>
              <a:rPr lang="uk-UA" sz="2800" dirty="0">
                <a:solidFill>
                  <a:srgbClr val="FFFF00"/>
                </a:solidFill>
              </a:rPr>
              <a:t>3 маршрутки, по 8 пасажирів у кожній</a:t>
            </a:r>
            <a:r>
              <a:rPr lang="uk-UA" sz="2800" dirty="0"/>
              <a:t>. Скільки всього пасажирів їде в цих маршрутках?</a:t>
            </a:r>
          </a:p>
        </p:txBody>
      </p:sp>
      <p:pic>
        <p:nvPicPr>
          <p:cNvPr id="2050" name="Picture 2" descr="minibus">
            <a:extLst>
              <a:ext uri="{FF2B5EF4-FFF2-40B4-BE49-F238E27FC236}">
                <a16:creationId xmlns:a16="http://schemas.microsoft.com/office/drawing/2014/main" xmlns="" id="{C46807F8-7B29-468A-9F57-D3F65912F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8" b="17992"/>
          <a:stretch/>
        </p:blipFill>
        <p:spPr bwMode="auto">
          <a:xfrm>
            <a:off x="8298471" y="2825630"/>
            <a:ext cx="2422371" cy="18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uropean minibus">
            <a:extLst>
              <a:ext uri="{FF2B5EF4-FFF2-40B4-BE49-F238E27FC236}">
                <a16:creationId xmlns:a16="http://schemas.microsoft.com/office/drawing/2014/main" xmlns="" id="{8B9C2EDB-1511-4C05-ACB5-3EE90F897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7" t="17033" r="1467" b="21634"/>
          <a:stretch/>
        </p:blipFill>
        <p:spPr bwMode="auto">
          <a:xfrm>
            <a:off x="1313542" y="2825630"/>
            <a:ext cx="2778534" cy="17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rmany light van">
            <a:extLst>
              <a:ext uri="{FF2B5EF4-FFF2-40B4-BE49-F238E27FC236}">
                <a16:creationId xmlns:a16="http://schemas.microsoft.com/office/drawing/2014/main" xmlns="" id="{176D32DC-B12F-4C32-9736-2AE2D01A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8" b="19727"/>
          <a:stretch/>
        </p:blipFill>
        <p:spPr bwMode="auto">
          <a:xfrm>
            <a:off x="4929158" y="2843631"/>
            <a:ext cx="2699281" cy="17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3082097" y="4905469"/>
            <a:ext cx="13659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8</a:t>
            </a:r>
            <a:r>
              <a:rPr lang="uk-UA" sz="3600" dirty="0" smtClean="0">
                <a:solidFill>
                  <a:schemeClr val="bg1"/>
                </a:solidFill>
              </a:rPr>
              <a:t> · </a:t>
            </a:r>
            <a:r>
              <a:rPr lang="en-US" sz="3600" dirty="0" smtClean="0">
                <a:solidFill>
                  <a:schemeClr val="bg1"/>
                </a:solidFill>
              </a:rPr>
              <a:t>3</a:t>
            </a:r>
            <a:r>
              <a:rPr lang="uk-UA" sz="3600" dirty="0" smtClean="0">
                <a:solidFill>
                  <a:schemeClr val="bg1"/>
                </a:solidFill>
              </a:rPr>
              <a:t> =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4448094" y="4902696"/>
            <a:ext cx="16131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24 </a:t>
            </a:r>
            <a:r>
              <a:rPr lang="uk-UA" sz="3600" dirty="0" smtClean="0">
                <a:solidFill>
                  <a:schemeClr val="bg1"/>
                </a:solidFill>
              </a:rPr>
              <a:t>(п.)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8FB062-5260-4A47-84A0-628B05AFC6D8}"/>
              </a:ext>
            </a:extLst>
          </p:cNvPr>
          <p:cNvSpPr txBox="1"/>
          <p:nvPr/>
        </p:nvSpPr>
        <p:spPr>
          <a:xfrm>
            <a:off x="7154715" y="4866142"/>
            <a:ext cx="13659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3 </a:t>
            </a:r>
            <a:r>
              <a:rPr lang="uk-UA" sz="3600" dirty="0" smtClean="0">
                <a:solidFill>
                  <a:schemeClr val="bg1"/>
                </a:solidFill>
              </a:rPr>
              <a:t>· </a:t>
            </a:r>
            <a:r>
              <a:rPr lang="uk-UA" sz="3600" dirty="0" smtClean="0">
                <a:solidFill>
                  <a:schemeClr val="bg1"/>
                </a:solidFill>
              </a:rPr>
              <a:t>8 </a:t>
            </a:r>
            <a:r>
              <a:rPr lang="uk-UA" sz="3600" dirty="0" smtClean="0">
                <a:solidFill>
                  <a:schemeClr val="bg1"/>
                </a:solidFill>
              </a:rPr>
              <a:t>=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732" b="53977"/>
          <a:stretch/>
        </p:blipFill>
        <p:spPr>
          <a:xfrm>
            <a:off x="699572" y="1342252"/>
            <a:ext cx="6777998" cy="4712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670187" y="494530"/>
            <a:ext cx="10781583" cy="79770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задачу </a:t>
            </a:r>
            <a:r>
              <a:rPr lang="uk-UA" sz="4000" b="1" dirty="0" smtClean="0">
                <a:solidFill>
                  <a:schemeClr val="bg1"/>
                </a:solidFill>
              </a:rPr>
              <a:t>592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71949" y="-651277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591409" y="-613822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603786" y="-601683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C52B505-0071-45FC-8AFC-36E842CA0FAE}"/>
              </a:ext>
            </a:extLst>
          </p:cNvPr>
          <p:cNvSpPr txBox="1"/>
          <p:nvPr/>
        </p:nvSpPr>
        <p:spPr>
          <a:xfrm>
            <a:off x="1025165" y="5468755"/>
            <a:ext cx="202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Відповідь</a:t>
            </a:r>
            <a:r>
              <a:rPr lang="uk-UA" sz="2800" b="1" dirty="0" smtClean="0">
                <a:solidFill>
                  <a:srgbClr val="0070C0"/>
                </a:solidFill>
              </a:rPr>
              <a:t>: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800603" y="3818218"/>
            <a:ext cx="147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27 </a:t>
            </a:r>
            <a:r>
              <a:rPr lang="en-US" sz="2800" b="1" dirty="0" smtClean="0">
                <a:solidFill>
                  <a:srgbClr val="0070C0"/>
                </a:solidFill>
              </a:rPr>
              <a:t>(</a:t>
            </a:r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грн)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861761EA-6BDB-4822-A55D-775D6A31D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958558" y="-634745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4B9ADB96-EFFE-4DFC-AE69-292DF3368A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215592" y="-634745"/>
            <a:ext cx="455016" cy="56766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3990A4-0363-42C4-9DE1-5B90EC307F5F}"/>
              </a:ext>
            </a:extLst>
          </p:cNvPr>
          <p:cNvSpPr txBox="1"/>
          <p:nvPr/>
        </p:nvSpPr>
        <p:spPr>
          <a:xfrm>
            <a:off x="4272266" y="3830016"/>
            <a:ext cx="224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- </a:t>
            </a:r>
            <a:r>
              <a:rPr lang="uk-UA" sz="2800" b="1" dirty="0" smtClean="0">
                <a:solidFill>
                  <a:srgbClr val="0070C0"/>
                </a:solidFill>
              </a:rPr>
              <a:t>витратила.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8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6901543" y="1389320"/>
            <a:ext cx="4659084" cy="16911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Оленка купила </a:t>
            </a:r>
            <a:r>
              <a:rPr lang="uk-UA" sz="2800" dirty="0">
                <a:solidFill>
                  <a:srgbClr val="FFFF00"/>
                </a:solidFill>
              </a:rPr>
              <a:t>3 листівки, по </a:t>
            </a:r>
            <a:r>
              <a:rPr lang="uk-UA" sz="2800" dirty="0" smtClean="0">
                <a:solidFill>
                  <a:srgbClr val="FFFF00"/>
                </a:solidFill>
              </a:rPr>
              <a:t>9грн </a:t>
            </a:r>
            <a:r>
              <a:rPr lang="uk-UA" sz="2800" dirty="0">
                <a:solidFill>
                  <a:srgbClr val="FFFF00"/>
                </a:solidFill>
              </a:rPr>
              <a:t>кожна.</a:t>
            </a:r>
            <a:r>
              <a:rPr lang="uk-UA" sz="2800" dirty="0"/>
              <a:t> Продавцеві вона </a:t>
            </a:r>
            <a:r>
              <a:rPr lang="uk-UA" sz="2800" dirty="0">
                <a:solidFill>
                  <a:srgbClr val="FFFF00"/>
                </a:solidFill>
              </a:rPr>
              <a:t>дала </a:t>
            </a:r>
            <a:r>
              <a:rPr lang="uk-UA" sz="2800" dirty="0" smtClean="0">
                <a:solidFill>
                  <a:srgbClr val="FFFF00"/>
                </a:solidFill>
              </a:rPr>
              <a:t>50грн</a:t>
            </a:r>
            <a:r>
              <a:rPr lang="uk-UA" sz="2800" dirty="0"/>
              <a:t>. Яку решту отримала дівчинка?</a:t>
            </a:r>
            <a:endParaRPr lang="uk-UA" sz="28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856514"/>
            <a:ext cx="1054100" cy="10014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C52B505-0071-45FC-8AFC-36E842CA0FAE}"/>
              </a:ext>
            </a:extLst>
          </p:cNvPr>
          <p:cNvSpPr txBox="1"/>
          <p:nvPr/>
        </p:nvSpPr>
        <p:spPr>
          <a:xfrm>
            <a:off x="2776183" y="5478106"/>
            <a:ext cx="272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23 грн решта</a:t>
            </a:r>
            <a:r>
              <a:rPr lang="uk-UA" sz="2800" b="1" dirty="0" smtClean="0">
                <a:solidFill>
                  <a:srgbClr val="0070C0"/>
                </a:solidFill>
              </a:rPr>
              <a:t>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423A6614-48AA-4DCA-A03E-622B557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222679" y="-667808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A1CFAD13-0292-47D4-92C6-D98C24B916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420014" y="-661580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F00A2112-B132-4F95-964E-19253F8F34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29232" y="-667807"/>
            <a:ext cx="455016" cy="56766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2A3DBF61-565D-48E8-AA46-710B5719D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024607" y="-643812"/>
            <a:ext cx="455016" cy="56766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3045767" y="4372735"/>
            <a:ext cx="154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23 </a:t>
            </a:r>
            <a:r>
              <a:rPr lang="en-US" sz="2800" b="1" dirty="0" smtClean="0">
                <a:solidFill>
                  <a:srgbClr val="0070C0"/>
                </a:solidFill>
              </a:rPr>
              <a:t>(</a:t>
            </a:r>
            <a:r>
              <a:rPr lang="uk-UA" sz="2800" b="1" dirty="0" smtClean="0">
                <a:solidFill>
                  <a:srgbClr val="0070C0"/>
                </a:solidFill>
              </a:rPr>
              <a:t>грн)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5004" y="4873777"/>
            <a:ext cx="240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__ – __∙__ =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1598152" y="4904554"/>
            <a:ext cx="58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50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398545" y="4890868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9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975984" y="4895955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3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3677422" y="4928044"/>
            <a:ext cx="1406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23 (грн)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70340" y="3768505"/>
            <a:ext cx="2171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1 ) </a:t>
            </a:r>
            <a:r>
              <a:rPr lang="uk-UA" sz="3200" b="1" dirty="0" smtClean="0">
                <a:solidFill>
                  <a:srgbClr val="0070C0"/>
                </a:solidFill>
              </a:rPr>
              <a:t>_ ∙ _  =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054100" y="4341438"/>
            <a:ext cx="2524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2 )  </a:t>
            </a:r>
            <a:r>
              <a:rPr lang="uk-UA" sz="3200" b="1" dirty="0" smtClean="0">
                <a:solidFill>
                  <a:srgbClr val="0070C0"/>
                </a:solidFill>
              </a:rPr>
              <a:t>__–__ =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1622088" y="3799282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9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156002" y="3830060"/>
            <a:ext cx="37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3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1622251" y="4384982"/>
            <a:ext cx="56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50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5A23A7C5-2E32-4F83-9776-014F60AF8B35}"/>
              </a:ext>
            </a:extLst>
          </p:cNvPr>
          <p:cNvSpPr txBox="1"/>
          <p:nvPr/>
        </p:nvSpPr>
        <p:spPr>
          <a:xfrm>
            <a:off x="2294900" y="4384982"/>
            <a:ext cx="57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27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5748698" y="5270815"/>
            <a:ext cx="4059331" cy="9476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Задача на знаходження різниці</a:t>
            </a:r>
            <a:endParaRPr lang="uk-UA" sz="2800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774D5647-4B62-4072-BA39-13BCCE9B5E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5" t="18524" r="15151" b="15471"/>
          <a:stretch/>
        </p:blipFill>
        <p:spPr>
          <a:xfrm>
            <a:off x="8809714" y="3080477"/>
            <a:ext cx="2587833" cy="219307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EB469906-360D-4C40-826B-362DF76211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15" r="19420"/>
          <a:stretch/>
        </p:blipFill>
        <p:spPr>
          <a:xfrm>
            <a:off x="7480517" y="3080477"/>
            <a:ext cx="1329197" cy="2193078"/>
          </a:xfrm>
          <a:prstGeom prst="rect">
            <a:avLst/>
          </a:prstGeom>
        </p:spPr>
      </p:pic>
      <p:sp>
        <p:nvSpPr>
          <p:cNvPr id="43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1074408" y="2234898"/>
            <a:ext cx="3734366" cy="13817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Було – </a:t>
            </a:r>
            <a:r>
              <a:rPr lang="uk-UA" sz="2800" b="1" dirty="0" smtClean="0">
                <a:solidFill>
                  <a:srgbClr val="0070C0"/>
                </a:solidFill>
              </a:rPr>
              <a:t>50 </a:t>
            </a:r>
            <a:r>
              <a:rPr lang="uk-UA" sz="2800" b="1" dirty="0" smtClean="0">
                <a:solidFill>
                  <a:srgbClr val="0070C0"/>
                </a:solidFill>
              </a:rPr>
              <a:t>грн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Купила – </a:t>
            </a:r>
            <a:r>
              <a:rPr lang="uk-UA" sz="2800" b="1" dirty="0" smtClean="0">
                <a:solidFill>
                  <a:srgbClr val="0070C0"/>
                </a:solidFill>
              </a:rPr>
              <a:t>3 л. </a:t>
            </a:r>
            <a:r>
              <a:rPr lang="uk-UA" sz="2800" b="1" dirty="0" smtClean="0">
                <a:solidFill>
                  <a:srgbClr val="0070C0"/>
                </a:solidFill>
              </a:rPr>
              <a:t>по </a:t>
            </a:r>
            <a:r>
              <a:rPr lang="uk-UA" sz="2800" b="1" dirty="0" smtClean="0">
                <a:solidFill>
                  <a:srgbClr val="0070C0"/>
                </a:solidFill>
              </a:rPr>
              <a:t>9 </a:t>
            </a:r>
            <a:r>
              <a:rPr lang="uk-UA" sz="2800" b="1" dirty="0" smtClean="0">
                <a:solidFill>
                  <a:srgbClr val="0070C0"/>
                </a:solidFill>
              </a:rPr>
              <a:t>грн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Решта - ? грн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69085447-83EF-41C4-B955-1D080D2D78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931" r="13501" b="11673"/>
          <a:stretch/>
        </p:blipFill>
        <p:spPr>
          <a:xfrm>
            <a:off x="2586387" y="1198026"/>
            <a:ext cx="2340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45" grpId="0"/>
      <p:bldP spid="51" grpId="0"/>
      <p:bldP spid="80" grpId="0"/>
      <p:bldP spid="3" grpId="0"/>
      <p:bldP spid="81" grpId="0"/>
      <p:bldP spid="82" grpId="0"/>
      <p:bldP spid="83" grpId="0"/>
      <p:bldP spid="84" grpId="0"/>
      <p:bldP spid="62" grpId="0"/>
      <p:bldP spid="65" grpId="0"/>
      <p:bldP spid="66" grpId="0"/>
      <p:bldP spid="68" grpId="0"/>
      <p:bldP spid="71" grpId="0"/>
      <p:bldP spid="77" grpId="0"/>
      <p:bldP spid="78" grpId="0" animBg="1"/>
      <p:bldP spid="4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4951</TotalTime>
  <Words>499</Words>
  <Application>Microsoft Office PowerPoint</Application>
  <PresentationFormat>Произвольный</PresentationFormat>
  <Paragraphs>136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749</cp:revision>
  <dcterms:created xsi:type="dcterms:W3CDTF">2018-01-05T16:38:53Z</dcterms:created>
  <dcterms:modified xsi:type="dcterms:W3CDTF">2025-01-27T17:42:18Z</dcterms:modified>
</cp:coreProperties>
</file>