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746" r:id="rId3"/>
    <p:sldId id="747" r:id="rId4"/>
    <p:sldId id="686" r:id="rId5"/>
    <p:sldId id="739" r:id="rId6"/>
    <p:sldId id="741" r:id="rId7"/>
    <p:sldId id="750" r:id="rId8"/>
    <p:sldId id="736" r:id="rId9"/>
    <p:sldId id="701" r:id="rId10"/>
    <p:sldId id="751" r:id="rId11"/>
    <p:sldId id="748" r:id="rId12"/>
    <p:sldId id="74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46"/>
            <p14:sldId id="747"/>
            <p14:sldId id="686"/>
            <p14:sldId id="739"/>
            <p14:sldId id="741"/>
            <p14:sldId id="750"/>
            <p14:sldId id="736"/>
            <p14:sldId id="701"/>
            <p14:sldId id="751"/>
            <p14:sldId id="748"/>
            <p14:sldId id="74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FCCFF"/>
    <a:srgbClr val="F7CDF7"/>
    <a:srgbClr val="295FFF"/>
    <a:srgbClr val="0D0D0D"/>
    <a:srgbClr val="FF3131"/>
    <a:srgbClr val="00B050"/>
    <a:srgbClr val="2F3242"/>
    <a:srgbClr val="1694E9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Збільшення числа в кілька 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на знаходження суми  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smtClean="0">
              <a:solidFill>
                <a:schemeClr val="bg1"/>
              </a:solidFill>
            </a:rPr>
            <a:t>Побудова відрізків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354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3661" custLinFactNeighborX="16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09165" custLinFactX="9660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86668" custLinFactX="-102376" custLinFactNeighborX="-2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32184-E1A4-4B15-929B-9DF6205DCCE6}" type="presOf" srcId="{289AA968-9F58-4A6E-B11C-582CA574AD65}" destId="{6408D3F1-0C0E-4F5D-B5D5-053E6D4B4C50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8F1771D0-4840-4A19-91AD-7B6306755891}" type="presOf" srcId="{3466C275-B8F1-459F-B50B-976409EFE0E4}" destId="{6C0F7CAC-2753-43F9-84FC-D27019835444}" srcOrd="0" destOrd="0" presId="urn:microsoft.com/office/officeart/2005/8/layout/hList6"/>
    <dgm:cxn modelId="{68A8CAA0-60F9-441E-850F-C60FC92D62E3}" type="presOf" srcId="{C7F066E2-A2BF-4022-BF58-14958850D66F}" destId="{59CF1D9C-2F66-430C-8C5F-07B7FEE5F045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36BEBEB6-631E-4A76-9004-C3B08757BE7E}" type="presOf" srcId="{17FCBCD0-5166-44EF-A995-697AB50FC98B}" destId="{8C93B566-6306-40C5-A3D5-B84E788E517B}" srcOrd="0" destOrd="0" presId="urn:microsoft.com/office/officeart/2005/8/layout/hList6"/>
    <dgm:cxn modelId="{347AC7E7-2B46-4B71-AB82-A32A1F54EC78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A0B89FB2-0685-42D7-900B-1984B0FDF264}" type="presParOf" srcId="{6408D3F1-0C0E-4F5D-B5D5-053E6D4B4C50}" destId="{783C5BBC-E083-4F12-B4A9-616A8F9530EC}" srcOrd="0" destOrd="0" presId="urn:microsoft.com/office/officeart/2005/8/layout/hList6"/>
    <dgm:cxn modelId="{E1507E28-BAAF-424F-B4A3-C270F1D27C8B}" type="presParOf" srcId="{6408D3F1-0C0E-4F5D-B5D5-053E6D4B4C50}" destId="{903EF99B-E600-4B60-96C8-658D7EF2F880}" srcOrd="1" destOrd="0" presId="urn:microsoft.com/office/officeart/2005/8/layout/hList6"/>
    <dgm:cxn modelId="{9E052F81-D7A0-431D-82F8-DDF2020428D3}" type="presParOf" srcId="{6408D3F1-0C0E-4F5D-B5D5-053E6D4B4C50}" destId="{8C93B566-6306-40C5-A3D5-B84E788E517B}" srcOrd="2" destOrd="0" presId="urn:microsoft.com/office/officeart/2005/8/layout/hList6"/>
    <dgm:cxn modelId="{916719ED-8C40-48B1-B864-2A980CCB1500}" type="presParOf" srcId="{6408D3F1-0C0E-4F5D-B5D5-053E6D4B4C50}" destId="{B4E8D5E2-E5AE-41CC-80D3-5A0016AFADCC}" srcOrd="3" destOrd="0" presId="urn:microsoft.com/office/officeart/2005/8/layout/hList6"/>
    <dgm:cxn modelId="{B01B56B8-2469-4688-B5A9-2849E6F0548D}" type="presParOf" srcId="{6408D3F1-0C0E-4F5D-B5D5-053E6D4B4C50}" destId="{59CF1D9C-2F66-430C-8C5F-07B7FEE5F045}" srcOrd="4" destOrd="0" presId="urn:microsoft.com/office/officeart/2005/8/layout/hList6"/>
    <dgm:cxn modelId="{7EF145D4-AA50-4A59-B06E-01F648EDB1FD}" type="presParOf" srcId="{6408D3F1-0C0E-4F5D-B5D5-053E6D4B4C50}" destId="{DF566261-9B99-479C-9346-B39B9279D96E}" srcOrd="5" destOrd="0" presId="urn:microsoft.com/office/officeart/2005/8/layout/hList6"/>
    <dgm:cxn modelId="{F4AD4D7E-B10A-49D7-8A73-0A2416AEE75E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45164" y="1107871"/>
          <a:ext cx="4272497" cy="20567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2708" y="854498"/>
        <a:ext cx="20567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442188" y="826662"/>
          <a:ext cx="4272497" cy="261917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Збільшення числа в кілька 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68851" y="854498"/>
        <a:ext cx="2619172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7122898" y="609882"/>
          <a:ext cx="4272497" cy="305273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на знаходження суми  </a:t>
          </a:r>
          <a:endParaRPr lang="ru-RU" sz="3200" b="1" kern="1200" dirty="0"/>
        </a:p>
      </dsp:txBody>
      <dsp:txXfrm rot="5400000">
        <a:off x="7732781" y="854498"/>
        <a:ext cx="3052732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4153088" y="924439"/>
          <a:ext cx="4272497" cy="242361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bg1"/>
              </a:solidFill>
            </a:rPr>
            <a:t>Побудова відрізків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77528" y="854498"/>
        <a:ext cx="242361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jpe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4256" y="4144586"/>
            <a:ext cx="9246054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Закріплення вивченого матеріалу. Побудова відрізка.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artoon owl with backpack">
            <a:extLst>
              <a:ext uri="{FF2B5EF4-FFF2-40B4-BE49-F238E27FC236}">
                <a16:creationId xmlns="" xmlns:a16="http://schemas.microsoft.com/office/drawing/2014/main" id="{B3E94F91-0D92-4793-B9D4-F43DF7C5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6" y="1243358"/>
            <a:ext cx="2378529" cy="2498455"/>
          </a:xfrm>
          <a:prstGeom prst="round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18648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5.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множення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7</a:t>
            </a:r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65814" b="55279"/>
          <a:stretch/>
        </p:blipFill>
        <p:spPr>
          <a:xfrm>
            <a:off x="959200" y="1316025"/>
            <a:ext cx="6012000" cy="44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49086" y="494530"/>
            <a:ext cx="10435118" cy="7977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Розв’яжи </a:t>
            </a:r>
            <a:r>
              <a:rPr lang="uk-UA" sz="3200" b="1" dirty="0" smtClean="0">
                <a:solidFill>
                  <a:schemeClr val="bg1"/>
                </a:solidFill>
              </a:rPr>
              <a:t>задачу 600, скориставшись коротким записом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71949" y="-65127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1409" y="-613822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85574" y="5047873"/>
            <a:ext cx="182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Відповідь</a:t>
            </a:r>
            <a:r>
              <a:rPr lang="uk-UA" sz="2800" b="1" dirty="0" smtClean="0">
                <a:solidFill>
                  <a:srgbClr val="0070C0"/>
                </a:solidFill>
              </a:rPr>
              <a:t>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61761EA-6BDB-4822-A55D-775D6A31D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6034" y="-567661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9ADB96-EFFE-4DFC-AE69-292DF3368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66485" y="-567661"/>
            <a:ext cx="455016" cy="567661"/>
          </a:xfrm>
          <a:prstGeom prst="rect">
            <a:avLst/>
          </a:prstGeom>
        </p:spPr>
      </p:pic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85533" y="1389319"/>
            <a:ext cx="5198671" cy="1912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зайчика в коморі </a:t>
            </a:r>
            <a:r>
              <a:rPr lang="uk-UA" sz="2800" dirty="0">
                <a:solidFill>
                  <a:srgbClr val="FFFF00"/>
                </a:solidFill>
              </a:rPr>
              <a:t>5 капустин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морквин – утричі більше</a:t>
            </a:r>
            <a:r>
              <a:rPr lang="uk-UA" sz="2800" dirty="0"/>
              <a:t>. Скільки </a:t>
            </a:r>
            <a:r>
              <a:rPr lang="uk-UA" sz="2800" dirty="0">
                <a:solidFill>
                  <a:srgbClr val="FFFF00"/>
                </a:solidFill>
              </a:rPr>
              <a:t>всього капустин і морквин</a:t>
            </a:r>
            <a:r>
              <a:rPr lang="uk-UA" sz="2800" dirty="0"/>
              <a:t> у зайчика?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95659" y="2285487"/>
            <a:ext cx="3288675" cy="1141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К – 5 шт.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М – у 3 р. більше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9" y="1357304"/>
            <a:ext cx="2705164" cy="1381360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132695" y="2444235"/>
            <a:ext cx="388540" cy="85721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803" y="2580455"/>
            <a:ext cx="103528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? </a:t>
            </a:r>
            <a:r>
              <a:rPr lang="uk-UA" sz="3200" b="1" dirty="0" smtClean="0">
                <a:solidFill>
                  <a:srgbClr val="0070C0"/>
                </a:solidFill>
              </a:rPr>
              <a:t>шт.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045766" y="5071887"/>
            <a:ext cx="435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20 штук овочів усього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09996" y="-69090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1CFAD13-0292-47D4-92C6-D98C24B91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20014" y="-6615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00A2112-B132-4F95-964E-19253F8F3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5886" y="-66780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A3DBF61-565D-48E8-AA46-710B5719D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61957" y="-612282"/>
            <a:ext cx="455016" cy="5676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5371" y="4487112"/>
            <a:ext cx="240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__ ∙ __ + 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318387" y="4492146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098912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896676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452104" y="4512290"/>
            <a:ext cx="143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20 (шт.)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7" name="Picture 2" descr="easter bunny carrying basket full of carrots">
            <a:extLst>
              <a:ext uri="{FF2B5EF4-FFF2-40B4-BE49-F238E27FC236}">
                <a16:creationId xmlns="" xmlns:a16="http://schemas.microsoft.com/office/drawing/2014/main" id="{CF148186-A05A-41A4-97CF-2831461B8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r="12002"/>
          <a:stretch/>
        </p:blipFill>
        <p:spPr bwMode="auto">
          <a:xfrm>
            <a:off x="9292461" y="3341007"/>
            <a:ext cx="1991743" cy="26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974383" y="3458115"/>
            <a:ext cx="147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15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 м.)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03990A4-0363-42C4-9DE1-5B90EC307F5F}"/>
              </a:ext>
            </a:extLst>
          </p:cNvPr>
          <p:cNvSpPr txBox="1"/>
          <p:nvPr/>
        </p:nvSpPr>
        <p:spPr>
          <a:xfrm>
            <a:off x="4311850" y="3414571"/>
            <a:ext cx="22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- </a:t>
            </a:r>
            <a:r>
              <a:rPr lang="uk-UA" sz="2800" b="1" dirty="0" smtClean="0">
                <a:solidFill>
                  <a:srgbClr val="0070C0"/>
                </a:solidFill>
              </a:rPr>
              <a:t>у зайчика.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231016" y="3968926"/>
            <a:ext cx="154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20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шт.)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30684" y="3383794"/>
            <a:ext cx="2171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1 ) _ ∙ _  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58820" y="3927515"/>
            <a:ext cx="2161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2 )  __ +__=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792158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285295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887901" y="3968569"/>
            <a:ext cx="56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698312" y="3976973"/>
            <a:ext cx="34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5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314320" y="3383794"/>
            <a:ext cx="2560710" cy="12823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Задача на знаходження суми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659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3" grpId="0"/>
      <p:bldP spid="81" grpId="0"/>
      <p:bldP spid="82" grpId="0"/>
      <p:bldP spid="83" grpId="0"/>
      <p:bldP spid="84" grpId="0"/>
      <p:bldP spid="52" grpId="0"/>
      <p:bldP spid="56" grpId="0"/>
      <p:bldP spid="60" grpId="0"/>
      <p:bldP spid="61" grpId="0"/>
      <p:bldP spid="62" grpId="0"/>
      <p:bldP spid="65" grpId="0"/>
      <p:bldP spid="66" grpId="0"/>
      <p:bldP spid="68" grpId="0"/>
      <p:bldP spid="71" grpId="0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552010"/>
            <a:ext cx="8518906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17" y="500526"/>
            <a:ext cx="2553747" cy="2003188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6 Дія множення\№075 - Закріплення вивченого матеріалу\2025-01-27_212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7" y="1255936"/>
            <a:ext cx="6399732" cy="51850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929" y="508680"/>
            <a:ext cx="10059842" cy="78215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3862" y="1421464"/>
            <a:ext cx="8939081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2743" y="4156390"/>
            <a:ext cx="299428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0965" y="4156388"/>
            <a:ext cx="306789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8803" y="4360700"/>
            <a:ext cx="27080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24" y="2175996"/>
            <a:ext cx="2270183" cy="179538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62" y="2090494"/>
            <a:ext cx="2828418" cy="18936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1" y="2200256"/>
            <a:ext cx="2172483" cy="17839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36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8277" y="2040734"/>
            <a:ext cx="2810330" cy="219938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5259" y="2032576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09" y="4282408"/>
            <a:ext cx="2153854" cy="1882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697" y="513841"/>
            <a:ext cx="986476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6886" y="1274504"/>
            <a:ext cx="7228114" cy="656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40697" y="508245"/>
            <a:ext cx="9875645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5092" y="3729346"/>
            <a:ext cx="238952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85" y="2045880"/>
            <a:ext cx="2820586" cy="173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998587"/>
            <a:ext cx="2381840" cy="173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3489" y="3867306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2709" y="3729345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98" y="2045881"/>
            <a:ext cx="2678564" cy="18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5810" y="6012243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2" y="4341592"/>
            <a:ext cx="2391543" cy="1763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3417" y="6012243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13" y="4487941"/>
            <a:ext cx="2676288" cy="1471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701981" y="6008209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5772275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4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452A4A-9D59-4070-9734-7E586080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15" y="1462110"/>
            <a:ext cx="1817972" cy="190963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03052" y="691385"/>
            <a:ext cx="9604433" cy="6584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рахунок з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3073158" y="1411412"/>
            <a:ext cx="7148527" cy="78478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 кішка Ася, </a:t>
            </a:r>
            <a:r>
              <a:rPr lang="uk-UA" sz="2400" b="1" dirty="0" smtClean="0">
                <a:solidFill>
                  <a:srgbClr val="7030A0"/>
                </a:solidFill>
              </a:rPr>
              <a:t>найбільше </a:t>
            </a:r>
            <a:r>
              <a:rPr lang="uk-UA" sz="2400" b="1" dirty="0">
                <a:solidFill>
                  <a:srgbClr val="7030A0"/>
                </a:solidFill>
              </a:rPr>
              <a:t>люблю </a:t>
            </a:r>
            <a:r>
              <a:rPr lang="uk-UA" sz="2400" b="1" dirty="0" smtClean="0">
                <a:solidFill>
                  <a:srgbClr val="7030A0"/>
                </a:solidFill>
              </a:rPr>
              <a:t>гратися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кубиком, на якому вираз </a:t>
            </a:r>
            <a:r>
              <a:rPr lang="uk-UA" sz="2400" b="1" dirty="0">
                <a:solidFill>
                  <a:srgbClr val="7030A0"/>
                </a:solidFill>
              </a:rPr>
              <a:t>з найбільшим </a:t>
            </a:r>
            <a:r>
              <a:rPr lang="uk-UA" sz="2400" b="1" dirty="0" smtClean="0">
                <a:solidFill>
                  <a:srgbClr val="7030A0"/>
                </a:solidFill>
              </a:rPr>
              <a:t>значенням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FD0C418F-4B62-45F1-8F2B-9D0C2E6F14B3}"/>
              </a:ext>
            </a:extLst>
          </p:cNvPr>
          <p:cNvGrpSpPr/>
          <p:nvPr/>
        </p:nvGrpSpPr>
        <p:grpSpPr>
          <a:xfrm>
            <a:off x="8082987" y="2372399"/>
            <a:ext cx="2138698" cy="954818"/>
            <a:chOff x="8682187" y="3202910"/>
            <a:chExt cx="3181074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4" cy="48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6+6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C5EB785-0918-45C4-B34B-5C06B9168DAA}"/>
              </a:ext>
            </a:extLst>
          </p:cNvPr>
          <p:cNvGrpSpPr/>
          <p:nvPr/>
        </p:nvGrpSpPr>
        <p:grpSpPr>
          <a:xfrm>
            <a:off x="2978847" y="2416926"/>
            <a:ext cx="2138698" cy="954819"/>
            <a:chOff x="4718700" y="4369417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8A8D29C-5013-499E-8ACA-B528E020535C}"/>
                </a:ext>
              </a:extLst>
            </p:cNvPr>
            <p:cNvSpPr txBox="1"/>
            <p:nvPr/>
          </p:nvSpPr>
          <p:spPr>
            <a:xfrm>
              <a:off x="4845467" y="4723044"/>
              <a:ext cx="2863244" cy="48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7+5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7C6BF1B2-DBAC-4501-B65F-FE0C164CDB9D}"/>
              </a:ext>
            </a:extLst>
          </p:cNvPr>
          <p:cNvGrpSpPr/>
          <p:nvPr/>
        </p:nvGrpSpPr>
        <p:grpSpPr>
          <a:xfrm>
            <a:off x="5415045" y="2370470"/>
            <a:ext cx="2206851" cy="995135"/>
            <a:chOff x="4686549" y="5579685"/>
            <a:chExt cx="3181076" cy="1166508"/>
          </a:xfrm>
        </p:grpSpPr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2" cy="46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9+4</a:t>
              </a:r>
            </a:p>
          </p:txBody>
        </p:sp>
      </p:grpSp>
      <p:sp>
        <p:nvSpPr>
          <p:cNvPr id="26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2996052" y="3599441"/>
            <a:ext cx="7148527" cy="78478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 </a:t>
            </a:r>
            <a:r>
              <a:rPr lang="uk-UA" sz="2400" b="1" dirty="0" smtClean="0">
                <a:solidFill>
                  <a:srgbClr val="7030A0"/>
                </a:solidFill>
              </a:rPr>
              <a:t>кіт Мурчик, найбільше </a:t>
            </a:r>
            <a:r>
              <a:rPr lang="uk-UA" sz="2400" b="1" dirty="0">
                <a:solidFill>
                  <a:srgbClr val="7030A0"/>
                </a:solidFill>
              </a:rPr>
              <a:t>люблю </a:t>
            </a:r>
            <a:r>
              <a:rPr lang="uk-UA" sz="2400" b="1" dirty="0" smtClean="0">
                <a:solidFill>
                  <a:srgbClr val="7030A0"/>
                </a:solidFill>
              </a:rPr>
              <a:t>гратися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кубиком, на якому вираз </a:t>
            </a:r>
            <a:r>
              <a:rPr lang="uk-UA" sz="2400" b="1" dirty="0">
                <a:solidFill>
                  <a:srgbClr val="7030A0"/>
                </a:solidFill>
              </a:rPr>
              <a:t>з </a:t>
            </a:r>
            <a:r>
              <a:rPr lang="uk-UA" sz="2400" b="1" dirty="0" smtClean="0">
                <a:solidFill>
                  <a:srgbClr val="7030A0"/>
                </a:solidFill>
              </a:rPr>
              <a:t>найменшим значенням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96240E8-104C-4573-8CDD-5E85831AB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833" y="3650776"/>
            <a:ext cx="1844054" cy="193703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FD0C418F-4B62-45F1-8F2B-9D0C2E6F14B3}"/>
              </a:ext>
            </a:extLst>
          </p:cNvPr>
          <p:cNvGrpSpPr/>
          <p:nvPr/>
        </p:nvGrpSpPr>
        <p:grpSpPr>
          <a:xfrm>
            <a:off x="8187643" y="4432917"/>
            <a:ext cx="2272808" cy="1055751"/>
            <a:chOff x="8682187" y="3202910"/>
            <a:chExt cx="3181074" cy="1166507"/>
          </a:xfrm>
        </p:grpSpPr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2435D15-215F-434A-8E31-D1D393FA185F}"/>
                </a:ext>
              </a:extLst>
            </p:cNvPr>
            <p:cNvSpPr txBox="1"/>
            <p:nvPr/>
          </p:nvSpPr>
          <p:spPr>
            <a:xfrm>
              <a:off x="8837852" y="3543386"/>
              <a:ext cx="2863242" cy="71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uk-UA" sz="3600" dirty="0"/>
                <a:t>7+7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7C5EB785-0918-45C4-B34B-5C06B9168DAA}"/>
              </a:ext>
            </a:extLst>
          </p:cNvPr>
          <p:cNvGrpSpPr/>
          <p:nvPr/>
        </p:nvGrpSpPr>
        <p:grpSpPr>
          <a:xfrm>
            <a:off x="3073158" y="4456236"/>
            <a:ext cx="2272808" cy="1055751"/>
            <a:chOff x="4718700" y="4369417"/>
            <a:chExt cx="3181074" cy="1166507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2" cy="71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8+5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C6BF1B2-DBAC-4501-B65F-FE0C164CDB9D}"/>
              </a:ext>
            </a:extLst>
          </p:cNvPr>
          <p:cNvGrpSpPr/>
          <p:nvPr/>
        </p:nvGrpSpPr>
        <p:grpSpPr>
          <a:xfrm>
            <a:off x="5732426" y="4456236"/>
            <a:ext cx="2272807" cy="1055751"/>
            <a:chOff x="4686549" y="5579685"/>
            <a:chExt cx="3181076" cy="1166508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3" cy="71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9+6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1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4527422" y="1491343"/>
            <a:ext cx="6338808" cy="85997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ковтків молока зробила киця, якщо відомо, що це число на 5 більше, ніж 9?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FD0C418F-4B62-45F1-8F2B-9D0C2E6F14B3}"/>
              </a:ext>
            </a:extLst>
          </p:cNvPr>
          <p:cNvGrpSpPr/>
          <p:nvPr/>
        </p:nvGrpSpPr>
        <p:grpSpPr>
          <a:xfrm>
            <a:off x="8670354" y="2548372"/>
            <a:ext cx="2285221" cy="1045029"/>
            <a:chOff x="8682187" y="3202910"/>
            <a:chExt cx="3181074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2435D15-215F-434A-8E31-D1D393FA185F}"/>
                </a:ext>
              </a:extLst>
            </p:cNvPr>
            <p:cNvSpPr txBox="1"/>
            <p:nvPr/>
          </p:nvSpPr>
          <p:spPr>
            <a:xfrm>
              <a:off x="8837852" y="3543386"/>
              <a:ext cx="2863242" cy="50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uk-UA" sz="3600" dirty="0"/>
                <a:t>14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C5EB785-0918-45C4-B34B-5C06B9168DAA}"/>
              </a:ext>
            </a:extLst>
          </p:cNvPr>
          <p:cNvGrpSpPr/>
          <p:nvPr/>
        </p:nvGrpSpPr>
        <p:grpSpPr>
          <a:xfrm>
            <a:off x="3668141" y="2548371"/>
            <a:ext cx="2285221" cy="1045029"/>
            <a:chOff x="4718700" y="4369417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2" cy="50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7C6BF1B2-DBAC-4501-B65F-FE0C164CDB9D}"/>
              </a:ext>
            </a:extLst>
          </p:cNvPr>
          <p:cNvGrpSpPr/>
          <p:nvPr/>
        </p:nvGrpSpPr>
        <p:grpSpPr>
          <a:xfrm>
            <a:off x="6129638" y="2548372"/>
            <a:ext cx="2285220" cy="1045028"/>
            <a:chOff x="4686549" y="5579685"/>
            <a:chExt cx="3181076" cy="1166508"/>
          </a:xfrm>
        </p:grpSpPr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3" cy="50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pic>
        <p:nvPicPr>
          <p:cNvPr id="2050" name="Picture 2" descr="kitten drinks milk">
            <a:extLst>
              <a:ext uri="{FF2B5EF4-FFF2-40B4-BE49-F238E27FC236}">
                <a16:creationId xmlns="" xmlns:a16="http://schemas.microsoft.com/office/drawing/2014/main" id="{5BA83926-83ED-4AA6-8A7D-CC3438D4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52" y="1512318"/>
            <a:ext cx="1981188" cy="208108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03052" y="691385"/>
            <a:ext cx="9604433" cy="6584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рахунок з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7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4019961" y="3831771"/>
            <a:ext cx="6338808" cy="85997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ковтків молока </a:t>
            </a:r>
            <a:r>
              <a:rPr lang="uk-UA" sz="2400" b="1" dirty="0" smtClean="0">
                <a:solidFill>
                  <a:srgbClr val="7030A0"/>
                </a:solidFill>
              </a:rPr>
              <a:t>зробив кіт, </a:t>
            </a:r>
            <a:r>
              <a:rPr lang="uk-UA" sz="2400" b="1" dirty="0">
                <a:solidFill>
                  <a:srgbClr val="7030A0"/>
                </a:solidFill>
              </a:rPr>
              <a:t>якщо відомо, що це число на </a:t>
            </a:r>
            <a:r>
              <a:rPr lang="uk-UA" sz="2400" b="1" dirty="0" smtClean="0">
                <a:solidFill>
                  <a:srgbClr val="7030A0"/>
                </a:solidFill>
              </a:rPr>
              <a:t>4 менше</a:t>
            </a:r>
            <a:r>
              <a:rPr lang="uk-UA" sz="2400" b="1" dirty="0">
                <a:solidFill>
                  <a:srgbClr val="7030A0"/>
                </a:solidFill>
              </a:rPr>
              <a:t>, ніж </a:t>
            </a:r>
            <a:r>
              <a:rPr lang="uk-UA" sz="2400" b="1" dirty="0" smtClean="0">
                <a:solidFill>
                  <a:srgbClr val="7030A0"/>
                </a:solidFill>
              </a:rPr>
              <a:t>12?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FD0C418F-4B62-45F1-8F2B-9D0C2E6F14B3}"/>
              </a:ext>
            </a:extLst>
          </p:cNvPr>
          <p:cNvGrpSpPr/>
          <p:nvPr/>
        </p:nvGrpSpPr>
        <p:grpSpPr>
          <a:xfrm>
            <a:off x="8924369" y="5029200"/>
            <a:ext cx="2285221" cy="990617"/>
            <a:chOff x="8682187" y="3202910"/>
            <a:chExt cx="3181074" cy="1166507"/>
          </a:xfrm>
        </p:grpSpPr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2435D15-215F-434A-8E31-D1D393FA185F}"/>
                </a:ext>
              </a:extLst>
            </p:cNvPr>
            <p:cNvSpPr txBox="1"/>
            <p:nvPr/>
          </p:nvSpPr>
          <p:spPr>
            <a:xfrm>
              <a:off x="8837852" y="3543386"/>
              <a:ext cx="2863242" cy="76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uk-UA" sz="3600" dirty="0" smtClean="0"/>
                <a:t>16</a:t>
              </a:r>
              <a:endParaRPr lang="uk-UA" sz="36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7C5EB785-0918-45C4-B34B-5C06B9168DAA}"/>
              </a:ext>
            </a:extLst>
          </p:cNvPr>
          <p:cNvGrpSpPr/>
          <p:nvPr/>
        </p:nvGrpSpPr>
        <p:grpSpPr>
          <a:xfrm>
            <a:off x="3645044" y="4988168"/>
            <a:ext cx="2285221" cy="990617"/>
            <a:chOff x="4718700" y="4369417"/>
            <a:chExt cx="3181074" cy="1166507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2" cy="76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C6BF1B2-DBAC-4501-B65F-FE0C164CDB9D}"/>
              </a:ext>
            </a:extLst>
          </p:cNvPr>
          <p:cNvGrpSpPr/>
          <p:nvPr/>
        </p:nvGrpSpPr>
        <p:grpSpPr>
          <a:xfrm>
            <a:off x="6179320" y="4955385"/>
            <a:ext cx="2285220" cy="990616"/>
            <a:chOff x="4686549" y="5579685"/>
            <a:chExt cx="3181076" cy="1166508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3" cy="50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pic>
        <p:nvPicPr>
          <p:cNvPr id="43" name="Picture 2" descr="cat drinking milk cartoon">
            <a:extLst>
              <a:ext uri="{FF2B5EF4-FFF2-40B4-BE49-F238E27FC236}">
                <a16:creationId xmlns="" xmlns:a16="http://schemas.microsoft.com/office/drawing/2014/main" id="{7AA46DDD-5E4A-4CEB-B973-822A0FFE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52" y="3785840"/>
            <a:ext cx="1981188" cy="208108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3576470" y="1462110"/>
            <a:ext cx="6953895" cy="769461"/>
          </a:xfrm>
          <a:prstGeom prst="wedgeRoundRectCallout">
            <a:avLst>
              <a:gd name="adj1" fmla="val -49657"/>
              <a:gd name="adj2" fmla="val 20640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Бантик якого кольору візьме Ася, щоб піти на вечорниці? Утвори істинну </a:t>
            </a:r>
            <a:r>
              <a:rPr lang="uk-UA" sz="2400" b="1" dirty="0" smtClean="0">
                <a:solidFill>
                  <a:srgbClr val="7030A0"/>
                </a:solidFill>
              </a:rPr>
              <a:t>нерівність  </a:t>
            </a:r>
            <a:r>
              <a:rPr lang="uk-UA" sz="2800" b="1" dirty="0">
                <a:solidFill>
                  <a:srgbClr val="FF0000"/>
                </a:solidFill>
              </a:rPr>
              <a:t>9+4 ? 8+3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FD0C418F-4B62-45F1-8F2B-9D0C2E6F14B3}"/>
              </a:ext>
            </a:extLst>
          </p:cNvPr>
          <p:cNvGrpSpPr/>
          <p:nvPr/>
        </p:nvGrpSpPr>
        <p:grpSpPr>
          <a:xfrm>
            <a:off x="8294434" y="2268161"/>
            <a:ext cx="2285221" cy="1103584"/>
            <a:chOff x="8682187" y="3202910"/>
            <a:chExt cx="3181074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2435D15-215F-434A-8E31-D1D393FA185F}"/>
                </a:ext>
              </a:extLst>
            </p:cNvPr>
            <p:cNvSpPr txBox="1"/>
            <p:nvPr/>
          </p:nvSpPr>
          <p:spPr>
            <a:xfrm>
              <a:off x="8837852" y="3336265"/>
              <a:ext cx="2863242" cy="79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=</a:t>
              </a:r>
              <a:endParaRPr lang="uk-UA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C5EB785-0918-45C4-B34B-5C06B9168DAA}"/>
              </a:ext>
            </a:extLst>
          </p:cNvPr>
          <p:cNvGrpSpPr/>
          <p:nvPr/>
        </p:nvGrpSpPr>
        <p:grpSpPr>
          <a:xfrm>
            <a:off x="3662457" y="2246830"/>
            <a:ext cx="2285221" cy="1103584"/>
            <a:chOff x="4718700" y="4369417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8A8D29C-5013-499E-8ACA-B528E020535C}"/>
                </a:ext>
              </a:extLst>
            </p:cNvPr>
            <p:cNvSpPr txBox="1"/>
            <p:nvPr/>
          </p:nvSpPr>
          <p:spPr>
            <a:xfrm>
              <a:off x="4820941" y="4494051"/>
              <a:ext cx="2863242" cy="79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7C6BF1B2-DBAC-4501-B65F-FE0C164CDB9D}"/>
              </a:ext>
            </a:extLst>
          </p:cNvPr>
          <p:cNvGrpSpPr/>
          <p:nvPr/>
        </p:nvGrpSpPr>
        <p:grpSpPr>
          <a:xfrm>
            <a:off x="6020100" y="2246830"/>
            <a:ext cx="2285220" cy="1103583"/>
            <a:chOff x="4686549" y="5579685"/>
            <a:chExt cx="3181076" cy="1166508"/>
          </a:xfrm>
        </p:grpSpPr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8E1C35E-A564-4A32-8303-5A99C7D2571E}"/>
                </a:ext>
              </a:extLst>
            </p:cNvPr>
            <p:cNvSpPr txBox="1"/>
            <p:nvPr/>
          </p:nvSpPr>
          <p:spPr>
            <a:xfrm>
              <a:off x="4846109" y="5715827"/>
              <a:ext cx="2863243" cy="79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C452A4A-9D59-4070-9734-7E586080C9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614" r="13665"/>
          <a:stretch/>
        </p:blipFill>
        <p:spPr>
          <a:xfrm>
            <a:off x="1001486" y="1401699"/>
            <a:ext cx="1548000" cy="240112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01486" y="691385"/>
            <a:ext cx="10058400" cy="6584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рахунок з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FD0C418F-4B62-45F1-8F2B-9D0C2E6F14B3}"/>
              </a:ext>
            </a:extLst>
          </p:cNvPr>
          <p:cNvGrpSpPr/>
          <p:nvPr/>
        </p:nvGrpSpPr>
        <p:grpSpPr>
          <a:xfrm>
            <a:off x="8458261" y="4194903"/>
            <a:ext cx="2285221" cy="1066702"/>
            <a:chOff x="8682187" y="3202910"/>
            <a:chExt cx="3181074" cy="1166507"/>
          </a:xfrm>
        </p:grpSpPr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2435D15-215F-434A-8E31-D1D393FA185F}"/>
                </a:ext>
              </a:extLst>
            </p:cNvPr>
            <p:cNvSpPr txBox="1"/>
            <p:nvPr/>
          </p:nvSpPr>
          <p:spPr>
            <a:xfrm>
              <a:off x="8795577" y="3388828"/>
              <a:ext cx="2863242" cy="79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=</a:t>
              </a:r>
              <a:endParaRPr lang="uk-UA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7C5EB785-0918-45C4-B34B-5C06B9168DAA}"/>
              </a:ext>
            </a:extLst>
          </p:cNvPr>
          <p:cNvGrpSpPr/>
          <p:nvPr/>
        </p:nvGrpSpPr>
        <p:grpSpPr>
          <a:xfrm>
            <a:off x="3576471" y="4194903"/>
            <a:ext cx="2285221" cy="1066702"/>
            <a:chOff x="4718700" y="4369417"/>
            <a:chExt cx="3181074" cy="1166507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8A8D29C-5013-499E-8ACA-B528E020535C}"/>
                </a:ext>
              </a:extLst>
            </p:cNvPr>
            <p:cNvSpPr txBox="1"/>
            <p:nvPr/>
          </p:nvSpPr>
          <p:spPr>
            <a:xfrm>
              <a:off x="4877616" y="4555336"/>
              <a:ext cx="2863242" cy="79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7C6BF1B2-DBAC-4501-B65F-FE0C164CDB9D}"/>
              </a:ext>
            </a:extLst>
          </p:cNvPr>
          <p:cNvGrpSpPr/>
          <p:nvPr/>
        </p:nvGrpSpPr>
        <p:grpSpPr>
          <a:xfrm>
            <a:off x="6149996" y="4194902"/>
            <a:ext cx="2285220" cy="1066701"/>
            <a:chOff x="4686549" y="5579685"/>
            <a:chExt cx="3181076" cy="1166508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8E1C35E-A564-4A32-8303-5A99C7D2571E}"/>
                </a:ext>
              </a:extLst>
            </p:cNvPr>
            <p:cNvSpPr txBox="1"/>
            <p:nvPr/>
          </p:nvSpPr>
          <p:spPr>
            <a:xfrm>
              <a:off x="4998926" y="5602721"/>
              <a:ext cx="2863243" cy="79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96240E8-104C-4573-8CDD-5E85831AB1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917" r="12422"/>
          <a:stretch/>
        </p:blipFill>
        <p:spPr>
          <a:xfrm>
            <a:off x="1001486" y="3953852"/>
            <a:ext cx="1509046" cy="227547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5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3754266" y="3350413"/>
            <a:ext cx="6817811" cy="787344"/>
          </a:xfrm>
          <a:prstGeom prst="wedgeRoundRectCallout">
            <a:avLst>
              <a:gd name="adj1" fmla="val -49657"/>
              <a:gd name="adj2" fmla="val 20640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М’ячик якого кольору візьме Мурчик, для гри? Порівняй значення виразів 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3+9 </a:t>
            </a:r>
            <a:r>
              <a:rPr lang="uk-UA" sz="2800" b="1" dirty="0">
                <a:solidFill>
                  <a:srgbClr val="FF0000"/>
                </a:solidFill>
              </a:rPr>
              <a:t>? 8+6</a:t>
            </a:r>
          </a:p>
        </p:txBody>
      </p:sp>
      <p:pic>
        <p:nvPicPr>
          <p:cNvPr id="1026" name="Picture 2" descr="D:\Картинки до тестів\Речі\мяч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1586" r="8220" b="10600"/>
          <a:stretch/>
        </p:blipFill>
        <p:spPr bwMode="auto">
          <a:xfrm>
            <a:off x="2258457" y="5012024"/>
            <a:ext cx="1404000" cy="140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антик для собак і кішок на шию рожевий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38985" r="11233" b="17898"/>
          <a:stretch/>
        </p:blipFill>
        <p:spPr bwMode="auto">
          <a:xfrm>
            <a:off x="1991486" y="1401699"/>
            <a:ext cx="1116000" cy="612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822" r="55381" b="76232"/>
          <a:stretch/>
        </p:blipFill>
        <p:spPr>
          <a:xfrm>
            <a:off x="180000" y="1224000"/>
            <a:ext cx="11232000" cy="327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60878" y="2281298"/>
            <a:ext cx="522493" cy="651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88117" y="2261842"/>
            <a:ext cx="525411" cy="6554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72129" y="3051165"/>
            <a:ext cx="512273" cy="6390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72421" y="-705166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26947" y="3068577"/>
            <a:ext cx="494331" cy="6167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236730" y="3060166"/>
            <a:ext cx="478481" cy="5969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76829" y="-667517"/>
            <a:ext cx="484359" cy="604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70" y="198378"/>
            <a:ext cx="2451057" cy="1922637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058730" y="494529"/>
            <a:ext cx="8207145" cy="6118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каліграфії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D12ECDB5-2AE8-4BA6-939C-8E58601DF6DE}"/>
              </a:ext>
            </a:extLst>
          </p:cNvPr>
          <p:cNvGrpSpPr/>
          <p:nvPr/>
        </p:nvGrpSpPr>
        <p:grpSpPr>
          <a:xfrm>
            <a:off x="5724000" y="1479528"/>
            <a:ext cx="1836000" cy="608472"/>
            <a:chOff x="6097842" y="1465944"/>
            <a:chExt cx="1836000" cy="608472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D871F642-7024-4CB1-9D5B-142194B0F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25995" t="27411" r="23496" b="45417"/>
            <a:stretch/>
          </p:blipFill>
          <p:spPr>
            <a:xfrm>
              <a:off x="6097842" y="1534416"/>
              <a:ext cx="1836000" cy="54000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66103FF9-CACF-438A-ABC0-A6DC6C13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8089" y="1465944"/>
              <a:ext cx="394062" cy="403674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EEFB107C-B48D-4B58-9970-66D4EC91A3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46980" y="2283315"/>
            <a:ext cx="484359" cy="60426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3FA336D-682E-48D8-9E7C-E928D93C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216934" y="2287450"/>
            <a:ext cx="484359" cy="60426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1A8A9905-EC80-434E-83D1-287CFEA3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19729" y="2289093"/>
            <a:ext cx="481725" cy="60098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A8127BE-F879-48D9-A302-A7C52E58B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0551" y="2283315"/>
            <a:ext cx="463852" cy="5786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81537" y="2290736"/>
            <a:ext cx="481725" cy="6009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72F1B04-9B92-4113-AC17-BE07275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136198" y="3079349"/>
            <a:ext cx="478482" cy="59693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275D8E48-0B69-47CB-8B0C-694B4BED6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89384" y="3060165"/>
            <a:ext cx="478482" cy="59693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85A1523-EAEC-4B1F-86E9-944BBFAB9E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417247" y="2283315"/>
            <a:ext cx="484360" cy="6042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73728BA-A857-436B-8F33-A27B0095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65299" y="-591424"/>
            <a:ext cx="478482" cy="60785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FFA47766-3758-47F4-95A9-DD2B5306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83635" y="2287447"/>
            <a:ext cx="484361" cy="60427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ED98141-EB4F-418A-8C2A-B6C5715A80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342547" y="2301303"/>
            <a:ext cx="478482" cy="59693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B3153FEC-3793-4DBD-8D71-B3F7BC20D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35457" y="3068575"/>
            <a:ext cx="484360" cy="60427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E8E90F9-E26B-4439-9CE3-ACE933612A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347158" y="2283315"/>
            <a:ext cx="478482" cy="59693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8E5F2F32-3452-4F7C-B95F-FA04ACFF88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02497" y="2294396"/>
            <a:ext cx="484360" cy="6042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7FE1241C-2759-4FA4-848D-F50B0B6FB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45492" y="1516744"/>
            <a:ext cx="484361" cy="604271"/>
          </a:xfrm>
          <a:prstGeom prst="rect">
            <a:avLst/>
          </a:prstGeom>
        </p:spPr>
      </p:pic>
      <p:sp>
        <p:nvSpPr>
          <p:cNvPr id="43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F957D36F-D415-457D-BA88-85289BF422E5}"/>
              </a:ext>
            </a:extLst>
          </p:cNvPr>
          <p:cNvSpPr/>
          <p:nvPr/>
        </p:nvSpPr>
        <p:spPr>
          <a:xfrm>
            <a:off x="974827" y="4559027"/>
            <a:ext cx="9216753" cy="7640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Запишіть </a:t>
            </a:r>
            <a:r>
              <a:rPr lang="uk-UA" sz="2800" b="1" dirty="0" smtClean="0">
                <a:solidFill>
                  <a:srgbClr val="7030A0"/>
                </a:solidFill>
              </a:rPr>
              <a:t>добуток чисел: 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</a:t>
            </a:r>
            <a:r>
              <a:rPr lang="uk-UA" sz="2800" b="1" dirty="0" smtClean="0">
                <a:solidFill>
                  <a:srgbClr val="7030A0"/>
                </a:solidFill>
              </a:rPr>
              <a:t>6 </a:t>
            </a:r>
            <a:r>
              <a:rPr lang="uk-UA" sz="2800" b="1" dirty="0" smtClean="0">
                <a:solidFill>
                  <a:srgbClr val="7030A0"/>
                </a:solidFill>
              </a:rPr>
              <a:t>і 2,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rgbClr val="FF0000"/>
                </a:solidFill>
              </a:rPr>
              <a:t>3 </a:t>
            </a:r>
            <a:r>
              <a:rPr lang="uk-UA" sz="2800" b="1" dirty="0" smtClean="0">
                <a:solidFill>
                  <a:srgbClr val="FF0000"/>
                </a:solidFill>
              </a:rPr>
              <a:t>і 4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rgbClr val="00B050"/>
                </a:solidFill>
              </a:rPr>
              <a:t>2 </a:t>
            </a:r>
            <a:r>
              <a:rPr lang="uk-UA" sz="2800" b="1" dirty="0" smtClean="0">
                <a:solidFill>
                  <a:srgbClr val="00B050"/>
                </a:solidFill>
              </a:rPr>
              <a:t>і 9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rgbClr val="00B0F0"/>
                </a:solidFill>
              </a:rPr>
              <a:t>3 </a:t>
            </a:r>
            <a:r>
              <a:rPr lang="uk-UA" sz="2800" b="1" dirty="0" smtClean="0">
                <a:solidFill>
                  <a:srgbClr val="00B0F0"/>
                </a:solidFill>
              </a:rPr>
              <a:t>і 6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і 3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і 2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rgbClr val="BA1CBA"/>
                </a:solidFill>
              </a:rPr>
              <a:t>3 </a:t>
            </a:r>
            <a:r>
              <a:rPr lang="uk-UA" sz="2800" b="1" dirty="0" smtClean="0">
                <a:solidFill>
                  <a:srgbClr val="BA1CBA"/>
                </a:solidFill>
              </a:rPr>
              <a:t>і 10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</a:rPr>
              <a:t>3 </a:t>
            </a:r>
            <a:r>
              <a:rPr lang="uk-UA" sz="2800" b="1" dirty="0" smtClean="0">
                <a:solidFill>
                  <a:srgbClr val="002060"/>
                </a:solidFill>
              </a:rPr>
              <a:t>і 3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  </a:t>
            </a:r>
            <a:r>
              <a:rPr lang="uk-UA" sz="2800" b="1" dirty="0" smtClean="0">
                <a:solidFill>
                  <a:srgbClr val="C00000"/>
                </a:solidFill>
              </a:rPr>
              <a:t>2 </a:t>
            </a:r>
            <a:r>
              <a:rPr lang="uk-UA" sz="2800" b="1" dirty="0" smtClean="0">
                <a:solidFill>
                  <a:srgbClr val="C00000"/>
                </a:solidFill>
              </a:rPr>
              <a:t>і 2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65053" y="2282719"/>
            <a:ext cx="522493" cy="65184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57761" y="3032711"/>
            <a:ext cx="522493" cy="6518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18309" y="2225074"/>
            <a:ext cx="510536" cy="6369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EEFB107C-B48D-4B58-9970-66D4EC91A3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83901" y="1513164"/>
            <a:ext cx="484359" cy="6042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73728BA-A857-436B-8F33-A27B0095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42547" y="3099888"/>
            <a:ext cx="478482" cy="6078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3FA336D-682E-48D8-9E7C-E928D93C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417248" y="3068577"/>
            <a:ext cx="484359" cy="60426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19209" y="3068577"/>
            <a:ext cx="522493" cy="65184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9126" y="3055896"/>
            <a:ext cx="522493" cy="65184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52167" y="2265486"/>
            <a:ext cx="484359" cy="60426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3FA336D-682E-48D8-9E7C-E928D93C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85428" y="3092364"/>
            <a:ext cx="484359" cy="60426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28845" y="3068577"/>
            <a:ext cx="522493" cy="651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73FA336D-682E-48D8-9E7C-E928D93C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45513" y="3092364"/>
            <a:ext cx="484359" cy="60426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3FA336D-682E-48D8-9E7C-E928D93C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91037" y="3072017"/>
            <a:ext cx="484359" cy="60426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A8A9905-EC80-434E-83D1-287CFEA3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191580" y="3083772"/>
            <a:ext cx="481725" cy="60098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524018" y="3060165"/>
            <a:ext cx="484359" cy="6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6 Дія множення\№075 - Закріплення вивченого матеріалу\2025-01-27_2031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16275" r="717" b="2362"/>
          <a:stretch/>
        </p:blipFill>
        <p:spPr bwMode="auto">
          <a:xfrm>
            <a:off x="1306286" y="1453285"/>
            <a:ext cx="8299622" cy="16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06286" y="691385"/>
            <a:ext cx="9394371" cy="6584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Усно склади вирази й назви їх значення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62000" y="3345955"/>
            <a:ext cx="5094514" cy="1443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першому відрі 4 л води, а в другому - удвічі більше. Скільки літрів води у </a:t>
            </a:r>
            <a:r>
              <a:rPr lang="uk-UA" sz="2800" dirty="0" smtClean="0"/>
              <a:t>ІІ відрі</a:t>
            </a:r>
            <a:r>
              <a:rPr lang="uk-UA" sz="2800" dirty="0"/>
              <a:t>?</a:t>
            </a:r>
          </a:p>
        </p:txBody>
      </p:sp>
      <p:sp>
        <p:nvSpPr>
          <p:cNvPr id="11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B6F8BF2C-F0AC-403B-A366-B2B31112FCAD}"/>
              </a:ext>
            </a:extLst>
          </p:cNvPr>
          <p:cNvSpPr/>
          <p:nvPr/>
        </p:nvSpPr>
        <p:spPr>
          <a:xfrm>
            <a:off x="7527547" y="3610119"/>
            <a:ext cx="3173109" cy="13189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Це задачі на збільшення числа в кілька </a:t>
            </a:r>
            <a:r>
              <a:rPr lang="uk-UA" sz="2800" b="1" dirty="0" smtClean="0">
                <a:solidFill>
                  <a:schemeClr val="bg1"/>
                </a:solidFill>
              </a:rPr>
              <a:t>разів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metal bucket">
            <a:extLst>
              <a:ext uri="{FF2B5EF4-FFF2-40B4-BE49-F238E27FC236}">
                <a16:creationId xmlns="" xmlns:a16="http://schemas.microsoft.com/office/drawing/2014/main" id="{B95EE4AB-A0A0-45F6-831E-7049DFEB8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8332" r="19743" b="7885"/>
          <a:stretch/>
        </p:blipFill>
        <p:spPr bwMode="auto">
          <a:xfrm>
            <a:off x="6003471" y="3345955"/>
            <a:ext cx="1188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8FB062-5260-4A47-84A0-628B05AFC6D8}"/>
              </a:ext>
            </a:extLst>
          </p:cNvPr>
          <p:cNvSpPr txBox="1"/>
          <p:nvPr/>
        </p:nvSpPr>
        <p:spPr>
          <a:xfrm>
            <a:off x="2329392" y="4929098"/>
            <a:ext cx="1008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4·2=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8FB062-5260-4A47-84A0-628B05AFC6D8}"/>
              </a:ext>
            </a:extLst>
          </p:cNvPr>
          <p:cNvSpPr txBox="1"/>
          <p:nvPr/>
        </p:nvSpPr>
        <p:spPr>
          <a:xfrm>
            <a:off x="3309257" y="4929098"/>
            <a:ext cx="13026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8 (л)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195093" y="538073"/>
            <a:ext cx="9707883" cy="7355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Побудуй відрізок утричі більший ніж даний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286" y="3524508"/>
            <a:ext cx="2691595" cy="282730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98557466-CE3E-4D13-9F7B-5285060806C1}"/>
              </a:ext>
            </a:extLst>
          </p:cNvPr>
          <p:cNvCxnSpPr/>
          <p:nvPr/>
        </p:nvCxnSpPr>
        <p:spPr>
          <a:xfrm>
            <a:off x="1263810" y="2386016"/>
            <a:ext cx="1947476" cy="0"/>
          </a:xfrm>
          <a:prstGeom prst="line">
            <a:avLst/>
          </a:prstGeom>
          <a:ln w="76200">
            <a:solidFill>
              <a:srgbClr val="FF313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0E7B00-96EE-44BB-8D28-F1238B8F6975}"/>
              </a:ext>
            </a:extLst>
          </p:cNvPr>
          <p:cNvSpPr txBox="1"/>
          <p:nvPr/>
        </p:nvSpPr>
        <p:spPr>
          <a:xfrm>
            <a:off x="1759126" y="1619934"/>
            <a:ext cx="10459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2 см</a:t>
            </a:r>
            <a:endParaRPr lang="uk-UA" sz="36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8557466-CE3E-4D13-9F7B-5285060806C1}"/>
              </a:ext>
            </a:extLst>
          </p:cNvPr>
          <p:cNvCxnSpPr/>
          <p:nvPr/>
        </p:nvCxnSpPr>
        <p:spPr>
          <a:xfrm>
            <a:off x="1195093" y="3696216"/>
            <a:ext cx="4734134" cy="0"/>
          </a:xfrm>
          <a:prstGeom prst="line">
            <a:avLst/>
          </a:prstGeom>
          <a:ln w="762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0E7B00-96EE-44BB-8D28-F1238B8F6975}"/>
              </a:ext>
            </a:extLst>
          </p:cNvPr>
          <p:cNvSpPr txBox="1"/>
          <p:nvPr/>
        </p:nvSpPr>
        <p:spPr>
          <a:xfrm>
            <a:off x="1714544" y="2824431"/>
            <a:ext cx="10459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6 см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B0E7B00-96EE-44BB-8D28-F1238B8F6975}"/>
              </a:ext>
            </a:extLst>
          </p:cNvPr>
          <p:cNvSpPr txBox="1"/>
          <p:nvPr/>
        </p:nvSpPr>
        <p:spPr>
          <a:xfrm>
            <a:off x="6119284" y="1613137"/>
            <a:ext cx="1465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6 (см)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98FB062-5260-4A47-84A0-628B05AFC6D8}"/>
              </a:ext>
            </a:extLst>
          </p:cNvPr>
          <p:cNvSpPr txBox="1"/>
          <p:nvPr/>
        </p:nvSpPr>
        <p:spPr>
          <a:xfrm>
            <a:off x="4495799" y="1619933"/>
            <a:ext cx="16149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2 · 3 =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5088</TotalTime>
  <Words>463</Words>
  <Application>Microsoft Office PowerPoint</Application>
  <PresentationFormat>Произвольный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760</cp:revision>
  <dcterms:created xsi:type="dcterms:W3CDTF">2018-01-05T16:38:53Z</dcterms:created>
  <dcterms:modified xsi:type="dcterms:W3CDTF">2025-01-28T18:40:26Z</dcterms:modified>
</cp:coreProperties>
</file>