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51" r:id="rId3"/>
    <p:sldId id="752" r:id="rId4"/>
    <p:sldId id="746" r:id="rId5"/>
    <p:sldId id="666" r:id="rId6"/>
    <p:sldId id="719" r:id="rId7"/>
    <p:sldId id="743" r:id="rId8"/>
    <p:sldId id="736" r:id="rId9"/>
    <p:sldId id="749" r:id="rId10"/>
    <p:sldId id="701" r:id="rId11"/>
    <p:sldId id="754" r:id="rId12"/>
    <p:sldId id="755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BE5FB"/>
    <a:srgbClr val="00B050"/>
    <a:srgbClr val="1694E9"/>
    <a:srgbClr val="0D0D0D"/>
    <a:srgbClr val="FF3131"/>
    <a:srgbClr val="295FFF"/>
    <a:srgbClr val="2F3242"/>
    <a:srgbClr val="C6109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4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Спрощення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дві дії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збільшення числа у кілька 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354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93661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01540" custLinFactX="100000" custLinFactNeighborX="174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3680" custLinFactX="-100000" custLinFactNeighborX="-119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D51D4-6B48-4AC9-A831-A3D6C61D7935}" type="presOf" srcId="{C7F066E2-A2BF-4022-BF58-14958850D66F}" destId="{59CF1D9C-2F66-430C-8C5F-07B7FEE5F045}" srcOrd="0" destOrd="0" presId="urn:microsoft.com/office/officeart/2005/8/layout/hList6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517AA7D-1EF4-470C-8A5F-B1AC90C51A16}" type="presOf" srcId="{3466C275-B8F1-459F-B50B-976409EFE0E4}" destId="{6C0F7CAC-2753-43F9-84FC-D27019835444}" srcOrd="0" destOrd="0" presId="urn:microsoft.com/office/officeart/2005/8/layout/hList6"/>
    <dgm:cxn modelId="{75119709-40D9-45BF-AA50-7A10C83C43C1}" type="presOf" srcId="{289AA968-9F58-4A6E-B11C-582CA574AD65}" destId="{6408D3F1-0C0E-4F5D-B5D5-053E6D4B4C50}" srcOrd="0" destOrd="0" presId="urn:microsoft.com/office/officeart/2005/8/layout/hList6"/>
    <dgm:cxn modelId="{1AA2D8D8-C662-4E9C-84F7-CBB1245C7340}" type="presOf" srcId="{17FCBCD0-5166-44EF-A995-697AB50FC98B}" destId="{8C93B566-6306-40C5-A3D5-B84E788E517B}" srcOrd="0" destOrd="0" presId="urn:microsoft.com/office/officeart/2005/8/layout/hList6"/>
    <dgm:cxn modelId="{1A54F7B2-EDF1-4AB7-8814-B206FAB533AF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0E9D381D-363C-4EAD-8F09-7B10F1C42E06}" type="presParOf" srcId="{6408D3F1-0C0E-4F5D-B5D5-053E6D4B4C50}" destId="{783C5BBC-E083-4F12-B4A9-616A8F9530EC}" srcOrd="0" destOrd="0" presId="urn:microsoft.com/office/officeart/2005/8/layout/hList6"/>
    <dgm:cxn modelId="{89C16F7A-FC6D-4544-AB48-B95104110D5D}" type="presParOf" srcId="{6408D3F1-0C0E-4F5D-B5D5-053E6D4B4C50}" destId="{903EF99B-E600-4B60-96C8-658D7EF2F880}" srcOrd="1" destOrd="0" presId="urn:microsoft.com/office/officeart/2005/8/layout/hList6"/>
    <dgm:cxn modelId="{F16C74AD-11E5-4E3C-8654-6DB2BF0DE8F3}" type="presParOf" srcId="{6408D3F1-0C0E-4F5D-B5D5-053E6D4B4C50}" destId="{8C93B566-6306-40C5-A3D5-B84E788E517B}" srcOrd="2" destOrd="0" presId="urn:microsoft.com/office/officeart/2005/8/layout/hList6"/>
    <dgm:cxn modelId="{A52DBC26-078F-4164-8BBD-00E8232F96ED}" type="presParOf" srcId="{6408D3F1-0C0E-4F5D-B5D5-053E6D4B4C50}" destId="{B4E8D5E2-E5AE-41CC-80D3-5A0016AFADCC}" srcOrd="3" destOrd="0" presId="urn:microsoft.com/office/officeart/2005/8/layout/hList6"/>
    <dgm:cxn modelId="{2F7B1050-0EB4-46A0-893D-4410F127E9B5}" type="presParOf" srcId="{6408D3F1-0C0E-4F5D-B5D5-053E6D4B4C50}" destId="{59CF1D9C-2F66-430C-8C5F-07B7FEE5F045}" srcOrd="4" destOrd="0" presId="urn:microsoft.com/office/officeart/2005/8/layout/hList6"/>
    <dgm:cxn modelId="{AFD121E0-4BD8-4B77-9766-EB4EBF73DFFF}" type="presParOf" srcId="{6408D3F1-0C0E-4F5D-B5D5-053E6D4B4C50}" destId="{DF566261-9B99-479C-9346-B39B9279D96E}" srcOrd="5" destOrd="0" presId="urn:microsoft.com/office/officeart/2005/8/layout/hList6"/>
    <dgm:cxn modelId="{D516865A-C084-4CDC-AA26-E88CC42FDD69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67888" y="1133048"/>
          <a:ext cx="4272497" cy="200639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5161" y="854498"/>
        <a:ext cx="200639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358569" y="858723"/>
          <a:ext cx="4272497" cy="255505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Спрощення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17292" y="854499"/>
        <a:ext cx="2555050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7264270" y="751254"/>
          <a:ext cx="4272497" cy="2769987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дві дії</a:t>
          </a:r>
          <a:endParaRPr lang="ru-RU" sz="3200" b="1" kern="1200" dirty="0"/>
        </a:p>
      </dsp:txBody>
      <dsp:txXfrm rot="5400000">
        <a:off x="8015525" y="854498"/>
        <a:ext cx="2769987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4256548" y="722065"/>
          <a:ext cx="4272497" cy="282836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збільшення числа у кілька 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978614" y="854498"/>
        <a:ext cx="282836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4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2vkhg0q3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5241" y="3638333"/>
            <a:ext cx="9353298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000" b="1" dirty="0">
                <a:solidFill>
                  <a:srgbClr val="7030A0"/>
                </a:solidFill>
              </a:rPr>
              <a:t>і порівняння </a:t>
            </a:r>
            <a:r>
              <a:rPr lang="uk-UA" sz="4000" b="1" dirty="0" smtClean="0">
                <a:solidFill>
                  <a:srgbClr val="7030A0"/>
                </a:solidFill>
              </a:rPr>
              <a:t>задач</a:t>
            </a:r>
            <a:r>
              <a:rPr lang="uk-UA" sz="4000" b="1" dirty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на збільшення числа у кілька разів і знаходження суми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artoon owl with backpack">
            <a:extLst>
              <a:ext uri="{FF2B5EF4-FFF2-40B4-BE49-F238E27FC236}">
                <a16:creationId xmlns:a16="http://schemas.microsoft.com/office/drawing/2014/main" xmlns="" id="{B3E94F91-0D92-4793-B9D4-F43DF7C5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1" y="1077525"/>
            <a:ext cx="2164644" cy="2273785"/>
          </a:xfrm>
          <a:prstGeom prst="roundRect">
            <a:avLst/>
          </a:prstGeom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2947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5.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множення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7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186542" y="476874"/>
            <a:ext cx="9753601" cy="12034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Які </a:t>
            </a:r>
            <a:r>
              <a:rPr lang="uk-UA" sz="3200" b="1" dirty="0">
                <a:solidFill>
                  <a:schemeClr val="bg1"/>
                </a:solidFill>
              </a:rPr>
              <a:t>з чисел, записаних у фігурах, не є результатом множення на число 3?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6659" y="1680295"/>
            <a:ext cx="1913484" cy="200996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CE150B15-8C60-4D42-8635-B80477CECEAC}"/>
              </a:ext>
            </a:extLst>
          </p:cNvPr>
          <p:cNvSpPr/>
          <p:nvPr/>
        </p:nvSpPr>
        <p:spPr>
          <a:xfrm>
            <a:off x="1110336" y="1821551"/>
            <a:ext cx="1730829" cy="1716295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ADF93D0D-1F6D-41F3-88E5-64E5CA57C674}"/>
              </a:ext>
            </a:extLst>
          </p:cNvPr>
          <p:cNvSpPr/>
          <p:nvPr/>
        </p:nvSpPr>
        <p:spPr>
          <a:xfrm>
            <a:off x="990595" y="3854390"/>
            <a:ext cx="1850570" cy="20045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xmlns="" id="{D56414B3-2F59-4E73-A52B-F64BB9B11A27}"/>
              </a:ext>
            </a:extLst>
          </p:cNvPr>
          <p:cNvSpPr/>
          <p:nvPr/>
        </p:nvSpPr>
        <p:spPr>
          <a:xfrm>
            <a:off x="3179573" y="1871133"/>
            <a:ext cx="2241501" cy="1895324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637BB9-2DC1-46E6-A83C-30296869EE6E}"/>
              </a:ext>
            </a:extLst>
          </p:cNvPr>
          <p:cNvSpPr/>
          <p:nvPr/>
        </p:nvSpPr>
        <p:spPr>
          <a:xfrm>
            <a:off x="3241380" y="4228116"/>
            <a:ext cx="1835934" cy="1630799"/>
          </a:xfrm>
          <a:prstGeom prst="rect">
            <a:avLst/>
          </a:prstGeom>
          <a:solidFill>
            <a:srgbClr val="BA1CBA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:a16="http://schemas.microsoft.com/office/drawing/2014/main" xmlns="" id="{4D9E9463-0103-40EB-B56E-B3EF2D39C1CB}"/>
              </a:ext>
            </a:extLst>
          </p:cNvPr>
          <p:cNvSpPr/>
          <p:nvPr/>
        </p:nvSpPr>
        <p:spPr>
          <a:xfrm>
            <a:off x="5736762" y="1817700"/>
            <a:ext cx="1803651" cy="2139827"/>
          </a:xfrm>
          <a:prstGeom prst="diamond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xmlns="" id="{4AA63524-F7BC-43D9-A1F2-279817D6D927}"/>
              </a:ext>
            </a:extLst>
          </p:cNvPr>
          <p:cNvSpPr/>
          <p:nvPr/>
        </p:nvSpPr>
        <p:spPr>
          <a:xfrm>
            <a:off x="5676787" y="4016314"/>
            <a:ext cx="1978562" cy="1842601"/>
          </a:xfrm>
          <a:prstGeom prst="pentagon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7EAB1E56-D14D-4D7E-BE09-624FE64A1338}"/>
              </a:ext>
            </a:extLst>
          </p:cNvPr>
          <p:cNvSpPr/>
          <p:nvPr/>
        </p:nvSpPr>
        <p:spPr>
          <a:xfrm>
            <a:off x="7875386" y="2703890"/>
            <a:ext cx="1803400" cy="1972733"/>
          </a:xfrm>
          <a:prstGeom prst="rtTriangl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87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552010"/>
            <a:ext cx="851890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917" y="500526"/>
            <a:ext cx="2553747" cy="2003188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6 Дія множення\№076-077 - Закр вивч випадків множення.Порівняння задач\2025-01-29_222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93371"/>
            <a:ext cx="6915548" cy="46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929" y="508680"/>
            <a:ext cx="10059842" cy="78215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3862" y="1421464"/>
            <a:ext cx="8939081" cy="5107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2743" y="4156390"/>
            <a:ext cx="299428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0965" y="4156388"/>
            <a:ext cx="306789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8803" y="4360700"/>
            <a:ext cx="270805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24" y="2175996"/>
            <a:ext cx="2270183" cy="179538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62" y="2090494"/>
            <a:ext cx="2828418" cy="189367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62" y="2200256"/>
            <a:ext cx="2028996" cy="17839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59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914" y="585590"/>
            <a:ext cx="10047515" cy="10690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095940" y="1654629"/>
            <a:ext cx="9967462" cy="398703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8277" y="2040734"/>
            <a:ext cx="2810330" cy="219938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5259" y="2032576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09" y="4282408"/>
            <a:ext cx="2153854" cy="18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697" y="513841"/>
            <a:ext cx="986476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6886" y="1274504"/>
            <a:ext cx="7228114" cy="656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40697" y="508245"/>
            <a:ext cx="9875645" cy="79208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5092" y="3729346"/>
            <a:ext cx="238952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85" y="2045880"/>
            <a:ext cx="2820586" cy="173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998587"/>
            <a:ext cx="2381840" cy="1730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3489" y="3867306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2709" y="3729345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98" y="2045881"/>
            <a:ext cx="2678564" cy="18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5810" y="6012243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2" y="4341592"/>
            <a:ext cx="2391543" cy="1763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3417" y="6012243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13" y="4487941"/>
            <a:ext cx="2676288" cy="1471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701981" y="6008209"/>
            <a:ext cx="198458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46191333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6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18107" y="563981"/>
            <a:ext cx="9987350" cy="6587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</a:rPr>
              <a:t>сний </a:t>
            </a:r>
            <a:r>
              <a:rPr lang="uk-UA" sz="3600" b="1" dirty="0">
                <a:solidFill>
                  <a:schemeClr val="bg1"/>
                </a:solidFill>
              </a:rPr>
              <a:t>рахунок </a:t>
            </a:r>
            <a:r>
              <a:rPr lang="uk-UA" sz="3600" b="1" dirty="0" smtClean="0">
                <a:solidFill>
                  <a:schemeClr val="bg1"/>
                </a:solidFill>
              </a:rPr>
              <a:t>(Будуємо </a:t>
            </a:r>
            <a:r>
              <a:rPr lang="uk-UA" sz="3600" b="1" dirty="0">
                <a:solidFill>
                  <a:schemeClr val="bg1"/>
                </a:solidFill>
              </a:rPr>
              <a:t>башту з </a:t>
            </a:r>
            <a:r>
              <a:rPr lang="en-US" sz="3600" b="1" dirty="0" smtClean="0">
                <a:solidFill>
                  <a:schemeClr val="bg1"/>
                </a:solidFill>
              </a:rPr>
              <a:t>LEGO</a:t>
            </a:r>
            <a:r>
              <a:rPr lang="uk-UA" sz="3600" b="1" dirty="0" smtClean="0">
                <a:solidFill>
                  <a:schemeClr val="bg1"/>
                </a:solidFill>
              </a:rPr>
              <a:t>)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28" name="Picture 2" descr="Пов’язане зображення">
            <a:extLst>
              <a:ext uri="{FF2B5EF4-FFF2-40B4-BE49-F238E27FC236}">
                <a16:creationId xmlns:a16="http://schemas.microsoft.com/office/drawing/2014/main" xmlns="" id="{2042DF51-0884-405A-B422-14A8A9E0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7" y="1222719"/>
            <a:ext cx="2361663" cy="24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689534" y="1701299"/>
            <a:ext cx="131592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3·3=</a:t>
            </a:r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:a16="http://schemas.microsoft.com/office/drawing/2014/main" xmlns="" id="{6D79D429-2F67-4C6D-A637-435CCFDA61C3}"/>
              </a:ext>
            </a:extLst>
          </p:cNvPr>
          <p:cNvSpPr/>
          <p:nvPr/>
        </p:nvSpPr>
        <p:spPr>
          <a:xfrm>
            <a:off x="3625834" y="1489461"/>
            <a:ext cx="3384566" cy="919724"/>
          </a:xfrm>
          <a:prstGeom prst="wedgeRoundRectCallout">
            <a:avLst>
              <a:gd name="adj1" fmla="val -64689"/>
              <a:gd name="adj2" fmla="val 5100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Побудуй башту за допомогою </a:t>
            </a:r>
            <a:r>
              <a:rPr lang="uk-UA" sz="2400" b="1" dirty="0" smtClean="0">
                <a:solidFill>
                  <a:srgbClr val="7030A0"/>
                </a:solidFill>
              </a:rPr>
              <a:t>цеглинок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728A47DE-CF1D-425A-A80C-1CEBCDB043A1}"/>
              </a:ext>
            </a:extLst>
          </p:cNvPr>
          <p:cNvGrpSpPr/>
          <p:nvPr/>
        </p:nvGrpSpPr>
        <p:grpSpPr>
          <a:xfrm>
            <a:off x="940395" y="4654169"/>
            <a:ext cx="2108740" cy="877961"/>
            <a:chOff x="4718700" y="3159148"/>
            <a:chExt cx="3181073" cy="116650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2B445DEA-525B-4C48-B60D-204B8E06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5D8548D-F274-4C34-A8E9-F0B64E98B308}"/>
                </a:ext>
              </a:extLst>
            </p:cNvPr>
            <p:cNvSpPr txBox="1"/>
            <p:nvPr/>
          </p:nvSpPr>
          <p:spPr>
            <a:xfrm>
              <a:off x="4853356" y="3482103"/>
              <a:ext cx="2863243" cy="77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D0C418F-4B62-45F1-8F2B-9D0C2E6F14B3}"/>
              </a:ext>
            </a:extLst>
          </p:cNvPr>
          <p:cNvGrpSpPr/>
          <p:nvPr/>
        </p:nvGrpSpPr>
        <p:grpSpPr>
          <a:xfrm>
            <a:off x="3315464" y="5737964"/>
            <a:ext cx="2143417" cy="830997"/>
            <a:chOff x="8682187" y="3202910"/>
            <a:chExt cx="3181074" cy="116650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10578BB3-DDA9-4AC0-BEFC-8A0DC306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435D15-215F-434A-8E31-D1D393FA185F}"/>
                </a:ext>
              </a:extLst>
            </p:cNvPr>
            <p:cNvSpPr txBox="1"/>
            <p:nvPr/>
          </p:nvSpPr>
          <p:spPr>
            <a:xfrm>
              <a:off x="8837853" y="3543387"/>
              <a:ext cx="2863244" cy="82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7C5EB785-0918-45C4-B34B-5C06B9168DAA}"/>
              </a:ext>
            </a:extLst>
          </p:cNvPr>
          <p:cNvGrpSpPr/>
          <p:nvPr/>
        </p:nvGrpSpPr>
        <p:grpSpPr>
          <a:xfrm>
            <a:off x="3275036" y="4617581"/>
            <a:ext cx="2143417" cy="884121"/>
            <a:chOff x="4718700" y="4369417"/>
            <a:chExt cx="3181074" cy="116650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F9FF9B46-5A2B-4973-8248-24AA6894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8A8D29C-5013-499E-8ACA-B528E020535C}"/>
                </a:ext>
              </a:extLst>
            </p:cNvPr>
            <p:cNvSpPr txBox="1"/>
            <p:nvPr/>
          </p:nvSpPr>
          <p:spPr>
            <a:xfrm>
              <a:off x="4845466" y="4723045"/>
              <a:ext cx="2863244" cy="77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7C6BF1B2-DBAC-4501-B65F-FE0C164CDB9D}"/>
              </a:ext>
            </a:extLst>
          </p:cNvPr>
          <p:cNvGrpSpPr/>
          <p:nvPr/>
        </p:nvGrpSpPr>
        <p:grpSpPr>
          <a:xfrm>
            <a:off x="894049" y="5714483"/>
            <a:ext cx="2044499" cy="877961"/>
            <a:chOff x="4686549" y="5579685"/>
            <a:chExt cx="3181076" cy="11665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E3E26A1-FC18-4CB8-B364-E9D3ACDD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8E1C35E-A564-4A32-8303-5A99C7D2571E}"/>
                </a:ext>
              </a:extLst>
            </p:cNvPr>
            <p:cNvSpPr txBox="1"/>
            <p:nvPr/>
          </p:nvSpPr>
          <p:spPr>
            <a:xfrm>
              <a:off x="4810940" y="5911593"/>
              <a:ext cx="2863242" cy="776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21852810-8C87-44C0-92E5-4B8BB49AA924}"/>
              </a:ext>
            </a:extLst>
          </p:cNvPr>
          <p:cNvGrpSpPr/>
          <p:nvPr/>
        </p:nvGrpSpPr>
        <p:grpSpPr>
          <a:xfrm>
            <a:off x="879866" y="3563567"/>
            <a:ext cx="2169269" cy="901234"/>
            <a:chOff x="8682187" y="5579685"/>
            <a:chExt cx="3181076" cy="11665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431E90C5-6C96-4142-A1FE-22D49396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413B1FF-90E2-4935-B1FB-33FF97828C15}"/>
                </a:ext>
              </a:extLst>
            </p:cNvPr>
            <p:cNvSpPr txBox="1"/>
            <p:nvPr/>
          </p:nvSpPr>
          <p:spPr>
            <a:xfrm>
              <a:off x="8837853" y="5911593"/>
              <a:ext cx="2863242" cy="756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2628B2E-C9B3-4D02-AB4A-0F265EA54F93}"/>
              </a:ext>
            </a:extLst>
          </p:cNvPr>
          <p:cNvSpPr txBox="1"/>
          <p:nvPr/>
        </p:nvSpPr>
        <p:spPr>
          <a:xfrm>
            <a:off x="9689534" y="2552305"/>
            <a:ext cx="1315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5·3=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C20F188-4D0C-4861-A3DC-EAA3D6535686}"/>
              </a:ext>
            </a:extLst>
          </p:cNvPr>
          <p:cNvSpPr txBox="1"/>
          <p:nvPr/>
        </p:nvSpPr>
        <p:spPr>
          <a:xfrm>
            <a:off x="9689534" y="3383302"/>
            <a:ext cx="1315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9·3=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898F93-6549-42B7-8524-EAE56EA3A06C}"/>
              </a:ext>
            </a:extLst>
          </p:cNvPr>
          <p:cNvSpPr txBox="1"/>
          <p:nvPr/>
        </p:nvSpPr>
        <p:spPr>
          <a:xfrm>
            <a:off x="9689533" y="4135665"/>
            <a:ext cx="1315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7·3=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701BCE-7592-4C53-8170-B3095264A720}"/>
              </a:ext>
            </a:extLst>
          </p:cNvPr>
          <p:cNvSpPr txBox="1"/>
          <p:nvPr/>
        </p:nvSpPr>
        <p:spPr>
          <a:xfrm>
            <a:off x="9689535" y="4908661"/>
            <a:ext cx="1315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4·3=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444E139-FB89-4F50-B744-56ECE6593F85}"/>
              </a:ext>
            </a:extLst>
          </p:cNvPr>
          <p:cNvSpPr txBox="1"/>
          <p:nvPr/>
        </p:nvSpPr>
        <p:spPr>
          <a:xfrm>
            <a:off x="9689533" y="5661024"/>
            <a:ext cx="13159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6·3=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1A391A47-F767-4961-8274-DFEC78A7706D}"/>
              </a:ext>
            </a:extLst>
          </p:cNvPr>
          <p:cNvGrpSpPr/>
          <p:nvPr/>
        </p:nvGrpSpPr>
        <p:grpSpPr>
          <a:xfrm>
            <a:off x="3218442" y="3585742"/>
            <a:ext cx="2169269" cy="901233"/>
            <a:chOff x="8682187" y="4369417"/>
            <a:chExt cx="3181076" cy="116650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D1E9057D-584D-4636-A8D8-249815AF9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474A8CA-0E89-4898-80A5-046CDCAD9E6E}"/>
                </a:ext>
              </a:extLst>
            </p:cNvPr>
            <p:cNvSpPr txBox="1"/>
            <p:nvPr/>
          </p:nvSpPr>
          <p:spPr>
            <a:xfrm>
              <a:off x="8881843" y="4744284"/>
              <a:ext cx="2863244" cy="756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1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50807 -0.5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50807 -0.3071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0.31067 -0.359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31159 -0.0849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51159 0.1847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2149 0.2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5559" b="69741"/>
          <a:stretch/>
        </p:blipFill>
        <p:spPr>
          <a:xfrm>
            <a:off x="437952" y="1175971"/>
            <a:ext cx="11268000" cy="43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62997" y="3108395"/>
            <a:ext cx="510027" cy="6362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95912" y="3914537"/>
            <a:ext cx="494639" cy="6170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75361" y="1599742"/>
            <a:ext cx="484006" cy="6038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043745" y="2373287"/>
            <a:ext cx="493114" cy="6151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30320" y="3119641"/>
            <a:ext cx="509398" cy="63550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990551" y="3951962"/>
            <a:ext cx="457467" cy="5811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60511" y="1509147"/>
            <a:ext cx="540317" cy="6740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0" y="262311"/>
            <a:ext cx="2329543" cy="182732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EEB7480D-02C6-481C-87F6-DFFA66B6DCD6}"/>
              </a:ext>
            </a:extLst>
          </p:cNvPr>
          <p:cNvSpPr/>
          <p:nvPr/>
        </p:nvSpPr>
        <p:spPr>
          <a:xfrm>
            <a:off x="1056234" y="455123"/>
            <a:ext cx="8033338" cy="6512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12ECDB5-2AE8-4BA6-939C-8E58601DF6DE}"/>
              </a:ext>
            </a:extLst>
          </p:cNvPr>
          <p:cNvGrpSpPr/>
          <p:nvPr/>
        </p:nvGrpSpPr>
        <p:grpSpPr>
          <a:xfrm>
            <a:off x="6010151" y="1509147"/>
            <a:ext cx="1825132" cy="739537"/>
            <a:chOff x="6156000" y="1465944"/>
            <a:chExt cx="1764000" cy="6940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D871F642-7024-4CB1-9D5B-142194B0F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27596" t="24470" r="23872" b="41108"/>
            <a:stretch/>
          </p:blipFill>
          <p:spPr>
            <a:xfrm>
              <a:off x="6156000" y="1476000"/>
              <a:ext cx="1764000" cy="6840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66103FF9-CACF-438A-ABC0-A6DC6C13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8089" y="1465944"/>
              <a:ext cx="394062" cy="403674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3465" y="2344591"/>
            <a:ext cx="481725" cy="6009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F8EEA44-B3CF-4FCE-B0E4-0A4FF3BC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50923" y="2362402"/>
            <a:ext cx="484360" cy="60427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FA47766-3758-47F4-95A9-DD2B53068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281226" y="2338525"/>
            <a:ext cx="484361" cy="6042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A4D78ADC-70FB-4510-888E-A919DCC62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95832" y="2405945"/>
            <a:ext cx="478482" cy="60785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518181" y="2345775"/>
            <a:ext cx="481725" cy="6009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47904" y="2384584"/>
            <a:ext cx="478482" cy="59693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10217E3-9519-4800-856F-5BC031190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59928" y="2380538"/>
            <a:ext cx="481725" cy="600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57993" y="2363788"/>
            <a:ext cx="481725" cy="60098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C123D10-8E33-4A9A-8F7F-A6081D16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80273" y="2343168"/>
            <a:ext cx="481725" cy="6009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B0295D7-8F25-42D5-BCD3-9E6E65ED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46140" y="2363586"/>
            <a:ext cx="481725" cy="60098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1A26155-506E-4F49-BFB3-49E1B965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345134" y="2362402"/>
            <a:ext cx="481725" cy="60098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4F23D4C-BFC2-4A23-9720-F893A001C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20760" y="2362402"/>
            <a:ext cx="481725" cy="60098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758E3D0-C61F-45FB-B62E-E5976B721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769309" y="2363585"/>
            <a:ext cx="481726" cy="60098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32313" y="2341745"/>
            <a:ext cx="484006" cy="60382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74316" y="2307440"/>
            <a:ext cx="540317" cy="6740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949198" y="2373287"/>
            <a:ext cx="484006" cy="603828"/>
          </a:xfrm>
          <a:prstGeom prst="rect">
            <a:avLst/>
          </a:prstGeom>
        </p:spPr>
      </p:pic>
      <p:sp>
        <p:nvSpPr>
          <p:cNvPr id="4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831702" y="4680857"/>
            <a:ext cx="8933885" cy="565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результати таблиці множення на 3 в порядку спадання  </a:t>
            </a:r>
          </a:p>
        </p:txBody>
      </p:sp>
      <p:sp>
        <p:nvSpPr>
          <p:cNvPr id="4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802330" y="5245872"/>
            <a:ext cx="8963258" cy="9372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вирази: </a:t>
            </a:r>
            <a:r>
              <a:rPr lang="uk-UA" sz="2400" b="1" dirty="0" smtClean="0">
                <a:solidFill>
                  <a:srgbClr val="FF0000"/>
                </a:solidFill>
              </a:rPr>
              <a:t>9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на</a:t>
            </a:r>
            <a:r>
              <a:rPr lang="uk-UA" sz="2400" b="1" dirty="0" smtClean="0">
                <a:solidFill>
                  <a:srgbClr val="FF0000"/>
                </a:solidFill>
              </a:rPr>
              <a:t> 3, 9 збільш </a:t>
            </a:r>
            <a:r>
              <a:rPr lang="uk-UA" sz="2400" b="1" u="sng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>
                <a:solidFill>
                  <a:srgbClr val="FF0000"/>
                </a:solidFill>
              </a:rPr>
              <a:t> 3 рази,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3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на</a:t>
            </a:r>
            <a:r>
              <a:rPr lang="uk-UA" sz="2400" b="1" dirty="0" smtClean="0">
                <a:solidFill>
                  <a:srgbClr val="0070C0"/>
                </a:solidFill>
              </a:rPr>
              <a:t> 8, 3 збільш </a:t>
            </a:r>
            <a:r>
              <a:rPr lang="uk-UA" sz="2400" b="1" u="sng" dirty="0" smtClean="0">
                <a:solidFill>
                  <a:srgbClr val="0070C0"/>
                </a:solidFill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</a:rPr>
              <a:t> 8 разів,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9 збільш </a:t>
            </a:r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на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2,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9 збільш </a:t>
            </a:r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удвічі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56986" y="3105593"/>
            <a:ext cx="512273" cy="63909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96247" y="3335971"/>
            <a:ext cx="440143" cy="28893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14633" y="3151318"/>
            <a:ext cx="484006" cy="60382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92861" y="3929285"/>
            <a:ext cx="484006" cy="60382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70048" y="3151318"/>
            <a:ext cx="484006" cy="60382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84041" y="3929285"/>
            <a:ext cx="484006" cy="60382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20760" y="3247610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20760" y="4021012"/>
            <a:ext cx="394062" cy="35505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077548" y="3265985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00561" y="4021011"/>
            <a:ext cx="394062" cy="35505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43745" y="3258601"/>
            <a:ext cx="394062" cy="35505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053030" y="4008409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276958" y="3324726"/>
            <a:ext cx="440143" cy="288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267988" y="3368124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67871" y="3914537"/>
            <a:ext cx="512273" cy="6390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75574" y="3149645"/>
            <a:ext cx="512273" cy="6390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88698" y="3914537"/>
            <a:ext cx="512273" cy="6390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46612" y="3108395"/>
            <a:ext cx="510959" cy="63745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906288" y="3150464"/>
            <a:ext cx="510959" cy="63745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443" y="4032246"/>
            <a:ext cx="394062" cy="40367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45776" y="3108395"/>
            <a:ext cx="510027" cy="6362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30320" y="3905330"/>
            <a:ext cx="509398" cy="63550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5674" y="4041426"/>
            <a:ext cx="394062" cy="40367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B1A26155-506E-4F49-BFB3-49E1B965A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88102" y="3929782"/>
            <a:ext cx="481725" cy="60098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758E3D0-C61F-45FB-B62E-E5976B721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12277" y="3930965"/>
            <a:ext cx="481726" cy="60098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08131" y="3143022"/>
            <a:ext cx="481725" cy="60098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30A86792-A6CD-4FDD-BF31-BE2009FF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82403" y="3933592"/>
            <a:ext cx="481725" cy="60098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536859" y="3136903"/>
            <a:ext cx="481725" cy="60098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E62D205-D412-4F4B-99D2-9D192FF15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943865" y="3150464"/>
            <a:ext cx="481725" cy="60098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8494" y="4050146"/>
            <a:ext cx="394062" cy="40367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A74BF3B1-692B-4B50-9974-1453E73B4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949198" y="3951962"/>
            <a:ext cx="478482" cy="59693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A75FB131-E072-4FD9-B251-B5ECA8682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559287" y="3931166"/>
            <a:ext cx="481725" cy="6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7685" y="494529"/>
            <a:ext cx="10070208" cy="9859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Спрости</a:t>
            </a:r>
            <a:r>
              <a:rPr lang="uk-UA" sz="3200" b="1" dirty="0">
                <a:solidFill>
                  <a:schemeClr val="bg1"/>
                </a:solidFill>
              </a:rPr>
              <a:t> вирази, замінивши додавання множенням. Обчисли.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41" y="1218591"/>
            <a:ext cx="1530744" cy="259048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72106" y="316093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95163" y="3912597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16860" y="2479028"/>
            <a:ext cx="440143" cy="288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6127702" y="3133674"/>
            <a:ext cx="555762" cy="45268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79314" y="232621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124431" y="3895977"/>
            <a:ext cx="555762" cy="45268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97543" y="2315511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C1C5F41-E194-4271-9FB8-7851E47CA5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974" y="2326217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3ADC95E-CD02-4827-9709-912D5F7811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71300" y="4567802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EF5FA234-5B46-4711-823D-966CFC917C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60685" y="3069829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2719B067-9E1B-4678-A446-CD3BA9935A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19003" y="3976156"/>
            <a:ext cx="440143" cy="28893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1428" y="2405888"/>
            <a:ext cx="394062" cy="355057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6592" y="2479028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D8034C2-F4CA-4A28-9816-59B4DF384A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96923" y="2333422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D4F0CF1E-543D-4EA4-9532-C7063468A8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5163" y="2326217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8F3F44A0-2892-403F-A6B4-1034D641CA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1388" y="2487280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C122A00-8FC3-45DE-BAD8-4EF28B48E1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8003" y="2497851"/>
            <a:ext cx="440143" cy="28893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E2A8D68-AF4A-43EE-B0CB-2C7C68A5C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8683" y="2333422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0E613E1-F2CE-4677-8721-5967391F8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9901" y="3157694"/>
            <a:ext cx="394062" cy="40367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D15C6582-4BE9-446F-8B5A-73A495561E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6421" y="3061966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12698C5-B8EB-4E49-902B-7EDAFDE49A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57672" y="3064564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C558290F-DDF9-49AA-9178-30D820894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1888" y="3069829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ABA8012-CCC3-452A-96A4-2F0787D276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5908" y="3061966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680580C5-252E-4D5F-930C-5E855E0119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09144" y="3066498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CA5219E-DDA9-4554-916F-8046445FE0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62422" y="3077235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5C093324-5C02-4922-972D-15F6DC6B3F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1531" y="3816972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09E5029D-39F9-4123-9BE5-84BE74EB82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t="43000" r="67261" b="43158"/>
          <a:stretch/>
        </p:blipFill>
        <p:spPr>
          <a:xfrm>
            <a:off x="6605490" y="3814702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290" y="2423707"/>
            <a:ext cx="394062" cy="40367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3B002E2-222F-42F7-9823-C95AF54A6F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6038" y="3239637"/>
            <a:ext cx="440143" cy="28893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0AD3A442-813C-4FA9-A3E5-24A956B213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56865" y="3250917"/>
            <a:ext cx="440143" cy="28893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A68E9C37-78FB-47C1-88CC-0FA7160CD8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2671" y="3239637"/>
            <a:ext cx="440143" cy="28893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E719D516-91ED-4785-B65D-B26B5D9B02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63501" y="3235499"/>
            <a:ext cx="440143" cy="28893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171CFE0B-D241-4DD8-872F-261FDDBA0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3917" y="3231943"/>
            <a:ext cx="440143" cy="28893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BBD88440-E443-4BCF-899C-4BFC0DACDC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8083" y="2513835"/>
            <a:ext cx="440143" cy="28893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D2B96956-2BE0-4755-A0A1-69B45106B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1963" y="2497851"/>
            <a:ext cx="440143" cy="28893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AD24678-8FCB-41E5-99FC-3DB29E97DB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26951" y="3246313"/>
            <a:ext cx="440143" cy="28893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B5BC02B-DFC3-4831-BB20-8A019ED226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01783" y="2340508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E71CFD7-7800-4E4C-ACE1-9D72298D4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23019" y="2323978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C4454CB-E164-4F86-BF19-F05519990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50947" y="3077235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A3EE00E2-61C0-4316-B69D-8BF6E2E41C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49327" y="2406056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B2F7F880-2472-4A37-8B80-2C4F462316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78543" y="3933685"/>
            <a:ext cx="394062" cy="355057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A30DC82C-9D89-4FF3-8800-8581541878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716716" y="3160934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54CA49C-5B77-4BC8-888D-05CBA12FF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68256" y="2323978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42BC5A9-BF82-43BC-9540-B9F519E07D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53975" y="2323978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BFC05FD6-09BC-4B9A-A069-4967E72F20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54589" y="2326217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456A701B-EC0D-41C2-B950-58C1E5884B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65513" y="2405888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5CC7265F-DD38-4580-982E-82B8D29C05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84162" y="2349952"/>
            <a:ext cx="420821" cy="53459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FA6ABF0-C673-4080-BBE0-DEA5FF15B4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50595" y="2357040"/>
            <a:ext cx="420821" cy="534599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9AA9DE88-0B07-470A-9A00-E8673549D9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715475" y="2423707"/>
            <a:ext cx="394062" cy="35505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E594C3BA-A9AE-4FEF-A163-94E1C80EEA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79804" y="3046022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3CA0D38-B0C4-406B-BFAC-1B6CF1DD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94023" y="3061965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A2DBAFA8-0FBF-446F-BD98-6681F7EBC3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1965" y="3038559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04D03E9F-B974-4206-85D5-1F81F6D1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56112" y="3038559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6D5B31BE-06F6-4A23-9C87-5A5A42CEA8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12686" y="3038559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CE537BFE-A4EC-45DC-9F92-D42D0035DB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16860" y="3969783"/>
            <a:ext cx="440143" cy="28893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442EA38-8A7A-4F26-8924-DE6049809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79314" y="3816972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D9193DB1-525A-4DE6-8725-CCD3C7E120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974" y="3816972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1E335FC2-35DE-4A31-8EFC-97CA3E2841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6592" y="3969783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E403355D-CA0F-46D9-A810-CC9C0756E9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5163" y="3816972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68E8AFAE-BD52-4DC6-871E-69F7EAD426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1388" y="3978035"/>
            <a:ext cx="440143" cy="28893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0D3D8544-8BE1-489C-86B5-E597A8CC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2917" y="3821047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B340474-899D-4144-AE9A-52BA98D0D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092" y="3912597"/>
            <a:ext cx="394062" cy="403674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6A4212AD-A010-4C5B-A25B-03C71D38AC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t="2056" r="67650" b="89795"/>
          <a:stretch/>
        </p:blipFill>
        <p:spPr>
          <a:xfrm>
            <a:off x="4616878" y="3877286"/>
            <a:ext cx="555762" cy="452689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44B116CC-DC79-4B9F-B8B1-1E7F38E995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757273" y="3895977"/>
            <a:ext cx="555762" cy="452689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93CFE3B6-5B3F-4D89-9286-FAE02A9F2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84373" y="3816972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84684532-E69E-4478-9157-CD01A8016A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42297" r="58814" b="43861"/>
          <a:stretch/>
        </p:blipFill>
        <p:spPr>
          <a:xfrm>
            <a:off x="6936252" y="3791296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2A3DD1A1-6E3E-4D40-89C1-BA06716A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9067" y="4551345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557B2DEE-ED25-42F2-B1B5-3BF1801068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40318" y="4553943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982CF437-792D-48DB-A926-30BFB7542B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84534" y="4559208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A5102954-BE7D-49B0-8886-0AB9688951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38554" y="4551345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7AC7D733-759F-46CF-A97C-E1F6B10935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88684" y="4729016"/>
            <a:ext cx="440143" cy="28893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165EDB85-F4FF-4310-977E-A87A92CE94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9511" y="4740296"/>
            <a:ext cx="440143" cy="28893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8271B952-49E8-4780-8431-A2620C6D9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65317" y="4729016"/>
            <a:ext cx="440143" cy="288932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B26834F7-EFDC-4287-B1EC-B8769B3A68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46147" y="4724878"/>
            <a:ext cx="440143" cy="28893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E235B191-F9B9-4923-9BEF-1798E40FD2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60451" y="4559208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6B8717DC-8DCA-435B-A4E4-6172ED77D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2551" y="4665509"/>
            <a:ext cx="394062" cy="355057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B754F397-5657-48A3-B06A-46BE33DDF5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7272040" y="4628730"/>
            <a:ext cx="555762" cy="452689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9FB548C0-CD6C-47B6-9F22-4F345439E2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42812" y="4520627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98CCD6FB-30EF-4BA8-8A5D-55C5E26AE2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21702" y="4567801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1680FD38-2534-4409-9B50-18009FFBF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385" y="4658350"/>
            <a:ext cx="394062" cy="403674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07EFD3E4-F30C-4533-9036-3F50FBEFF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3588" y="4567801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8A870B3A-B995-4F25-A552-3BBBD64E14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97997" y="4559208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885A34A8-7229-49CB-A5E4-0C72BB25C2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72844" y="4716284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F98CFC5E-8583-4516-966C-58E90C36F9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87148" y="4550614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F7C86434-AA06-4BB9-8AFB-68527D6F46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59248" y="4656915"/>
            <a:ext cx="394062" cy="355057"/>
          </a:xfrm>
          <a:prstGeom prst="rect">
            <a:avLst/>
          </a:prstGeom>
        </p:spPr>
      </p:pic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4282" y="509553"/>
            <a:ext cx="9979404" cy="6661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30112" y="1332098"/>
            <a:ext cx="5363860" cy="14764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Миколці 6 років. Його сестричка Валя удвічі старша за нього. Скільки років Валі?</a:t>
            </a:r>
          </a:p>
        </p:txBody>
      </p:sp>
      <p:pic>
        <p:nvPicPr>
          <p:cNvPr id="1026" name="Picture 2" descr="A boy and a girl sitting on a bench">
            <a:extLst>
              <a:ext uri="{FF2B5EF4-FFF2-40B4-BE49-F238E27FC236}">
                <a16:creationId xmlns:a16="http://schemas.microsoft.com/office/drawing/2014/main" xmlns="" id="{E6951526-B7A2-4ADD-BF58-87C7D81E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3" y="2930221"/>
            <a:ext cx="2307771" cy="24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270170" y="1332098"/>
            <a:ext cx="5177517" cy="14328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Бублик коштує 6 грн, а рогалик – удвічі дорожчий. Скільки коштує рогалик 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CFC74D-BA3D-4B48-A295-5B57CEBF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95" y="2892715"/>
            <a:ext cx="1363822" cy="14325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9E1F4DE-5072-48BA-822D-D279BC55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572" y="2896969"/>
            <a:ext cx="1354723" cy="14230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343162" y="2925373"/>
            <a:ext cx="13159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· 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678061" y="2930221"/>
            <a:ext cx="15159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12 (р.)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41691" y="4482030"/>
            <a:ext cx="153969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 · 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676590" y="4486878"/>
            <a:ext cx="17736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12 (грн)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6 Дія множення\№076-077 - Закр вивч випадків множення.Порівняння задач\2025-01-29_2210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b="731"/>
          <a:stretch/>
        </p:blipFill>
        <p:spPr bwMode="auto">
          <a:xfrm>
            <a:off x="1004283" y="2133856"/>
            <a:ext cx="7214431" cy="34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4282" y="509553"/>
            <a:ext cx="9979404" cy="6661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1004283" y="1287914"/>
            <a:ext cx="9859660" cy="7585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Визнач, які з них розв’язують дією додавання, а які – дією множення. Розв’яжи задачі на множення.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04422" y="2129008"/>
            <a:ext cx="13159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+ 3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620345" y="2129007"/>
            <a:ext cx="15159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(фр.)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304421" y="2713783"/>
            <a:ext cx="13159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·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620344" y="2713782"/>
            <a:ext cx="15159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(гр.)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218715" y="4248853"/>
            <a:ext cx="17513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3+2+3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534638" y="3663892"/>
            <a:ext cx="15159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(кн.)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218714" y="3663893"/>
            <a:ext cx="13159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· 2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970065" y="4202687"/>
            <a:ext cx="15159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(кн.)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3" y="1232730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77853" y="494529"/>
            <a:ext cx="9769117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95" y="1236585"/>
            <a:ext cx="1710375" cy="289447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82759" y="3187590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02759" y="3145556"/>
            <a:ext cx="555762" cy="45268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79314" y="2326217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982078" y="3903974"/>
            <a:ext cx="555762" cy="45268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0598" y="3830913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3ADC95E-CD02-4827-9709-912D5F7811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1779" y="4550614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489" y="2431523"/>
            <a:ext cx="394062" cy="355057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92CDEC6D-D8B4-4BBE-953C-C47BF50E54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636592" y="2479028"/>
            <a:ext cx="440143" cy="28893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D4F0CF1E-543D-4EA4-9532-C7063468A8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6042" y="3085041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C558290F-DDF9-49AA-9178-30D8208944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1888" y="3069829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ACA5219E-DDA9-4554-916F-8046445FE0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5475" y="3076321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D52DD6FF-BE40-4532-8912-DEDD891121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602" y="2405970"/>
            <a:ext cx="394062" cy="40367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171CFE0B-D241-4DD8-872F-261FDDBA0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13237" y="3239508"/>
            <a:ext cx="440143" cy="28893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B5BC02B-DFC3-4831-BB20-8A019ED226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47929" y="2347253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E71CFD7-7800-4E4C-ACE1-9D72298D48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66298" y="3821047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1C4454CB-E164-4F86-BF19-F05519990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5292" y="3069410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891865F1-5C1E-4877-9DAB-A3394AEDB4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79755" y="2317273"/>
            <a:ext cx="455016" cy="56766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B2F7F880-2472-4A37-8B80-2C4F462316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2635" y="3936276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456A701B-EC0D-41C2-B950-58C1E5884B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41811" y="3152990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5CC7265F-DD38-4580-982E-82B8D29C05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36719" y="2340508"/>
            <a:ext cx="420821" cy="53459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E594C3BA-A9AE-4FEF-A163-94E1C80EEA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5912" y="3046689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3CA0D38-B0C4-406B-BFAC-1B6CF1DD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88253" y="2315510"/>
            <a:ext cx="455016" cy="5676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A2DBAFA8-0FBF-446F-BD98-6681F7EBC3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61965" y="2301914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04D03E9F-B974-4206-85D5-1F81F6D1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91165" y="303855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442EA38-8A7A-4F26-8924-DE6049809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10954" y="455920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D9193DB1-525A-4DE6-8725-CCD3C7E120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35349" y="3818195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6A4212AD-A010-4C5B-A25B-03C71D38AC0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3881642" y="4629784"/>
            <a:ext cx="555762" cy="45268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84684532-E69E-4478-9157-CD01A8016A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4123" y="3790483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2A3DD1A1-6E3E-4D40-89C1-BA06716A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9067" y="4551345"/>
            <a:ext cx="455016" cy="567661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165EDB85-F4FF-4310-977E-A87A92CE94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59584" y="4731634"/>
            <a:ext cx="440143" cy="28893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6B8717DC-8DCA-435B-A4E4-6172ED77DC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88314" y="4672074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F3E75374-FD76-4358-B587-D0651817E5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89370" y="3069410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F8A41F5F-42FA-4A74-8A65-D378ACAE41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51225" y="3906413"/>
            <a:ext cx="394062" cy="355057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E34B0439-4182-4ED1-9C73-09D1751F88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0746" y="3917055"/>
            <a:ext cx="394062" cy="355057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D2A15655-3C68-4918-AF79-0D7CB19538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0306" y="3814702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AB85235E-3ABC-47C2-8482-648C662B3D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009035" y="3822958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48FD48B4-1C85-4D5C-A492-5DA773E6FE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4846" y="4559208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6009FBA9-3753-463A-88DF-7C6F9945B7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49973" y="4636352"/>
            <a:ext cx="394062" cy="355057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90CAA1B9-73E6-4547-A5F8-BACB11C49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8821" y="4565773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DC10BCD7-CCFB-45F6-AC5F-83553FA7F4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31558" y="4567684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739673BF-93E3-4F02-BC0C-458DF58821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89370" y="4565773"/>
            <a:ext cx="455016" cy="567661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FE3F8856-31A2-46BB-8666-6957B56ED403}"/>
              </a:ext>
            </a:extLst>
          </p:cNvPr>
          <p:cNvSpPr txBox="1"/>
          <p:nvPr/>
        </p:nvSpPr>
        <p:spPr>
          <a:xfrm>
            <a:off x="3376576" y="4496852"/>
            <a:ext cx="32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95A6BB05-450C-40C6-9AA8-12DB68547A83}"/>
              </a:ext>
            </a:extLst>
          </p:cNvPr>
          <p:cNvSpPr txBox="1"/>
          <p:nvPr/>
        </p:nvSpPr>
        <p:spPr>
          <a:xfrm>
            <a:off x="1588543" y="4488594"/>
            <a:ext cx="32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r>
              <a:rPr lang="uk-UA" sz="3600" b="1" dirty="0"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0541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5296</TotalTime>
  <Words>377</Words>
  <Application>Microsoft Office PowerPoint</Application>
  <PresentationFormat>Произвольный</PresentationFormat>
  <Paragraphs>94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775</cp:revision>
  <dcterms:created xsi:type="dcterms:W3CDTF">2018-01-05T16:38:53Z</dcterms:created>
  <dcterms:modified xsi:type="dcterms:W3CDTF">2025-01-30T09:43:44Z</dcterms:modified>
</cp:coreProperties>
</file>