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35" r:id="rId3"/>
    <p:sldId id="331" r:id="rId4"/>
    <p:sldId id="332" r:id="rId5"/>
    <p:sldId id="314" r:id="rId6"/>
    <p:sldId id="316" r:id="rId7"/>
    <p:sldId id="317" r:id="rId8"/>
    <p:sldId id="333" r:id="rId9"/>
    <p:sldId id="318" r:id="rId10"/>
    <p:sldId id="321" r:id="rId11"/>
    <p:sldId id="322" r:id="rId12"/>
    <p:sldId id="323" r:id="rId13"/>
    <p:sldId id="319" r:id="rId14"/>
    <p:sldId id="334" r:id="rId15"/>
    <p:sldId id="33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0520" y="4274963"/>
            <a:ext cx="9251280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Чи можна дійти до краю Землі?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25" y="1206823"/>
            <a:ext cx="3744687" cy="249255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42637" y="1446308"/>
            <a:ext cx="2900378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58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8195" y="538073"/>
            <a:ext cx="9652833" cy="7151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Відкрита місцевість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8196" y="1362059"/>
            <a:ext cx="5516262" cy="187099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Частина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землі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 відкритих для нашого погляду місцях, де </a:t>
            </a:r>
            <a:r>
              <a:rPr lang="uk-UA" sz="2800" b="1" dirty="0">
                <a:solidFill>
                  <a:srgbClr val="FF0000"/>
                </a:solidFill>
              </a:rPr>
              <a:t>добре видно лінію </a:t>
            </a:r>
            <a:r>
              <a:rPr lang="uk-UA" sz="2800" b="1" dirty="0" smtClean="0">
                <a:solidFill>
                  <a:srgbClr val="FF0000"/>
                </a:solidFill>
              </a:rPr>
              <a:t>горизонту,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– називається </a:t>
            </a:r>
            <a:r>
              <a:rPr lang="uk-UA" sz="2800" b="1" dirty="0">
                <a:solidFill>
                  <a:srgbClr val="FF0000"/>
                </a:solidFill>
              </a:rPr>
              <a:t>відкритою.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" b="9728"/>
          <a:stretch/>
        </p:blipFill>
        <p:spPr>
          <a:xfrm>
            <a:off x="7119257" y="1362058"/>
            <a:ext cx="3735615" cy="316164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/>
        </p:blipFill>
        <p:spPr>
          <a:xfrm>
            <a:off x="1298195" y="3233057"/>
            <a:ext cx="3171067" cy="288566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19606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0995" y="549547"/>
            <a:ext cx="10099147" cy="7826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Закрита місцевість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0224" y="1408378"/>
            <a:ext cx="9840687" cy="89939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Місцевість, де  </a:t>
            </a:r>
            <a:r>
              <a:rPr lang="uk-UA" sz="2800" b="1" dirty="0">
                <a:solidFill>
                  <a:srgbClr val="FF0000"/>
                </a:solidFill>
              </a:rPr>
              <a:t>горизонту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ми </a:t>
            </a:r>
            <a:r>
              <a:rPr lang="uk-UA" sz="2800" b="1" dirty="0">
                <a:solidFill>
                  <a:srgbClr val="FF0000"/>
                </a:solidFill>
              </a:rPr>
              <a:t>не бачимо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 називається, </a:t>
            </a:r>
            <a:r>
              <a:rPr lang="uk-UA" sz="2800" b="1" dirty="0">
                <a:solidFill>
                  <a:srgbClr val="FF0000"/>
                </a:solidFill>
              </a:rPr>
              <a:t>закритою.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" r="6248" b="10370"/>
          <a:stretch/>
        </p:blipFill>
        <p:spPr>
          <a:xfrm>
            <a:off x="1047825" y="2465392"/>
            <a:ext cx="4441340" cy="316358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>
          <a:xfrm>
            <a:off x="6280712" y="2465392"/>
            <a:ext cx="4530199" cy="316358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5647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796" y="652572"/>
            <a:ext cx="10044718" cy="6428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Поміркуй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5797" y="1441970"/>
            <a:ext cx="4580089" cy="348926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Син і батько поверталися з базару додому в село. Син їхав верхи, а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батько вів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коня за поводи.</a:t>
            </a:r>
          </a:p>
          <a:p>
            <a:pPr algn="ctr" fontAlgn="base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Хто з них перший побачить село? </a:t>
            </a:r>
          </a:p>
          <a:p>
            <a:pPr algn="ctr" fontAlgn="base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Обґрунтуй свою думку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1"/>
          <a:stretch/>
        </p:blipFill>
        <p:spPr>
          <a:xfrm>
            <a:off x="7587343" y="1441969"/>
            <a:ext cx="3603171" cy="436542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54" b="90278" l="9492" r="95254">
                        <a14:backgroundMark x1="25424" y1="12247" x2="44237" y2="87374"/>
                        <a14:backgroundMark x1="36949" y1="50000" x2="57119" y2="31566"/>
                        <a14:backgroundMark x1="44237" y1="71717" x2="53898" y2="56061"/>
                        <a14:backgroundMark x1="49661" y1="82323" x2="64407" y2="50000"/>
                        <a14:backgroundMark x1="69322" y1="45581" x2="42034" y2="45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6" t="13311" r="1191" b="8738"/>
          <a:stretch/>
        </p:blipFill>
        <p:spPr>
          <a:xfrm>
            <a:off x="6111603" y="2816484"/>
            <a:ext cx="1506070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3390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144" y="603386"/>
            <a:ext cx="10025742" cy="659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2117" y="1313908"/>
            <a:ext cx="3450770" cy="8741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/>
              <a:t>Чи можна дійти до </a:t>
            </a:r>
            <a:r>
              <a:rPr lang="uk-UA" sz="2400" b="1" dirty="0" smtClean="0"/>
              <a:t>горизонту</a:t>
            </a:r>
            <a:r>
              <a:rPr lang="uk-UA" sz="2400" b="1" dirty="0"/>
              <a:t>? Чому?</a:t>
            </a:r>
            <a:endParaRPr lang="en-US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16" y="2285999"/>
            <a:ext cx="3145970" cy="209403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909457" y="4239335"/>
            <a:ext cx="6150429" cy="18608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/>
              <a:t>Ми бачимо всі предмети тільки до лінії горизонту. Наша Земля </a:t>
            </a:r>
            <a:r>
              <a:rPr lang="uk-UA" sz="2400" b="1" dirty="0" smtClean="0"/>
              <a:t>куляста</a:t>
            </a:r>
            <a:r>
              <a:rPr lang="uk-UA" sz="2400" b="1" dirty="0"/>
              <a:t>, і тому ми не можемо побачити те, що знаходиться за лінією горизонту.</a:t>
            </a:r>
            <a:endParaRPr lang="en-US" sz="24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925786" y="1380851"/>
            <a:ext cx="3483429" cy="2532902"/>
            <a:chOff x="5715987" y="1637403"/>
            <a:chExt cx="6191656" cy="433263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" t="9662" r="10987" b="-2108"/>
            <a:stretch/>
          </p:blipFill>
          <p:spPr>
            <a:xfrm>
              <a:off x="5715987" y="1640195"/>
              <a:ext cx="6191656" cy="4329842"/>
            </a:xfrm>
            <a:prstGeom prst="roundRect">
              <a:avLst/>
            </a:prstGeom>
            <a:ln w="38100" cap="sq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302594" y="1637403"/>
              <a:ext cx="4547001" cy="10969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6406243" y="1382483"/>
            <a:ext cx="4572000" cy="102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/>
              <a:t>Хто бачить більше на малюнку: дитина чи дорослий?</a:t>
            </a:r>
            <a:endParaRPr lang="en-US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34145" y="4538033"/>
            <a:ext cx="3548742" cy="126342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Чому туристи на дорозі на відкритій місцевості зникають </a:t>
            </a:r>
            <a:r>
              <a:rPr lang="uk-UA" sz="2400" b="1" dirty="0">
                <a:solidFill>
                  <a:schemeClr val="bg1"/>
                </a:solidFill>
              </a:rPr>
              <a:t>з поля </a:t>
            </a:r>
            <a:r>
              <a:rPr lang="uk-UA" sz="2400" b="1" dirty="0" smtClean="0">
                <a:solidFill>
                  <a:schemeClr val="bg1"/>
                </a:solidFill>
              </a:rPr>
              <a:t>зору?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01642" y="2480105"/>
            <a:ext cx="3358245" cy="121015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rgbClr val="0070C0"/>
                </a:solidFill>
              </a:rPr>
              <a:t>Яку місцевість називають –  відкрита, а яку – закрита?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55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30490" y="465138"/>
            <a:ext cx="10436225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0490" y="1192289"/>
            <a:ext cx="4473943" cy="109971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1. Якими словами можна замінити слова «горизонт» і «лінія горизонту»? Напиши..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29943" y="1195263"/>
            <a:ext cx="5736771" cy="109673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2. Зафарбуй у зелений колір квадратики біля зображень відкритої місцевості, а червоним – біля закритої.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0924" y="2402656"/>
            <a:ext cx="451601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Горизонт – _________________</a:t>
            </a:r>
          </a:p>
          <a:p>
            <a:r>
              <a:rPr lang="uk-UA" sz="2400" b="1" dirty="0" smtClean="0"/>
              <a:t>Лінія горизонту – ____________</a:t>
            </a:r>
            <a:endParaRPr lang="ru-RU" sz="2400" dirty="0"/>
          </a:p>
        </p:txBody>
      </p:sp>
      <p:pic>
        <p:nvPicPr>
          <p:cNvPr id="2051" name="Picture 3" descr="D:\2 клас\4 ЯДС\1 Грущинська\4 Людина і світ\№058 Чи можна дійти до краю Землі\2025-01-31_1606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" t="23996" r="8354" b="1349"/>
          <a:stretch/>
        </p:blipFill>
        <p:spPr bwMode="auto">
          <a:xfrm>
            <a:off x="5529943" y="2402656"/>
            <a:ext cx="5806320" cy="32034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00923" y="3425456"/>
            <a:ext cx="4503510" cy="7764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3. Допиши в реченні пропущене слово.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5175" y="4300145"/>
            <a:ext cx="4551758" cy="12751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Мореплавці й космонавти стверджують</a:t>
            </a:r>
            <a:r>
              <a:rPr lang="uk-UA" sz="2400" b="1" dirty="0"/>
              <a:t>, що Земля має </a:t>
            </a:r>
            <a:r>
              <a:rPr lang="uk-UA" sz="2400" b="1" dirty="0" smtClean="0"/>
              <a:t>форму _____ .</a:t>
            </a:r>
            <a:endParaRPr lang="uk-UA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49557" y="4937735"/>
            <a:ext cx="103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кулі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66606" y="2716313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небо­край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261" y="2356489"/>
            <a:ext cx="2695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обрій, </a:t>
            </a:r>
            <a:r>
              <a:rPr lang="uk-UA" sz="2400" b="1" dirty="0" smtClean="0">
                <a:solidFill>
                  <a:srgbClr val="FFFF00"/>
                </a:solidFill>
              </a:rPr>
              <a:t>видноколо.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15943" y="3425456"/>
            <a:ext cx="370114" cy="3882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809514" y="3425455"/>
            <a:ext cx="370114" cy="388215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15943" y="5005237"/>
            <a:ext cx="370114" cy="388215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53056" y="5001211"/>
            <a:ext cx="370114" cy="3882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8958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14" grpId="0" animBg="1"/>
      <p:bldP spid="16" grpId="0"/>
      <p:bldP spid="2" grpId="0"/>
      <p:bldP spid="4" grpId="0"/>
      <p:bldP spid="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58686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2319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3543" y="3339882"/>
            <a:ext cx="1895314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31068" y="3244075"/>
            <a:ext cx="1813131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72911" y="5450530"/>
            <a:ext cx="2684383" cy="612813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85640" y="1558960"/>
            <a:ext cx="3723818" cy="147815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Подивись на компас з  результатами роботи на уроці. У кожного вони свої. </a:t>
            </a:r>
          </a:p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Які твої відчуття в кінці уроку?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85640" y="587829"/>
            <a:ext cx="9774543" cy="822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7978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3540" y="1588122"/>
            <a:ext cx="5369145" cy="238516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Діти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сядьте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зручно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заплющіть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очі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і тихо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промовте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marL="271463" indent="-271463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вчуся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271463" indent="-271463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хочу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вчитися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271463" indent="-271463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готовий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(готова) до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праці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592499"/>
            <a:ext cx="9817184" cy="822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6328504" y="2373917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691817" y="1455622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2138" y="3338355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16504" y="3218270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18447" y="5361917"/>
            <a:ext cx="2412240" cy="7216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71577" y="1575707"/>
            <a:ext cx="4498290" cy="164256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Уяви, що в тебе є твій внутрішній компас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очікувань.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Вибери, що ти очікуєш від уроку.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D:\Картинки до тестів\!!!!_Органи чуття\_free_2023-10-04-23-08-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4" y="1575707"/>
            <a:ext cx="3704756" cy="370475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463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2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22854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0670" y="582240"/>
            <a:ext cx="1000331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338" y="1426288"/>
            <a:ext cx="2701648" cy="404922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367007" y="3377898"/>
            <a:ext cx="3827064" cy="195161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розширимо знання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Землю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 про космічне тіло;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дізнаємось про горизонт.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67007" y="1426880"/>
            <a:ext cx="3827063" cy="17283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/>
              <a:t>Океани</a:t>
            </a:r>
            <a:r>
              <a:rPr lang="ru-RU" sz="2400" b="1" dirty="0"/>
              <a:t> й </a:t>
            </a:r>
            <a:r>
              <a:rPr lang="ru-RU" sz="2400" b="1" dirty="0" err="1" smtClean="0"/>
              <a:t>континенти</a:t>
            </a:r>
            <a:r>
              <a:rPr lang="ru-RU" sz="2400" b="1" dirty="0" smtClean="0"/>
              <a:t>, </a:t>
            </a:r>
            <a:endParaRPr lang="ru-RU" sz="2400" b="1" dirty="0" smtClean="0"/>
          </a:p>
          <a:p>
            <a:r>
              <a:rPr lang="ru-RU" sz="2400" b="1" dirty="0" smtClean="0"/>
              <a:t>Гори </a:t>
            </a:r>
            <a:r>
              <a:rPr lang="ru-RU" sz="2400" b="1" dirty="0"/>
              <a:t>й </a:t>
            </a:r>
            <a:r>
              <a:rPr lang="ru-RU" sz="2400" b="1" dirty="0" err="1"/>
              <a:t>ліс</a:t>
            </a:r>
            <a:r>
              <a:rPr lang="ru-RU" sz="2400" b="1" dirty="0"/>
              <a:t>, </a:t>
            </a:r>
            <a:r>
              <a:rPr lang="ru-RU" sz="2400" b="1" dirty="0" err="1"/>
              <a:t>міста</a:t>
            </a:r>
            <a:r>
              <a:rPr lang="ru-RU" sz="2400" b="1" dirty="0"/>
              <a:t> й поля;</a:t>
            </a:r>
          </a:p>
          <a:p>
            <a:r>
              <a:rPr lang="ru-RU" sz="2400" b="1" dirty="0"/>
              <a:t> </a:t>
            </a:r>
            <a:r>
              <a:rPr lang="ru-RU" sz="2400" b="1" dirty="0" err="1"/>
              <a:t>Це</a:t>
            </a:r>
            <a:r>
              <a:rPr lang="ru-RU" sz="2400" b="1" dirty="0"/>
              <a:t>, </a:t>
            </a:r>
            <a:r>
              <a:rPr lang="ru-RU" sz="2400" b="1" dirty="0" err="1"/>
              <a:t>малюк</a:t>
            </a:r>
            <a:r>
              <a:rPr lang="ru-RU" sz="2400" b="1" dirty="0"/>
              <a:t>, твоя планета.</a:t>
            </a:r>
          </a:p>
          <a:p>
            <a:r>
              <a:rPr lang="ru-RU" sz="2400" b="1" dirty="0"/>
              <a:t> </a:t>
            </a:r>
            <a:r>
              <a:rPr lang="ru-RU" sz="2400" b="1" dirty="0" err="1"/>
              <a:t>Називається</a:t>
            </a:r>
            <a:r>
              <a:rPr lang="ru-RU" sz="2400" b="1" dirty="0"/>
              <a:t> </a:t>
            </a:r>
            <a:r>
              <a:rPr lang="ru-RU" sz="2400" b="1" dirty="0" smtClean="0"/>
              <a:t>– …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48409" y="2631980"/>
            <a:ext cx="12597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Земля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7" t="2851" r="13003" b="5847"/>
          <a:stretch/>
        </p:blipFill>
        <p:spPr>
          <a:xfrm>
            <a:off x="971999" y="1583999"/>
            <a:ext cx="3260143" cy="32601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3198012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6937" y="636043"/>
            <a:ext cx="10034997" cy="7028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9625" y="2501589"/>
            <a:ext cx="3819488" cy="11777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Розглянь уважно глобус</a:t>
            </a:r>
          </a:p>
          <a:p>
            <a:pPr algn="ctr"/>
            <a:r>
              <a:rPr lang="uk-UA" sz="2400" b="1" dirty="0" smtClean="0"/>
              <a:t>Якого </a:t>
            </a:r>
            <a:r>
              <a:rPr lang="uk-UA" sz="2400" b="1" dirty="0"/>
              <a:t>кольору </a:t>
            </a:r>
            <a:r>
              <a:rPr lang="uk-UA" sz="2400" b="1" dirty="0" smtClean="0"/>
              <a:t>на ньому найбільше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36938" y="1462518"/>
            <a:ext cx="5505376" cy="9867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Яку форму має наша планета – Земля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Як називається модель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Землі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 descr="52c02c36ca5ba660f66c9132d2912031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r="6818"/>
          <a:stretch/>
        </p:blipFill>
        <p:spPr bwMode="auto">
          <a:xfrm>
            <a:off x="7831934" y="1462518"/>
            <a:ext cx="3240000" cy="399004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735196" y="3897084"/>
            <a:ext cx="3928345" cy="20465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/>
              <a:t>В давнину моряки помітили, що якщо вони віддаляються в море, то берег поступово зникає з поля зору.</a:t>
            </a:r>
            <a:endParaRPr lang="en-US" sz="2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" r="2332"/>
          <a:stretch/>
        </p:blipFill>
        <p:spPr>
          <a:xfrm flipH="1">
            <a:off x="799804" y="3090479"/>
            <a:ext cx="2814253" cy="280061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8896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5029" y="494528"/>
            <a:ext cx="10019331" cy="6702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62743" y="1452214"/>
            <a:ext cx="5750876" cy="35981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 err="1">
                <a:solidFill>
                  <a:srgbClr val="FFFF00"/>
                </a:solidFill>
              </a:rPr>
              <a:t>Куляста</a:t>
            </a:r>
            <a:r>
              <a:rPr lang="ru-RU" sz="2800" b="1" dirty="0">
                <a:solidFill>
                  <a:srgbClr val="FFFF00"/>
                </a:solidFill>
              </a:rPr>
              <a:t> форма </a:t>
            </a:r>
            <a:r>
              <a:rPr lang="ru-RU" sz="2800" b="1" dirty="0" err="1"/>
              <a:t>нашої</a:t>
            </a:r>
            <a:r>
              <a:rPr lang="ru-RU" sz="2800" b="1" dirty="0"/>
              <a:t> </a:t>
            </a:r>
            <a:r>
              <a:rPr lang="ru-RU" sz="2800" b="1" dirty="0" err="1"/>
              <a:t>планети</a:t>
            </a:r>
            <a:r>
              <a:rPr lang="ru-RU" sz="2800" b="1" dirty="0"/>
              <a:t> </a:t>
            </a:r>
            <a:r>
              <a:rPr lang="ru-RU" sz="2800" b="1" dirty="0" err="1"/>
              <a:t>пояснює</a:t>
            </a:r>
            <a:r>
              <a:rPr lang="ru-RU" sz="2800" b="1" dirty="0"/>
              <a:t>, </a:t>
            </a:r>
            <a:r>
              <a:rPr lang="ru-RU" sz="2800" b="1" dirty="0" err="1"/>
              <a:t>чому</a:t>
            </a:r>
            <a:r>
              <a:rPr lang="ru-RU" sz="2800" b="1" dirty="0"/>
              <a:t> людям </a:t>
            </a:r>
            <a:r>
              <a:rPr lang="ru-RU" sz="2800" b="1" dirty="0" err="1"/>
              <a:t>ніколи</a:t>
            </a:r>
            <a:r>
              <a:rPr lang="ru-RU" sz="2800" b="1" dirty="0"/>
              <a:t> не </a:t>
            </a:r>
            <a:r>
              <a:rPr lang="ru-RU" sz="2800" b="1" dirty="0" err="1"/>
              <a:t>вдавалося</a:t>
            </a:r>
            <a:r>
              <a:rPr lang="ru-RU" sz="2800" b="1" dirty="0"/>
              <a:t> </a:t>
            </a:r>
            <a:r>
              <a:rPr lang="ru-RU" sz="2800" b="1" dirty="0" err="1"/>
              <a:t>дістатися</a:t>
            </a:r>
            <a:r>
              <a:rPr lang="ru-RU" sz="2800" b="1" dirty="0"/>
              <a:t> до краю </a:t>
            </a:r>
            <a:r>
              <a:rPr lang="ru-RU" sz="2800" b="1" dirty="0" err="1"/>
              <a:t>Землі</a:t>
            </a:r>
            <a:r>
              <a:rPr lang="ru-RU" sz="2800" b="1" dirty="0"/>
              <a:t>. У </a:t>
            </a:r>
            <a:r>
              <a:rPr lang="ru-RU" sz="2800" b="1" dirty="0" err="1"/>
              <a:t>неї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немає</a:t>
            </a:r>
            <a:r>
              <a:rPr lang="ru-RU" sz="2800" b="1" dirty="0">
                <a:solidFill>
                  <a:srgbClr val="FFFF00"/>
                </a:solidFill>
              </a:rPr>
              <a:t> краю</a:t>
            </a:r>
            <a:r>
              <a:rPr lang="ru-RU" sz="2800" b="1" dirty="0"/>
              <a:t>. Тому люди </a:t>
            </a:r>
            <a:r>
              <a:rPr lang="ru-RU" sz="2800" b="1" dirty="0" err="1"/>
              <a:t>можуть</a:t>
            </a:r>
            <a:r>
              <a:rPr lang="ru-RU" sz="2800" b="1" dirty="0"/>
              <a:t> </a:t>
            </a:r>
            <a:r>
              <a:rPr lang="ru-RU" sz="2800" b="1" dirty="0" err="1"/>
              <a:t>здійснювати</a:t>
            </a:r>
            <a:r>
              <a:rPr lang="ru-RU" sz="2800" b="1" dirty="0"/>
              <a:t> </a:t>
            </a:r>
            <a:r>
              <a:rPr lang="ru-RU" sz="2800" b="1" dirty="0" err="1"/>
              <a:t>кругосвітні</a:t>
            </a:r>
            <a:r>
              <a:rPr lang="ru-RU" sz="2800" b="1" dirty="0"/>
              <a:t> </a:t>
            </a:r>
            <a:r>
              <a:rPr lang="ru-RU" sz="2800" b="1" dirty="0" err="1"/>
              <a:t>подорожі</a:t>
            </a:r>
            <a:r>
              <a:rPr lang="ru-RU" sz="2800" b="1" dirty="0"/>
              <a:t> </a:t>
            </a:r>
            <a:r>
              <a:rPr lang="ru-RU" sz="2800" b="1" dirty="0" err="1"/>
              <a:t>обігнувши</a:t>
            </a:r>
            <a:r>
              <a:rPr lang="ru-RU" sz="2800" b="1" dirty="0"/>
              <a:t> Землю, </a:t>
            </a:r>
            <a:r>
              <a:rPr lang="ru-RU" sz="2800" b="1" dirty="0" err="1"/>
              <a:t>повертатися</a:t>
            </a:r>
            <a:r>
              <a:rPr lang="ru-RU" sz="2800" b="1" dirty="0"/>
              <a:t> в те </a:t>
            </a:r>
            <a:r>
              <a:rPr lang="ru-RU" sz="2800" b="1" dirty="0" err="1"/>
              <a:t>саме</a:t>
            </a:r>
            <a:r>
              <a:rPr lang="ru-RU" sz="2800" b="1" dirty="0"/>
              <a:t> </a:t>
            </a:r>
            <a:r>
              <a:rPr lang="ru-RU" sz="2800" b="1" dirty="0" err="1"/>
              <a:t>місце</a:t>
            </a:r>
            <a:r>
              <a:rPr lang="ru-RU" sz="2800" b="1" dirty="0"/>
              <a:t>.</a:t>
            </a:r>
            <a:endParaRPr lang="en-US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>
          <a:xfrm>
            <a:off x="7358743" y="1452214"/>
            <a:ext cx="3705617" cy="362252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42718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338" y="614271"/>
            <a:ext cx="9794347" cy="626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Роздивись </a:t>
            </a:r>
            <a:r>
              <a:rPr lang="uk-UA" sz="4000" b="1" dirty="0"/>
              <a:t>уважно схему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9338" y="1372189"/>
            <a:ext cx="4808691" cy="91381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Розкажи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чому кораблі в морі зникають з поля зору</a:t>
            </a:r>
          </a:p>
        </p:txBody>
      </p:sp>
      <p:pic>
        <p:nvPicPr>
          <p:cNvPr id="1026" name="Picture 2" descr="D:\2 клас\4 ЯДС\1 Грущинська\4 Людина і світ\№058 Чи можна дійти до краю Землі\2025-01-31_153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42" y="1372189"/>
            <a:ext cx="4748743" cy="305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9337" y="3726645"/>
            <a:ext cx="4808692" cy="8309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Поміркуй, які докази кулястості Землі можеш навести ти.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6930" y="4693623"/>
            <a:ext cx="998219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Виявляється, що довести це можуть не тільки мореплавці й космонавти, а й ти. Потрібно лише </a:t>
            </a:r>
            <a:r>
              <a:rPr lang="uk-UA" sz="2400" b="1" dirty="0" smtClean="0"/>
              <a:t>виявити </a:t>
            </a:r>
            <a:r>
              <a:rPr lang="uk-UA" sz="2400" b="1" dirty="0"/>
              <a:t>спостережливість і допитливість.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9338" y="2346193"/>
            <a:ext cx="4808692" cy="13005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/>
              <a:t>Наша </a:t>
            </a:r>
            <a:r>
              <a:rPr lang="uk-UA" sz="2400" b="1" dirty="0"/>
              <a:t>Земля </a:t>
            </a:r>
            <a:r>
              <a:rPr lang="uk-UA" sz="2400" b="1" dirty="0" smtClean="0"/>
              <a:t>куляста</a:t>
            </a:r>
            <a:r>
              <a:rPr lang="uk-UA" sz="2400" b="1" dirty="0"/>
              <a:t>, і </a:t>
            </a:r>
            <a:r>
              <a:rPr lang="uk-UA" sz="2400" b="1" dirty="0" smtClean="0"/>
              <a:t>тому </a:t>
            </a:r>
            <a:r>
              <a:rPr lang="uk-UA" sz="2400" b="1" dirty="0" smtClean="0">
                <a:solidFill>
                  <a:schemeClr val="bg1"/>
                </a:solidFill>
              </a:rPr>
              <a:t>кораблі </a:t>
            </a:r>
            <a:r>
              <a:rPr lang="uk-UA" sz="2400" b="1" dirty="0">
                <a:solidFill>
                  <a:schemeClr val="bg1"/>
                </a:solidFill>
              </a:rPr>
              <a:t>в морі зникають з поля </a:t>
            </a:r>
            <a:r>
              <a:rPr lang="uk-UA" sz="2400" b="1" dirty="0" smtClean="0">
                <a:solidFill>
                  <a:schemeClr val="bg1"/>
                </a:solidFill>
              </a:rPr>
              <a:t>зору</a:t>
            </a:r>
            <a:r>
              <a:rPr lang="uk-UA" sz="2400" b="1" dirty="0" smtClean="0"/>
              <a:t>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287129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05544" y="2621262"/>
            <a:ext cx="7630885" cy="15696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Якщо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забратися на вершину гори, то побачиш більше,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ніж у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полі. </a:t>
            </a:r>
            <a:r>
              <a:rPr lang="uk-UA" sz="2400" b="1" dirty="0">
                <a:solidFill>
                  <a:srgbClr val="FF0000"/>
                </a:solidFill>
              </a:rPr>
              <a:t>Під час піднімання вгору видимий простір — горизонт, розширюється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а лінія, яка з’єднує небо 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землю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відсувається все далі.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D:\2 клас\4 ЯДС\1 Грущинська\4 Людина і світ\№058 Чи можна дійти до краю Землі\2025-01-31_233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55" y="3788444"/>
            <a:ext cx="2822368" cy="24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5545" y="483638"/>
            <a:ext cx="7032170" cy="775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Уяви, що ти в </a:t>
            </a:r>
            <a:r>
              <a:rPr lang="uk-UA" sz="4000" b="1" dirty="0" smtClean="0">
                <a:solidFill>
                  <a:schemeClr val="bg1"/>
                </a:solidFill>
              </a:rPr>
              <a:t>полі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1368" y="1335642"/>
            <a:ext cx="7160522" cy="12003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Куди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не глянь, розкинулися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простори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…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Уся </a:t>
            </a:r>
            <a:r>
              <a:rPr lang="uk-UA" sz="2400" b="1" dirty="0">
                <a:solidFill>
                  <a:srgbClr val="FF0000"/>
                </a:solidFill>
              </a:rPr>
              <a:t>земна поверхня, яку ти бачиш навколо себе, 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це </a:t>
            </a:r>
            <a:r>
              <a:rPr lang="uk-UA" sz="2400" b="1" dirty="0">
                <a:solidFill>
                  <a:srgbClr val="FF0000"/>
                </a:solidFill>
              </a:rPr>
              <a:t>— горизонт, або обрій, видноколо.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5544" y="4434735"/>
            <a:ext cx="5736770" cy="12003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Цю лінію називають </a:t>
            </a:r>
            <a:r>
              <a:rPr lang="uk-UA" sz="2400" b="1" dirty="0" smtClean="0">
                <a:solidFill>
                  <a:srgbClr val="FF0000"/>
                </a:solidFill>
              </a:rPr>
              <a:t>небо­краєм</a:t>
            </a:r>
            <a:r>
              <a:rPr lang="uk-UA" sz="2400" b="1" dirty="0">
                <a:solidFill>
                  <a:srgbClr val="FF0000"/>
                </a:solidFill>
              </a:rPr>
              <a:t>, або лінією </a:t>
            </a:r>
            <a:r>
              <a:rPr lang="uk-UA" sz="2400" b="1" dirty="0" smtClean="0">
                <a:solidFill>
                  <a:srgbClr val="FF0000"/>
                </a:solidFill>
              </a:rPr>
              <a:t>горизон­ту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. У лісі або місті місцевість закрита, а в полі — відкрита.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71" y="2616820"/>
            <a:ext cx="2764970" cy="16657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14" y="483638"/>
            <a:ext cx="3102427" cy="198503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2192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r>
              <a:rPr lang="en-US" sz="2800" b="1" dirty="0" smtClean="0">
                <a:solidFill>
                  <a:schemeClr val="bg1"/>
                </a:solidFill>
              </a:rPr>
              <a:t>-82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1939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1109" y="483643"/>
            <a:ext cx="9892319" cy="7431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1109" y="1270328"/>
            <a:ext cx="4721605" cy="1701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>
                <a:solidFill>
                  <a:srgbClr val="FFFF00"/>
                </a:solidFill>
              </a:rPr>
              <a:t>Горизонт – </a:t>
            </a:r>
            <a:r>
              <a:rPr lang="uk-UA" sz="2800" b="1" dirty="0"/>
              <a:t>частина земної поверхні, яку ми можемо охопити оком.  </a:t>
            </a:r>
            <a:endParaRPr lang="en-US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09" y="3071207"/>
            <a:ext cx="4721605" cy="25675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281057" y="1270328"/>
            <a:ext cx="4822371" cy="1701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Лінія горизонту – уявна лінія, де небо ніби з’єднується з поверхнею землі.</a:t>
            </a:r>
            <a:endParaRPr lang="en-US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56" y="3076122"/>
            <a:ext cx="4822372" cy="25626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6281057" y="4172521"/>
            <a:ext cx="4822371" cy="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18289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12012018SlideId26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662</Words>
  <Application>Microsoft Office PowerPoint</Application>
  <PresentationFormat>Произвольный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95</cp:revision>
  <dcterms:created xsi:type="dcterms:W3CDTF">2018-01-05T16:38:53Z</dcterms:created>
  <dcterms:modified xsi:type="dcterms:W3CDTF">2025-02-01T13:13:04Z</dcterms:modified>
</cp:coreProperties>
</file>