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0" r:id="rId3"/>
    <p:sldId id="317" r:id="rId4"/>
    <p:sldId id="318" r:id="rId5"/>
    <p:sldId id="308" r:id="rId6"/>
    <p:sldId id="311" r:id="rId7"/>
    <p:sldId id="310" r:id="rId8"/>
    <p:sldId id="288" r:id="rId9"/>
    <p:sldId id="313" r:id="rId10"/>
    <p:sldId id="315" r:id="rId11"/>
    <p:sldId id="319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1279" y="4349166"/>
            <a:ext cx="8931735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Скільки на Землі сторін світу?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2637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1511279" y="1446308"/>
            <a:ext cx="3679370" cy="200871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68" y="494529"/>
            <a:ext cx="9881732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Дай відповіді на запитання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3336" y="2827483"/>
            <a:ext cx="5941103" cy="1028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кожній</a:t>
            </a:r>
            <a:r>
              <a:rPr lang="ru-RU" sz="2800" b="1" dirty="0"/>
              <a:t> </a:t>
            </a:r>
            <a:r>
              <a:rPr lang="ru-RU" sz="2800" b="1" dirty="0" err="1"/>
              <a:t>людині</a:t>
            </a:r>
            <a:r>
              <a:rPr lang="ru-RU" sz="2800" b="1" dirty="0"/>
              <a:t> </a:t>
            </a:r>
            <a:r>
              <a:rPr lang="ru-RU" sz="2800" b="1" dirty="0" err="1"/>
              <a:t>корисно</a:t>
            </a:r>
            <a:r>
              <a:rPr lang="ru-RU" sz="2800" b="1" dirty="0"/>
              <a:t> </a:t>
            </a:r>
            <a:r>
              <a:rPr lang="ru-RU" sz="2800" b="1" dirty="0" err="1"/>
              <a:t>вміти</a:t>
            </a:r>
            <a:r>
              <a:rPr lang="ru-RU" sz="2800" b="1" dirty="0"/>
              <a:t> </a:t>
            </a:r>
            <a:r>
              <a:rPr lang="ru-RU" sz="2800" b="1" dirty="0" err="1"/>
              <a:t>визначати</a:t>
            </a:r>
            <a:r>
              <a:rPr lang="ru-RU" sz="2800" b="1" dirty="0"/>
              <a:t> </a:t>
            </a:r>
            <a:r>
              <a:rPr lang="ru-RU" sz="2800" b="1" dirty="0" err="1"/>
              <a:t>сторони</a:t>
            </a:r>
            <a:r>
              <a:rPr lang="ru-RU" sz="2800" b="1" dirty="0"/>
              <a:t> горизонту?</a:t>
            </a:r>
            <a:endParaRPr lang="uk-UA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3734" y="3917130"/>
            <a:ext cx="4371466" cy="10044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Чи можна дійти до лінії горизонту? Поясни чому.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6610" y="1252012"/>
            <a:ext cx="4676903" cy="631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Назви сторони горизонту.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53734" y="1687285"/>
            <a:ext cx="4371466" cy="107183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Розкажи, як визначити сторони горизонту.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3336" y="5007128"/>
            <a:ext cx="5552995" cy="10450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/>
              <a:t>Поміркуй, як </a:t>
            </a:r>
            <a:r>
              <a:rPr lang="ru-RU" sz="2800" b="1" dirty="0" err="1"/>
              <a:t>виникли</a:t>
            </a:r>
            <a:r>
              <a:rPr lang="ru-RU" sz="2800" b="1" dirty="0"/>
              <a:t> </a:t>
            </a:r>
            <a:r>
              <a:rPr lang="ru-RU" sz="2800" b="1" dirty="0" err="1"/>
              <a:t>ці</a:t>
            </a:r>
            <a:r>
              <a:rPr lang="ru-RU" sz="2800" b="1" dirty="0"/>
              <a:t> </a:t>
            </a:r>
            <a:r>
              <a:rPr lang="ru-RU" sz="2800" b="1" dirty="0" err="1"/>
              <a:t>назви</a:t>
            </a:r>
            <a:r>
              <a:rPr lang="ru-RU" sz="2800" b="1" dirty="0"/>
              <a:t> — </a:t>
            </a:r>
            <a:r>
              <a:rPr lang="ru-RU" sz="2800" b="1" dirty="0">
                <a:solidFill>
                  <a:srgbClr val="FFFF00"/>
                </a:solidFill>
              </a:rPr>
              <a:t>північ, південь, захід і схід.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94" y="2239678"/>
            <a:ext cx="1885037" cy="34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13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0490" y="1192289"/>
            <a:ext cx="6460744" cy="8215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Який математичний знак можна поставити між цими словосполученнями?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6819" y="3187804"/>
            <a:ext cx="6490152" cy="8635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скорочено, на які сторони світу виходять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вікна твоєї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кімнати і класної кімнати?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4386" y="4219272"/>
            <a:ext cx="1768043" cy="1170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Удома </a:t>
            </a:r>
          </a:p>
          <a:p>
            <a:pPr algn="ctr"/>
            <a:r>
              <a:rPr lang="uk-UA" sz="2400" b="1" dirty="0" smtClean="0"/>
              <a:t>__________</a:t>
            </a:r>
          </a:p>
          <a:p>
            <a:pPr algn="ctr"/>
            <a:endParaRPr lang="uk-UA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30490" y="2177456"/>
            <a:ext cx="5896881" cy="788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Сторони горизонту </a:t>
            </a:r>
            <a:r>
              <a:rPr lang="uk-UA" sz="2800" b="1" dirty="0" smtClean="0"/>
              <a:t>     сторони </a:t>
            </a:r>
            <a:r>
              <a:rPr lang="uk-UA" sz="2800" b="1" dirty="0"/>
              <a:t>світу 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7" y="2305301"/>
            <a:ext cx="582385" cy="53327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=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09399" y="4219271"/>
            <a:ext cx="1768043" cy="1170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 школі </a:t>
            </a:r>
          </a:p>
          <a:p>
            <a:pPr algn="ctr"/>
            <a:r>
              <a:rPr lang="uk-UA" sz="2400" b="1" dirty="0" smtClean="0"/>
              <a:t>__________</a:t>
            </a:r>
          </a:p>
          <a:p>
            <a:pPr algn="ctr"/>
            <a:endParaRPr lang="uk-UA" sz="2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2" y="3251733"/>
            <a:ext cx="4116629" cy="26435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9217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6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58686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319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3543" y="3339882"/>
            <a:ext cx="1895314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31068" y="3244075"/>
            <a:ext cx="1813131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2911" y="5450530"/>
            <a:ext cx="2684383" cy="61281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5640" y="1558960"/>
            <a:ext cx="3723818" cy="14781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Які твої відчуття в кінці уроку?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5640" y="587829"/>
            <a:ext cx="977454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5150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3540" y="1588122"/>
            <a:ext cx="5369145" cy="23851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Діти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сядьте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зручно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заплющіть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тихо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промовте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вчуся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хочу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вчитися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271463" indent="-271463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готовий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(готова)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праці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92499"/>
            <a:ext cx="9817184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328504" y="2373917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691817" y="1455622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2138" y="3338355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6504" y="3218270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8447" y="5361917"/>
            <a:ext cx="2412240" cy="7216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1577" y="1575707"/>
            <a:ext cx="4498290" cy="16425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Уяви, що в тебе є твій внутрішній компас очікувань. Вибери, що ти очікуєш від уроку.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!!!!_Органи чуття\_free_2023-10-04-23-08-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1575707"/>
            <a:ext cx="3704756" cy="37047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413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29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52" y="1426288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12431" y="4320522"/>
            <a:ext cx="3905100" cy="743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можна дійти до </a:t>
            </a:r>
            <a:r>
              <a:rPr lang="uk-UA" sz="2400" b="1" dirty="0" smtClean="0"/>
              <a:t>небокраю?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0671" y="1426288"/>
            <a:ext cx="2828186" cy="1000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таке горизонт і лінія горизонту?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0671" y="2472116"/>
            <a:ext cx="2828186" cy="7701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назвати</a:t>
            </a:r>
            <a:r>
              <a:rPr lang="ru-RU" sz="24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9814" y="3322301"/>
            <a:ext cx="2849042" cy="879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Обрій, видноколо.</a:t>
            </a:r>
          </a:p>
          <a:p>
            <a:pPr algn="ctr"/>
            <a:r>
              <a:rPr lang="uk-UA" sz="2400" b="1" dirty="0" smtClean="0"/>
              <a:t>Небокрай.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00701" y="1426288"/>
            <a:ext cx="4010651" cy="2835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>
                <a:solidFill>
                  <a:srgbClr val="FFFF00"/>
                </a:solidFill>
              </a:rPr>
              <a:t>Горизонт – </a:t>
            </a:r>
            <a:r>
              <a:rPr lang="uk-UA" sz="2400" b="1" dirty="0"/>
              <a:t>частина земної поверхні, яку ми можемо охопити оком.  </a:t>
            </a:r>
            <a:endParaRPr lang="uk-UA" sz="2400" b="1" dirty="0" smtClean="0"/>
          </a:p>
          <a:p>
            <a:pPr algn="ctr" fontAlgn="base"/>
            <a:r>
              <a:rPr lang="uk-UA" sz="2400" b="1" dirty="0">
                <a:solidFill>
                  <a:srgbClr val="FFFF00"/>
                </a:solidFill>
              </a:rPr>
              <a:t>Лінія горизонту </a:t>
            </a:r>
            <a:r>
              <a:rPr lang="uk-UA" sz="2400" b="1" dirty="0"/>
              <a:t>– уявна лінія, де небо ніби з’єднується з поверхнею землі</a:t>
            </a:r>
            <a:r>
              <a:rPr lang="uk-UA" sz="2400" b="1" dirty="0" smtClean="0"/>
              <a:t>.</a:t>
            </a:r>
            <a:endParaRPr lang="en-US" sz="2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0" y="4350952"/>
            <a:ext cx="3382661" cy="18394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84652" y="5172720"/>
            <a:ext cx="3905100" cy="12044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дізнаємось про чотири сторони горизонту.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24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7349" y="538662"/>
            <a:ext cx="9953421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 доводилось тобі чути </a:t>
            </a:r>
            <a:r>
              <a:rPr lang="ru-RU" sz="3200" b="1" dirty="0" err="1" smtClean="0"/>
              <a:t>вислів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FF00"/>
                </a:solidFill>
              </a:rPr>
              <a:t>«</a:t>
            </a:r>
            <a:r>
              <a:rPr lang="ru-RU" sz="3200" b="1" dirty="0" err="1">
                <a:solidFill>
                  <a:srgbClr val="FFFF00"/>
                </a:solidFill>
              </a:rPr>
              <a:t>сторони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світу</a:t>
            </a:r>
            <a:r>
              <a:rPr lang="ru-RU" sz="3200" b="1" dirty="0">
                <a:solidFill>
                  <a:srgbClr val="FFFF00"/>
                </a:solidFill>
              </a:rPr>
              <a:t>»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7349" y="1336434"/>
            <a:ext cx="4334509" cy="9251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Мандрівникам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ніяк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обійтись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без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них.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1117349" y="2536372"/>
            <a:ext cx="3618881" cy="35377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76433" y="1238463"/>
            <a:ext cx="529433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Сторони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світу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або</a:t>
            </a:r>
            <a:r>
              <a:rPr lang="ru-RU" sz="2800" b="1" dirty="0">
                <a:solidFill>
                  <a:srgbClr val="FFFF00"/>
                </a:solidFill>
              </a:rPr>
              <a:t> горизонту,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чотири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основні</a:t>
            </a:r>
            <a:r>
              <a:rPr lang="ru-RU" sz="2800" b="1" dirty="0">
                <a:solidFill>
                  <a:schemeClr val="bg1"/>
                </a:solidFill>
              </a:rPr>
              <a:t> напрямки: </a:t>
            </a:r>
            <a:r>
              <a:rPr lang="ru-RU" sz="2800" b="1" dirty="0" err="1">
                <a:solidFill>
                  <a:schemeClr val="bg1"/>
                </a:solidFill>
              </a:rPr>
              <a:t>північ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південь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схід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захід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8198511" y="3602713"/>
            <a:ext cx="842397" cy="42773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8146362" y="4826273"/>
            <a:ext cx="880943" cy="42197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7494816" y="4178438"/>
            <a:ext cx="928785" cy="435662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797820" y="4177831"/>
            <a:ext cx="898658" cy="435662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29773" y="2723520"/>
            <a:ext cx="1357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Північ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7714" y="5575809"/>
            <a:ext cx="1824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Південь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9281" y="4177831"/>
            <a:ext cx="1357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Захід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83287" y="4103274"/>
            <a:ext cx="10347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Схід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863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орієнтуватися у зоряному неб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 b="7697"/>
          <a:stretch/>
        </p:blipFill>
        <p:spPr bwMode="auto">
          <a:xfrm>
            <a:off x="8062623" y="3103284"/>
            <a:ext cx="3394989" cy="31251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1" y="506004"/>
            <a:ext cx="10384970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Скорочено</a:t>
            </a:r>
            <a:r>
              <a:rPr lang="ru-RU" sz="4000" b="1" dirty="0"/>
              <a:t> </a:t>
            </a:r>
            <a:r>
              <a:rPr lang="ru-RU" sz="4000" b="1" dirty="0" err="1"/>
              <a:t>їх</a:t>
            </a:r>
            <a:r>
              <a:rPr lang="ru-RU" sz="4000" b="1" dirty="0"/>
              <a:t> </a:t>
            </a:r>
            <a:r>
              <a:rPr lang="ru-RU" sz="4000" b="1" dirty="0" err="1"/>
              <a:t>записують</a:t>
            </a:r>
            <a:r>
              <a:rPr lang="ru-RU" sz="4000" b="1" dirty="0"/>
              <a:t> так: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770779" y="2433106"/>
            <a:ext cx="913599" cy="568583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769213" y="3656116"/>
            <a:ext cx="955404" cy="560923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939132" y="2974553"/>
            <a:ext cx="1002986" cy="64701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трелка вправо 10"/>
          <p:cNvSpPr/>
          <p:nvPr/>
        </p:nvSpPr>
        <p:spPr>
          <a:xfrm>
            <a:off x="5471915" y="2974553"/>
            <a:ext cx="970453" cy="64701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TextBox 11"/>
          <p:cNvSpPr txBox="1"/>
          <p:nvPr/>
        </p:nvSpPr>
        <p:spPr>
          <a:xfrm>
            <a:off x="3441387" y="1446650"/>
            <a:ext cx="3461770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Північ – Пн. </a:t>
            </a:r>
            <a:r>
              <a:rPr lang="uk-UA" sz="3600" b="1" dirty="0" smtClean="0">
                <a:solidFill>
                  <a:srgbClr val="0070C0"/>
                </a:solidFill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</a:rPr>
              <a:t>N</a:t>
            </a: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1387" y="4438190"/>
            <a:ext cx="346177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Південь – </a:t>
            </a:r>
            <a:r>
              <a:rPr lang="uk-UA" sz="3600" b="1" dirty="0" err="1">
                <a:solidFill>
                  <a:srgbClr val="7030A0"/>
                </a:solidFill>
              </a:rPr>
              <a:t>Пд</a:t>
            </a:r>
            <a:r>
              <a:rPr lang="uk-UA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–</a:t>
            </a:r>
            <a:r>
              <a:rPr lang="en-US" sz="3600" b="1" dirty="0" smtClean="0">
                <a:solidFill>
                  <a:srgbClr val="7030A0"/>
                </a:solidFill>
              </a:rPr>
              <a:t> S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25" y="2992950"/>
            <a:ext cx="3025316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Захід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Зх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– W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2368" y="2911924"/>
            <a:ext cx="2663932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Схід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– C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х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591" y="5257500"/>
            <a:ext cx="4951351" cy="970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Поміркуй, як </a:t>
            </a:r>
            <a:r>
              <a:rPr lang="ru-RU" sz="2400" b="1" dirty="0" err="1"/>
              <a:t>виникли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назви</a:t>
            </a:r>
            <a:r>
              <a:rPr lang="ru-RU" sz="2400" b="1" dirty="0"/>
              <a:t> — </a:t>
            </a:r>
            <a:r>
              <a:rPr lang="ru-RU" sz="2400" b="1" dirty="0">
                <a:solidFill>
                  <a:srgbClr val="FFFF00"/>
                </a:solidFill>
              </a:rPr>
              <a:t>північ, південь, захід і схід.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339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494529"/>
            <a:ext cx="10229775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визначати сторони горизонту?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0738" y="1253191"/>
            <a:ext cx="10229775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Якщо й ти хочеш мандрувати, треба вміти визначати сторони горизонту. Вони пов’язані із Сонцем. Опівдні — о 12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годині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дня, у сонячну погоду, Сонце розташоване найвище над горизонтом і вказує напрямок на південь. З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протилежного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боку — там, де пролягла тінь, — північ. Якщо стати спиною до Сонця, а обличчям до своєї тіні, то праворуч буде схід, а ліворуч — захід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2 клас\4 ЯДС\1 Грущинська\4 Людина і світ\№059 Скільки на Землі сторін світу\2025-02-01_001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59" y="3260268"/>
            <a:ext cx="7590931" cy="27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367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814" y="614272"/>
            <a:ext cx="10311078" cy="7677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99124" y="1518348"/>
            <a:ext cx="6402767" cy="142642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Зауваж, н</a:t>
            </a:r>
            <a:r>
              <a:rPr lang="ru-RU" sz="2400" b="1" dirty="0" smtClean="0"/>
              <a:t>а </a:t>
            </a:r>
            <a:r>
              <a:rPr lang="ru-RU" sz="2400" b="1" dirty="0"/>
              <a:t>південному боці — </a:t>
            </a:r>
            <a:r>
              <a:rPr lang="ru-RU" sz="2400" b="1" dirty="0" err="1"/>
              <a:t>Сонце</a:t>
            </a:r>
            <a:r>
              <a:rPr lang="ru-RU" sz="2400" b="1" dirty="0"/>
              <a:t> </a:t>
            </a:r>
            <a:r>
              <a:rPr lang="ru-RU" sz="2400" b="1" dirty="0" err="1"/>
              <a:t>світить</a:t>
            </a:r>
            <a:r>
              <a:rPr lang="ru-RU" sz="2400" b="1" dirty="0"/>
              <a:t> </a:t>
            </a:r>
            <a:r>
              <a:rPr lang="ru-RU" sz="2400" b="1" dirty="0" err="1"/>
              <a:t>найяскравіше</a:t>
            </a:r>
            <a:r>
              <a:rPr lang="ru-RU" sz="2400" b="1" dirty="0"/>
              <a:t>, а на </a:t>
            </a:r>
            <a:r>
              <a:rPr lang="ru-RU" sz="2400" b="1" dirty="0" err="1"/>
              <a:t>північному</a:t>
            </a:r>
            <a:r>
              <a:rPr lang="ru-RU" sz="2400" b="1" dirty="0"/>
              <a:t> боці —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затінок</a:t>
            </a:r>
            <a:r>
              <a:rPr lang="ru-RU" sz="2400" b="1" dirty="0"/>
              <a:t>, </a:t>
            </a:r>
            <a:r>
              <a:rPr lang="ru-RU" sz="2400" b="1" dirty="0" err="1"/>
              <a:t>Сонця</a:t>
            </a:r>
            <a:r>
              <a:rPr lang="ru-RU" sz="2400" b="1" dirty="0"/>
              <a:t> на </a:t>
            </a:r>
            <a:r>
              <a:rPr lang="ru-RU" sz="2400" b="1" dirty="0" err="1"/>
              <a:t>небі</a:t>
            </a:r>
            <a:r>
              <a:rPr lang="ru-RU" sz="2400" b="1" dirty="0"/>
              <a:t> не </a:t>
            </a:r>
            <a:r>
              <a:rPr lang="ru-RU" sz="2400" b="1" dirty="0" err="1"/>
              <a:t>буває</a:t>
            </a:r>
            <a:r>
              <a:rPr lang="ru-RU" sz="2400" b="1" dirty="0"/>
              <a:t>.</a:t>
            </a:r>
            <a:endParaRPr lang="en-US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24849" r="18210" b="2716"/>
          <a:stretch/>
        </p:blipFill>
        <p:spPr>
          <a:xfrm>
            <a:off x="890815" y="1518348"/>
            <a:ext cx="3127812" cy="27871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99124" y="2999014"/>
            <a:ext cx="6402768" cy="61504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 </a:t>
            </a:r>
            <a:r>
              <a:rPr lang="ru-RU" sz="2400" b="1" dirty="0" err="1" smtClean="0">
                <a:solidFill>
                  <a:srgbClr val="FFFF00"/>
                </a:solidFill>
              </a:rPr>
              <a:t>сході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побачити</a:t>
            </a:r>
            <a:r>
              <a:rPr lang="ru-RU" sz="2400" b="1" dirty="0" smtClean="0"/>
              <a:t>, як </a:t>
            </a:r>
            <a:r>
              <a:rPr lang="ru-RU" sz="2400" b="1" dirty="0" smtClean="0">
                <a:solidFill>
                  <a:srgbClr val="FFFF00"/>
                </a:solidFill>
              </a:rPr>
              <a:t>сходить </a:t>
            </a:r>
            <a:r>
              <a:rPr lang="ru-RU" sz="2400" b="1" dirty="0" err="1" smtClean="0">
                <a:solidFill>
                  <a:srgbClr val="FFFF00"/>
                </a:solidFill>
              </a:rPr>
              <a:t>Cонце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99122" y="3669031"/>
            <a:ext cx="6402767" cy="587279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 </a:t>
            </a:r>
            <a:r>
              <a:rPr lang="ru-RU" sz="2400" b="1" dirty="0" err="1">
                <a:solidFill>
                  <a:srgbClr val="FFFF00"/>
                </a:solidFill>
              </a:rPr>
              <a:t>заході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/>
              <a:t>— як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заходить</a:t>
            </a:r>
            <a:r>
              <a:rPr lang="ru-RU" sz="2400" b="1" dirty="0"/>
              <a:t> за горизонт.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22" y="4307219"/>
            <a:ext cx="2269679" cy="2042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43" y="4307219"/>
            <a:ext cx="2986672" cy="19921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204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9339" y="490449"/>
            <a:ext cx="9870546" cy="653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1369" y="1792942"/>
            <a:ext cx="4497756" cy="2147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На яку сторону горизонту виходять вікна класу, коли на них опівдні світить сонце?</a:t>
            </a:r>
            <a:endParaRPr lang="en-US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1"/>
          <a:stretch/>
        </p:blipFill>
        <p:spPr>
          <a:xfrm>
            <a:off x="5839297" y="1350704"/>
            <a:ext cx="5220588" cy="4340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3375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546</Words>
  <Application>Microsoft Office PowerPoint</Application>
  <PresentationFormat>Произвольный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</cp:revision>
  <dcterms:created xsi:type="dcterms:W3CDTF">2018-01-05T16:38:53Z</dcterms:created>
  <dcterms:modified xsi:type="dcterms:W3CDTF">2025-02-01T20:41:39Z</dcterms:modified>
</cp:coreProperties>
</file>