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14" r:id="rId3"/>
    <p:sldId id="309" r:id="rId4"/>
    <p:sldId id="310" r:id="rId5"/>
    <p:sldId id="290" r:id="rId6"/>
    <p:sldId id="306" r:id="rId7"/>
    <p:sldId id="295" r:id="rId8"/>
    <p:sldId id="305" r:id="rId9"/>
    <p:sldId id="312" r:id="rId10"/>
    <p:sldId id="301" r:id="rId11"/>
    <p:sldId id="311" r:id="rId12"/>
    <p:sldId id="31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9278" y="4551514"/>
            <a:ext cx="948935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Про що «розповідає» карта світу?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78" y="1446308"/>
            <a:ext cx="3364563" cy="224374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98251" y="14463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20" y="1353346"/>
            <a:ext cx="8204816" cy="5031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8829" y="494529"/>
            <a:ext cx="10287000" cy="822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«Вчитель»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2145" y="2358751"/>
            <a:ext cx="131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Африка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0312" y="4434668"/>
            <a:ext cx="153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Австралія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755" y="2226171"/>
            <a:ext cx="196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 Антарктида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1544" y="5867734"/>
            <a:ext cx="134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Євразія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3114" y="3833340"/>
            <a:ext cx="1518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Південна Америка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1545" y="3038014"/>
            <a:ext cx="139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Північна Америка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90000" l="9935" r="77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3" t="3040" r="21428" b="13291"/>
          <a:stretch/>
        </p:blipFill>
        <p:spPr>
          <a:xfrm flipH="1">
            <a:off x="918055" y="2139813"/>
            <a:ext cx="1926770" cy="442281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18055" y="1317171"/>
            <a:ext cx="4107968" cy="82264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Наталка позначила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материки. Чи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все правильно зробила дівчинка?</a:t>
            </a:r>
          </a:p>
        </p:txBody>
      </p:sp>
    </p:spTree>
    <p:extLst>
      <p:ext uri="{BB962C8B-B14F-4D97-AF65-F5344CB8AC3E}">
        <p14:creationId xmlns:p14="http://schemas.microsoft.com/office/powerpoint/2010/main" val="36351756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3287 L -0.00599 -0.03264 C -0.00664 -0.02731 -0.00794 -0.02176 -0.00807 -0.01597 C -0.00833 -0.00162 -0.00755 0.01273 -0.00703 0.02709 C -0.00664 0.03889 -0.00625 0.04005 -0.00494 0.04954 C -0.00338 0.075 -0.00325 0.06806 -0.00494 0.10232 C -0.0052 0.10671 -0.00638 0.11088 -0.00703 0.11528 C -0.00781 0.12037 -0.0082 0.12546 -0.00911 0.13033 C -0.00989 0.13403 -0.01067 0.13796 -0.01132 0.14167 C -0.01171 0.14421 -0.01185 0.14676 -0.01237 0.14908 C -0.01367 0.15625 -0.01471 0.15949 -0.01653 0.16597 C -0.01692 0.16991 -0.01718 0.17361 -0.01757 0.17732 C -0.01823 0.18241 -0.01979 0.19236 -0.01979 0.19259 C -0.02005 0.19792 -0.02031 0.20371 -0.02083 0.20926 C -0.02148 0.21829 -0.02187 0.21783 -0.02291 0.22616 C -0.02643 0.25602 -0.02369 0.23519 -0.02604 0.25232 C -0.02617 0.25648 -0.02643 0.29676 -0.02929 0.30695 L -0.03138 0.31435 C -0.03164 0.31759 -0.03203 0.3206 -0.03242 0.32384 C -0.03268 0.32639 -0.0332 0.32871 -0.03346 0.33125 C -0.03398 0.33634 -0.03411 0.34144 -0.0345 0.3463 C -0.03515 0.35463 -0.03567 0.3588 -0.03658 0.3669 C -0.03737 0.38148 -0.03737 0.38634 -0.0388 0.39884 C -0.03984 0.40857 -0.03958 0.40371 -0.04088 0.41204 C -0.04127 0.41459 -0.04153 0.41713 -0.04192 0.41945 C -0.04218 0.42153 -0.0427 0.42338 -0.04296 0.42523 C -0.04622 0.44514 -0.04114 0.41713 -0.04609 0.44398 C -0.04648 0.44584 -0.04661 0.44792 -0.04726 0.44954 C -0.05403 0.46783 -0.04336 0.43935 -0.05247 0.46273 C -0.0539 0.46644 -0.05533 0.47014 -0.05677 0.47408 C -0.05742 0.47593 -0.0582 0.47755 -0.05885 0.47963 C -0.0595 0.48218 -0.06002 0.48496 -0.06093 0.48704 C -0.06185 0.48935 -0.06302 0.49097 -0.06406 0.49283 C -0.06445 0.49468 -0.06471 0.49676 -0.0651 0.49838 C -0.06666 0.50371 -0.0681 0.50556 -0.07044 0.50972 C -0.07252 0.52037 -0.07005 0.51042 -0.07474 0.52084 C -0.0763 0.52454 -0.07747 0.52847 -0.0789 0.53218 L -0.08099 0.53796 C -0.08333 0.53171 -0.08307 0.53449 -0.08307 0.53033 L -0.08099 0.53218 " pathEditMode="relative" rAng="0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8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371 L -0.00365 -0.00347 C -0.00053 -0.01135 0.00338 -0.01806 0.00572 -0.02639 C 0.00651 -0.02894 0.00716 -0.03148 0.00794 -0.0338 C 0.00885 -0.03704 0.01015 -0.04005 0.01106 -0.04329 C 0.01158 -0.04514 0.01158 -0.04722 0.0121 -0.04885 C 0.01406 -0.05533 0.0164 -0.06135 0.01849 -0.0676 L 0.02474 -0.08658 C 0.02578 -0.08959 0.02669 -0.09283 0.02799 -0.09584 C 0.03059 -0.10209 0.03229 -0.10556 0.03424 -0.11273 C 0.0388 -0.12894 0.03398 -0.11574 0.03854 -0.12963 C 0.03919 -0.13172 0.0401 -0.13334 0.04062 -0.13519 C 0.04114 -0.13704 0.04114 -0.13912 0.04166 -0.14097 C 0.047 -0.15996 0.04283 -0.14167 0.047 -0.15787 C 0.04778 -0.16135 0.04947 -0.16852 0.05013 -0.17292 C 0.05052 -0.17523 0.05065 -0.17801 0.05117 -0.18033 C 0.05169 -0.1831 0.0526 -0.18542 0.05325 -0.18797 C 0.05729 -0.21667 0.05377 -0.18843 0.05651 -0.22361 C 0.05664 -0.22616 0.05729 -0.22847 0.05755 -0.23102 C 0.05794 -0.23542 0.05807 -0.23982 0.05859 -0.24422 C 0.05872 -0.24607 0.05937 -0.24792 0.05963 -0.24977 C 0.06276 -0.27385 0.05976 -0.26181 0.0638 -0.27616 C 0.06588 -0.29468 0.06354 -0.27639 0.06705 -0.29491 C 0.06744 -0.29746 0.06757 -0.3 0.06809 -0.30255 C 0.0694 -0.30996 0.07135 -0.31713 0.07226 -0.325 C 0.07265 -0.32824 0.07278 -0.33125 0.0733 -0.33449 C 0.07382 -0.33704 0.07487 -0.33935 0.07552 -0.3419 C 0.07695 -0.34815 0.07877 -0.35417 0.07968 -0.36065 C 0.08007 -0.3632 0.08033 -0.36574 0.08072 -0.36829 C 0.08372 -0.38704 0.07955 -0.35787 0.08281 -0.38125 C 0.08476 -0.43797 0.0845 -0.41783 0.08281 -0.50347 C 0.08177 -0.55903 0.08177 -0.51042 0.08177 -0.52222 L 0.08177 -0.52199 " pathEditMode="relative" rAng="0" ptsTypes="AAAAAAAAAAAAAA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26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286 -0.00578 -0.00586 -0.01111 -0.00846 -0.01713 C -0.01484 -0.03032 -0.00403 -0.01296 -0.01588 -0.03403 C -0.02005 -0.0412 -0.025 -0.04653 -0.02969 -0.05278 C -0.03151 -0.05509 -0.03294 -0.05833 -0.03489 -0.06018 C -0.03724 -0.06227 -0.03984 -0.06273 -0.04232 -0.06389 C -0.04258 -0.06435 -0.04961 -0.07153 -0.05078 -0.07338 C -0.05299 -0.07685 -0.05495 -0.08078 -0.05716 -0.08472 C -0.05807 -0.08611 -0.05833 -0.08865 -0.05924 -0.09028 C -0.06015 -0.0919 -0.06146 -0.09259 -0.06237 -0.09398 C -0.06354 -0.0956 -0.06445 -0.09791 -0.06562 -0.09953 C -0.06836 -0.1037 -0.06875 -0.10347 -0.07187 -0.10532 C -0.07747 -0.11504 -0.07239 -0.10764 -0.08034 -0.11458 C -0.08854 -0.12199 -0.07877 -0.11551 -0.08672 -0.12037 C -0.08815 -0.12222 -0.08932 -0.12453 -0.09088 -0.12592 C -0.09219 -0.12708 -0.09375 -0.12731 -0.09518 -0.12778 C -0.0987 -0.12916 -0.10234 -0.12963 -0.10573 -0.13148 C -0.1095 -0.13379 -0.10937 -0.13403 -0.11419 -0.13541 C -0.11693 -0.13611 -0.11979 -0.13634 -0.12265 -0.13727 C -0.12435 -0.13773 -0.12617 -0.13865 -0.12786 -0.13912 C -0.14036 -0.14143 -0.16263 -0.14259 -0.17226 -0.14282 C -0.17969 -0.14305 -0.18711 -0.14282 -0.1944 -0.14282 L -0.19544 -0.14282 " pathEditMode="relative" ptsTypes="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8 -0.00556 L 0.01158 -0.00556 C 0.04401 -0.01157 0.00559 -0.00509 0.04179 -0.00949 C 0.04349 -0.00972 0.04505 -0.01042 0.04661 -0.01065 C 0.05989 -0.01412 0.0457 -0.01018 0.05716 -0.01319 C 0.07005 -0.01296 0.08281 -0.01273 0.0957 -0.01204 C 0.09974 -0.01181 0.10507 -0.00949 0.10872 -0.0081 C 0.10989 -0.00764 0.11106 -0.00718 0.11224 -0.00694 C 0.1138 -0.00648 0.11523 -0.00602 0.11679 -0.00556 C 0.11914 -0.00509 0.12161 -0.00486 0.12382 -0.0044 C 0.12864 -0.00301 0.12695 -0.00255 0.13216 -0.00023 C 0.13593 0.00116 0.14036 0.00093 0.14388 0.00347 L 0.15078 0.00857 C 0.15208 0.00949 0.15325 0.01042 0.15429 0.01134 C 0.15599 0.01273 0.15742 0.01389 0.15898 0.01528 C 0.16015 0.0162 0.16145 0.0169 0.16263 0.01782 C 0.16419 0.01898 0.16562 0.0206 0.16718 0.02153 C 0.16836 0.02269 0.16966 0.02315 0.1707 0.02431 C 0.172 0.02546 0.17304 0.02708 0.17434 0.02824 C 0.17526 0.02917 0.17656 0.02986 0.17773 0.03079 C 0.18333 0.03588 0.17942 0.0331 0.18372 0.03866 C 0.18463 0.04005 0.18593 0.0412 0.18711 0.04236 C 0.18789 0.04421 0.18893 0.04583 0.18945 0.04769 C 0.19036 0.05023 0.19179 0.05532 0.19179 0.05556 C 0.19283 0.06273 0.19257 0.06366 0.19414 0.06968 C 0.19453 0.07107 0.19466 0.07245 0.19544 0.07361 C 0.19661 0.07639 0.19843 0.0787 0.2 0.08148 L 0.20234 0.08542 C 0.20273 0.08704 0.20299 0.08866 0.20351 0.09051 C 0.20481 0.09537 0.20468 0.09282 0.20468 0.09583 L 0.20468 0.09607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2 клас\4 ЯДС\1 Грущинська\4 Людина і світ\№061 Про що «розповідає» карта світу\2025-02-08_1321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t="25045" r="22145" b="883"/>
          <a:stretch/>
        </p:blipFill>
        <p:spPr bwMode="auto">
          <a:xfrm>
            <a:off x="1025227" y="4302000"/>
            <a:ext cx="3775373" cy="191220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4 ЯДС\1 Грущинська\4 Людина і світ\№061 Про що «розповідає» карта світу\2025-02-08_1316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3" b="824"/>
          <a:stretch/>
        </p:blipFill>
        <p:spPr bwMode="auto">
          <a:xfrm>
            <a:off x="5921829" y="2067409"/>
            <a:ext cx="5446637" cy="31471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30490" y="465138"/>
            <a:ext cx="10436225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4218" y="1203175"/>
            <a:ext cx="4853439" cy="6067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Допиши потрібне слово у визначенні.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21829" y="1203176"/>
            <a:ext cx="5442853" cy="76713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Запиши,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ea typeface="Cambria"/>
              </a:rPr>
              <a:t>скільки півкуль і океанів на Землі. На карті червоним олівцем наведи екватор.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2446" y="1876974"/>
            <a:ext cx="4875211" cy="14236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Уявна лінія, що ділить Землю на Північну і Південну півкулі, називається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8257" y="2807220"/>
            <a:ext cx="1698171" cy="43410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екватор.</a:t>
            </a:r>
            <a:r>
              <a:rPr lang="uk-UA" sz="2800" b="1" dirty="0" smtClean="0"/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31359" y="4734881"/>
            <a:ext cx="3420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a typeface="Cambria"/>
              </a:rPr>
              <a:t>4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76785" y="4821781"/>
            <a:ext cx="3469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≠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3150" y="3360491"/>
            <a:ext cx="4884508" cy="79830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Запиши математичні знаки «дорівнює» і «не дорівнює» між даними словами.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81673" y="5723049"/>
            <a:ext cx="3420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Cambria"/>
                <a:ea typeface="Cambria"/>
              </a:rPr>
              <a:t>=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76785" y="5258101"/>
            <a:ext cx="34693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=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63049" y="4302000"/>
            <a:ext cx="3420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Cambria"/>
                <a:ea typeface="Cambria"/>
              </a:rPr>
              <a:t>=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818645" y="4778539"/>
            <a:ext cx="34204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a typeface="Cambria"/>
              </a:rPr>
              <a:t>4</a:t>
            </a:r>
            <a:endParaRPr lang="uk-UA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048602" y="3360492"/>
            <a:ext cx="5218113" cy="1334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143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504325"/>
            <a:ext cx="10189029" cy="6924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92377" y="1302620"/>
            <a:ext cx="5221337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Яку тему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вивчали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уроці?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Що нового дізналися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цінні думки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запам’ятались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marL="354013" lvl="0" indent="-261938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Що було важко на 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42632" y="1302620"/>
            <a:ext cx="4430486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Віртуальну подорож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картою світу закінчено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Яка риса характеру тобі допомогла в подорожі?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77" y="3518050"/>
            <a:ext cx="2207434" cy="172749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097" y="3518048"/>
            <a:ext cx="2187496" cy="172750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3518049"/>
            <a:ext cx="2094185" cy="17772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875" y="3518048"/>
            <a:ext cx="2152275" cy="175304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9134495" y="5347915"/>
            <a:ext cx="1875655" cy="620951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880017" y="5347915"/>
            <a:ext cx="1875655" cy="620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965586" y="5391035"/>
            <a:ext cx="2461015" cy="62095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219634" y="5342183"/>
            <a:ext cx="2188265" cy="620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</p:spTree>
    <p:extLst>
      <p:ext uri="{BB962C8B-B14F-4D97-AF65-F5344CB8AC3E}">
        <p14:creationId xmlns:p14="http://schemas.microsoft.com/office/powerpoint/2010/main" val="4717757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97" y="2591056"/>
            <a:ext cx="4564381" cy="31779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796" y="494529"/>
            <a:ext cx="9903204" cy="720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45795" y="1586525"/>
            <a:ext cx="4951601" cy="20090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Пролунав дзвінок веселий.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Всі готові?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Все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готово?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Ми не відпочиваємо, 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Ми працювати починаємо. 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9" y="2696802"/>
            <a:ext cx="2493301" cy="168098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20" y="2699886"/>
            <a:ext cx="2135618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41" y="2699886"/>
            <a:ext cx="2205295" cy="167789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57" y="2700612"/>
            <a:ext cx="2277288" cy="16771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521073" y="4451268"/>
            <a:ext cx="1875655" cy="620951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9320" y="4457001"/>
            <a:ext cx="1875655" cy="620951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  <a:endParaRPr lang="uk-UA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9349" y="4500121"/>
            <a:ext cx="2461015" cy="620951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758949" y="4451269"/>
            <a:ext cx="2188265" cy="620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6947" y="1364464"/>
            <a:ext cx="9515982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любиш ти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подорожі?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екрані машинки з рисами характеру. </a:t>
            </a:r>
          </a:p>
          <a:p>
            <a:pPr lvl="0"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Яку ти вибираєш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для участі у подорожі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30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 клас\4 ЯДС\1 Грущинська\3 Людина і природа взимку\№037 Яку форму має Земля\2024-11-29_122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49134"/>
            <a:ext cx="8676894" cy="35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60-61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6997" y="2442881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Запиши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65292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493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721906" y="4589388"/>
            <a:ext cx="5193494" cy="160458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ознайомимось </a:t>
            </a:r>
            <a:r>
              <a:rPr lang="uk-UA" sz="2400" b="1" dirty="0" smtClean="0">
                <a:solidFill>
                  <a:srgbClr val="FF0000"/>
                </a:solidFill>
              </a:rPr>
              <a:t>з </a:t>
            </a:r>
            <a:r>
              <a:rPr lang="uk-UA" sz="2400" b="1" dirty="0">
                <a:solidFill>
                  <a:srgbClr val="FF0000"/>
                </a:solidFill>
              </a:rPr>
              <a:t>географічними картами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дізнаємось про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різні форми земної поверхні: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материки</a:t>
            </a:r>
            <a:r>
              <a:rPr lang="uk-UA" sz="2400" b="1" dirty="0">
                <a:solidFill>
                  <a:srgbClr val="FF0000"/>
                </a:solidFill>
              </a:rPr>
              <a:t>, океани, екватор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8898" y="1414545"/>
            <a:ext cx="2731691" cy="6528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/>
              <a:t>Що таке горизонт?</a:t>
            </a:r>
            <a:endParaRPr lang="uk-UA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7337" y="1327716"/>
            <a:ext cx="3947841" cy="828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Яку форму має наша планета Земля?</a:t>
            </a:r>
            <a:endParaRPr lang="en-US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5" t="24849" r="18210" b="2716"/>
          <a:stretch/>
        </p:blipFill>
        <p:spPr>
          <a:xfrm>
            <a:off x="699231" y="3269039"/>
            <a:ext cx="2729769" cy="25100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28898" y="2269092"/>
            <a:ext cx="2470434" cy="8270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/>
              <a:t>Назви сторони горизонту.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30763" y="3355197"/>
            <a:ext cx="4833864" cy="11797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Як позначають </a:t>
            </a:r>
            <a:r>
              <a:rPr lang="uk-UA" sz="2400" b="1" dirty="0" smtClean="0"/>
              <a:t>на глобусі, карті </a:t>
            </a:r>
            <a:r>
              <a:rPr lang="uk-UA" sz="2400" b="1" dirty="0"/>
              <a:t>різні форми </a:t>
            </a:r>
            <a:r>
              <a:rPr lang="uk-UA" sz="2400" b="1" dirty="0" smtClean="0"/>
              <a:t>земної </a:t>
            </a:r>
            <a:r>
              <a:rPr lang="uk-UA" sz="2400" b="1" dirty="0"/>
              <a:t>поверхні, океани, моря?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r="11127"/>
          <a:stretch/>
        </p:blipFill>
        <p:spPr>
          <a:xfrm>
            <a:off x="610223" y="2242712"/>
            <a:ext cx="2950365" cy="38248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3957338" y="2225675"/>
            <a:ext cx="4064222" cy="11086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bg1"/>
                </a:solidFill>
              </a:rPr>
              <a:t>Що таке глобус?</a:t>
            </a:r>
            <a:r>
              <a:rPr lang="uk-UA" sz="2400" b="1" dirty="0">
                <a:solidFill>
                  <a:schemeClr val="bg1"/>
                </a:solidFill>
              </a:rPr>
              <a:t> Чи зручно користуватися ним під час подорожі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0901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  <p:bldP spid="14" grpId="1" animBg="1"/>
      <p:bldP spid="1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69463"/>
            <a:ext cx="10027558" cy="6478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4000" b="1" dirty="0" smtClean="0"/>
              <a:t>Фізична карта світу</a:t>
            </a:r>
            <a:endParaRPr lang="en-US" sz="4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901" r="2609" b="17343"/>
          <a:stretch/>
        </p:blipFill>
        <p:spPr>
          <a:xfrm>
            <a:off x="4191095" y="2135634"/>
            <a:ext cx="6890563" cy="39927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1193885"/>
            <a:ext cx="1002755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Розглядати карту завжди цікаво, але варто пам’ятати: карта — зменшене зображення земної поверхні, її частини чи окремих країн світу.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3566" y="2135634"/>
            <a:ext cx="31694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Тому </a:t>
            </a:r>
            <a:r>
              <a:rPr lang="ru-RU" sz="2400" b="1" dirty="0"/>
              <a:t>вміння «читати» карту завжди може стати в пригоді.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3566" y="3616091"/>
            <a:ext cx="316946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Поміркуй, чому </a:t>
            </a:r>
            <a:r>
              <a:rPr lang="uk-UA" sz="2400" b="1" dirty="0">
                <a:solidFill>
                  <a:srgbClr val="FFFF00"/>
                </a:solidFill>
              </a:rPr>
              <a:t>земну поверхню</a:t>
            </a:r>
            <a:r>
              <a:rPr lang="uk-UA" sz="2400" b="1" dirty="0">
                <a:solidFill>
                  <a:schemeClr val="bg1"/>
                </a:solidFill>
              </a:rPr>
              <a:t> умовно розділили на </a:t>
            </a:r>
            <a:r>
              <a:rPr lang="uk-UA" sz="2400" b="1" dirty="0">
                <a:solidFill>
                  <a:srgbClr val="FFFF00"/>
                </a:solidFill>
              </a:rPr>
              <a:t>чотири півкулі. 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378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71" y="494528"/>
            <a:ext cx="10395858" cy="735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Чотири півкулі земної поверхні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91" y="1744094"/>
            <a:ext cx="7479396" cy="371048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065084" y="1318333"/>
            <a:ext cx="347080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65084" y="1318333"/>
            <a:ext cx="12879" cy="51202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9508900" y="1318333"/>
            <a:ext cx="1" cy="51202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065084" y="5832871"/>
            <a:ext cx="3552674" cy="1443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077963" y="5409049"/>
            <a:ext cx="12880" cy="42382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9617757" y="5409049"/>
            <a:ext cx="1" cy="3980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044900" y="3599334"/>
            <a:ext cx="749078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56291" y="4762078"/>
            <a:ext cx="142376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Західна півкуля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69758" y="4715911"/>
            <a:ext cx="139337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Східна півкуля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00332" y="3405102"/>
            <a:ext cx="175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2F3242"/>
                </a:solidFill>
              </a:rPr>
              <a:t>Екватор</a:t>
            </a:r>
            <a:endParaRPr lang="ru-RU" sz="3200" b="1" dirty="0">
              <a:solidFill>
                <a:srgbClr val="2F324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6883" y="1453097"/>
            <a:ext cx="357817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Так </a:t>
            </a:r>
            <a:r>
              <a:rPr lang="uk-UA" sz="2400" dirty="0">
                <a:solidFill>
                  <a:schemeClr val="bg1"/>
                </a:solidFill>
              </a:rPr>
              <a:t>з’явилися карти </a:t>
            </a:r>
            <a:r>
              <a:rPr lang="uk-UA" sz="2400" b="1" dirty="0">
                <a:solidFill>
                  <a:schemeClr val="bg1"/>
                </a:solidFill>
              </a:rPr>
              <a:t>Західної </a:t>
            </a:r>
            <a:r>
              <a:rPr lang="uk-UA" sz="2400" dirty="0">
                <a:solidFill>
                  <a:schemeClr val="bg1"/>
                </a:solidFill>
              </a:rPr>
              <a:t>та </a:t>
            </a:r>
            <a:r>
              <a:rPr lang="uk-UA" sz="2400" b="1" dirty="0">
                <a:solidFill>
                  <a:schemeClr val="bg1"/>
                </a:solidFill>
              </a:rPr>
              <a:t>Східної Північної </a:t>
            </a:r>
            <a:r>
              <a:rPr lang="uk-UA" sz="2400" dirty="0">
                <a:solidFill>
                  <a:schemeClr val="bg1"/>
                </a:solidFill>
              </a:rPr>
              <a:t>та </a:t>
            </a:r>
            <a:r>
              <a:rPr lang="uk-UA" sz="2400" b="1" dirty="0">
                <a:solidFill>
                  <a:schemeClr val="bg1"/>
                </a:solidFill>
              </a:rPr>
              <a:t>Південної, </a:t>
            </a:r>
            <a:r>
              <a:rPr lang="uk-UA" sz="2400" dirty="0" smtClean="0">
                <a:solidFill>
                  <a:schemeClr val="bg1"/>
                </a:solidFill>
              </a:rPr>
              <a:t>півкуль</a:t>
            </a:r>
            <a:r>
              <a:rPr lang="uk-UA" sz="2400" dirty="0">
                <a:solidFill>
                  <a:schemeClr val="bg1"/>
                </a:solidFill>
              </a:rPr>
              <a:t>. </a:t>
            </a:r>
            <a:endParaRPr lang="uk-UA" sz="2400" dirty="0" smtClean="0">
              <a:solidFill>
                <a:schemeClr val="bg1"/>
              </a:solidFill>
            </a:endParaRP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На </a:t>
            </a:r>
            <a:r>
              <a:rPr lang="uk-UA" sz="2400" b="1" dirty="0">
                <a:solidFill>
                  <a:schemeClr val="bg1"/>
                </a:solidFill>
              </a:rPr>
              <a:t>Північну </a:t>
            </a:r>
            <a:r>
              <a:rPr lang="uk-UA" sz="2400" dirty="0">
                <a:solidFill>
                  <a:schemeClr val="bg1"/>
                </a:solidFill>
              </a:rPr>
              <a:t>й </a:t>
            </a:r>
            <a:r>
              <a:rPr lang="uk-UA" sz="2400" b="1" dirty="0">
                <a:solidFill>
                  <a:schemeClr val="bg1"/>
                </a:solidFill>
              </a:rPr>
              <a:t>Південну </a:t>
            </a:r>
            <a:r>
              <a:rPr lang="uk-UA" sz="2400" dirty="0">
                <a:solidFill>
                  <a:schemeClr val="bg1"/>
                </a:solidFill>
              </a:rPr>
              <a:t>півкулі Землю ділить </a:t>
            </a:r>
            <a:r>
              <a:rPr lang="uk-UA" sz="2400" b="1" dirty="0">
                <a:solidFill>
                  <a:schemeClr val="bg1"/>
                </a:solidFill>
              </a:rPr>
              <a:t>екватор </a:t>
            </a:r>
            <a:r>
              <a:rPr lang="uk-UA" sz="2400" dirty="0">
                <a:solidFill>
                  <a:schemeClr val="bg1"/>
                </a:solidFill>
              </a:rPr>
              <a:t>— уявна лінія, що </a:t>
            </a:r>
            <a:r>
              <a:rPr lang="uk-UA" sz="2400" dirty="0" smtClean="0">
                <a:solidFill>
                  <a:schemeClr val="bg1"/>
                </a:solidFill>
              </a:rPr>
              <a:t>розташована </a:t>
            </a:r>
            <a:r>
              <a:rPr lang="uk-UA" sz="2400" dirty="0">
                <a:solidFill>
                  <a:schemeClr val="bg1"/>
                </a:solidFill>
              </a:rPr>
              <a:t>на однаковій відстані від Північного й </a:t>
            </a:r>
            <a:r>
              <a:rPr lang="uk-UA" sz="2400" dirty="0" smtClean="0">
                <a:solidFill>
                  <a:schemeClr val="bg1"/>
                </a:solidFill>
              </a:rPr>
              <a:t>Південного </a:t>
            </a:r>
            <a:r>
              <a:rPr lang="uk-UA" sz="2400" b="1" dirty="0">
                <a:solidFill>
                  <a:schemeClr val="bg1"/>
                </a:solidFill>
              </a:rPr>
              <a:t>полюсів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6291" y="3004992"/>
            <a:ext cx="142376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екватор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7841422" y="1744095"/>
            <a:ext cx="83378" cy="37104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44613" y="1568745"/>
            <a:ext cx="29027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Північний полюс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76255" y="5192965"/>
            <a:ext cx="29303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Південний полюс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696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18" grpId="0" animBg="1"/>
      <p:bldP spid="3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603386"/>
            <a:ext cx="9994900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Карта світу. Материки і океани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Материки, океани та частини світу на географічних картах | Урок на 5  завдань. Я досліджую сві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9257" r="551" b="1827"/>
          <a:stretch/>
        </p:blipFill>
        <p:spPr bwMode="auto">
          <a:xfrm>
            <a:off x="2624015" y="1295400"/>
            <a:ext cx="9000000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7050" y="1306286"/>
            <a:ext cx="2259693" cy="34725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Землі є великі ділянки суходолу — </a:t>
            </a:r>
            <a:r>
              <a:rPr lang="ru-RU" sz="2400" b="1" dirty="0">
                <a:solidFill>
                  <a:srgbClr val="FFFF00"/>
                </a:solidFill>
              </a:rPr>
              <a:t>материки</a:t>
            </a:r>
            <a:r>
              <a:rPr lang="ru-RU" sz="2400" b="1" dirty="0"/>
              <a:t>, або </a:t>
            </a:r>
            <a:r>
              <a:rPr lang="ru-RU" sz="2400" b="1" dirty="0">
                <a:solidFill>
                  <a:srgbClr val="FFFF00"/>
                </a:solidFill>
              </a:rPr>
              <a:t>континенти</a:t>
            </a:r>
            <a:r>
              <a:rPr lang="ru-RU" sz="2400" b="1" dirty="0" smtClean="0"/>
              <a:t>.</a:t>
            </a:r>
            <a:r>
              <a:rPr lang="uk-UA" sz="2400" b="1" dirty="0">
                <a:solidFill>
                  <a:schemeClr val="bg1"/>
                </a:solidFill>
              </a:rPr>
              <a:t> З усіх сторін материки омиваються океанами.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56129" y="4778829"/>
            <a:ext cx="2499179" cy="12031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Прочитай </a:t>
            </a:r>
            <a:r>
              <a:rPr lang="ru-RU" sz="2400" b="1" dirty="0" err="1" smtClean="0"/>
              <a:t>назви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континентів</a:t>
            </a:r>
            <a:r>
              <a:rPr lang="ru-RU" sz="2400" b="1" dirty="0" smtClean="0">
                <a:solidFill>
                  <a:srgbClr val="FFFF00"/>
                </a:solidFill>
              </a:rPr>
              <a:t> і </a:t>
            </a:r>
            <a:r>
              <a:rPr lang="ru-RU" sz="2400" b="1" dirty="0" err="1" smtClean="0">
                <a:solidFill>
                  <a:srgbClr val="FFFF00"/>
                </a:solidFill>
              </a:rPr>
              <a:t>океанів</a:t>
            </a:r>
            <a:r>
              <a:rPr lang="ru-RU" sz="2400" b="1" dirty="0" smtClean="0"/>
              <a:t>.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endParaRPr lang="ru-RU" sz="24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6596980" y="1306287"/>
            <a:ext cx="83378" cy="463311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19197" y="5118816"/>
            <a:ext cx="306116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Західна півкуля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23514" y="5062072"/>
            <a:ext cx="286748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Східна півкуля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80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1320" y="494529"/>
            <a:ext cx="10459193" cy="844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321" y="1474929"/>
            <a:ext cx="9697193" cy="39703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Кіт збирався до роботи,   </a:t>
            </a:r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(Потягніться.)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Та завадили турботи:        </a:t>
            </a:r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(Розведіть руки в сторони.)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Треба висушить хвоста,    </a:t>
            </a:r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(Покажіть «хвіст»:)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Накрутити вуса,                   </a:t>
            </a:r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(Обома руками «підкрутіть вуса».)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Почесати живота                 </a:t>
            </a:r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(Погладьте живіт.)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І помити носа.                    </a:t>
            </a:r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(Витріть рукою ніс.)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Цілий день такі турботи,   </a:t>
            </a:r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(Загинайте пальці.)</a:t>
            </a: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Що й не встигнеш до роботи! </a:t>
            </a:r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(Розведіть    руками і покрутіть головою).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04" y="3159268"/>
            <a:ext cx="2686620" cy="33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769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603386"/>
            <a:ext cx="10569915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Попрацюй з картою, глобусом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Материки, океани та частини світу на географічних картах | Урок на 5  завдань. Я досліджую сві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9257" r="551" b="1827"/>
          <a:stretch/>
        </p:blipFill>
        <p:spPr bwMode="auto">
          <a:xfrm>
            <a:off x="2624015" y="1295400"/>
            <a:ext cx="9000000" cy="464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4030" y="1418486"/>
            <a:ext cx="2427513" cy="185811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Знайди на карті світу </a:t>
            </a:r>
            <a:r>
              <a:rPr lang="uk-UA" sz="2400" b="1" dirty="0">
                <a:solidFill>
                  <a:srgbClr val="FF0000"/>
                </a:solidFill>
              </a:rPr>
              <a:t>Україну.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 якому континенті вона знаходиться?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359" y="3309257"/>
            <a:ext cx="2427513" cy="185811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Покажи </a:t>
            </a:r>
            <a:r>
              <a:rPr lang="ru-RU" sz="2400" b="1" dirty="0" err="1">
                <a:solidFill>
                  <a:srgbClr val="FF0000"/>
                </a:solidFill>
              </a:rPr>
              <a:t>екватор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</a:rPr>
              <a:t>полюси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карті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світу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глобусі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Назви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півкулі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44527" y="5292071"/>
            <a:ext cx="4361613" cy="8838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Що таке материк?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Які назви океанів тобі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доводилося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чути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113872" y="3555790"/>
            <a:ext cx="8421815" cy="180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571090" y="1295400"/>
            <a:ext cx="0" cy="4644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0294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560</Words>
  <Application>Microsoft Office PowerPoint</Application>
  <PresentationFormat>Произвольный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82</cp:revision>
  <dcterms:created xsi:type="dcterms:W3CDTF">2018-01-05T16:38:53Z</dcterms:created>
  <dcterms:modified xsi:type="dcterms:W3CDTF">2025-02-08T16:49:05Z</dcterms:modified>
</cp:coreProperties>
</file>