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20" r:id="rId3"/>
    <p:sldId id="318" r:id="rId4"/>
    <p:sldId id="317" r:id="rId5"/>
    <p:sldId id="287" r:id="rId6"/>
    <p:sldId id="308" r:id="rId7"/>
    <p:sldId id="310" r:id="rId8"/>
    <p:sldId id="309" r:id="rId9"/>
    <p:sldId id="313" r:id="rId10"/>
    <p:sldId id="316" r:id="rId11"/>
    <p:sldId id="319" r:id="rId12"/>
    <p:sldId id="32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3885" y="4168431"/>
            <a:ext cx="9677401" cy="851297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Чому країни прагнуть об’єднуватися?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356426"/>
            <a:ext cx="3320142" cy="231980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528136" y="1522508"/>
            <a:ext cx="2900378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світ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1576" y="544864"/>
            <a:ext cx="10101779" cy="7505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86565" y="1697126"/>
            <a:ext cx="1673582" cy="1825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51" y="1772906"/>
            <a:ext cx="1415689" cy="1543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91453" y="1363521"/>
            <a:ext cx="2055362" cy="224141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986457" y="4721857"/>
            <a:ext cx="4717137" cy="12687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Про яку країну світу тобі хотілось би дізнатися більше?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86456" y="4793426"/>
            <a:ext cx="4717137" cy="988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На якому материку треба шукати Європу?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00628" y="4775116"/>
            <a:ext cx="4717137" cy="988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З якою метою різні країни об’єднуються?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413772" y="3193930"/>
            <a:ext cx="5778228" cy="34968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25" y="1295400"/>
            <a:ext cx="2167365" cy="2363559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88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775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2.08333E-6 0.00024 C 0.00026 -0.00763 0.00052 -0.01527 0.00104 -0.02268 C 0.00117 -0.02523 0.00195 -0.02754 0.00208 -0.03009 C 0.0026 -0.04259 0.00247 -0.05532 0.00312 -0.06759 C 0.00364 -0.07777 0.00429 -0.08773 0.00521 -0.09768 C 0.0056 -0.10138 0.00586 -0.10532 0.00625 -0.10902 C 0.0069 -0.11342 0.00768 -0.11782 0.00833 -0.12222 C 0.00768 -0.13726 0.00742 -0.15231 0.00625 -0.16712 C 0.00599 -0.1706 0.00469 -0.17337 0.00416 -0.17662 C 0.00065 -0.19907 0.00625 -0.17662 2.08333E-6 -0.19907 C -0.00222 -0.21875 0.00065 -0.19814 -0.0043 -0.21782 C -0.00482 -0.22013 -0.00482 -0.22291 -0.00534 -0.22546 C -0.00599 -0.2287 -0.0069 -0.23148 -0.00742 -0.23472 C -0.00794 -0.23796 -0.00794 -0.2412 -0.00847 -0.24421 C -0.00899 -0.24675 -0.01003 -0.24907 -0.01068 -0.25162 C -0.01432 -0.26643 -0.01068 -0.25648 -0.01693 -0.27037 C -0.01771 -0.2743 -0.01797 -0.27824 -0.01901 -0.28171 C -0.02005 -0.28495 -0.02826 -0.3074 -0.03073 -0.31365 C -0.03242 -0.31805 -0.03464 -0.32199 -0.03594 -0.32685 C -0.03698 -0.33055 -0.03815 -0.33425 -0.03919 -0.33796 C -0.04024 -0.34236 -0.04076 -0.34722 -0.04232 -0.35115 C -0.05143 -0.37546 -0.04401 -0.34629 -0.05182 -0.3699 C -0.05313 -0.37407 -0.05365 -0.37893 -0.05495 -0.3831 C -0.05612 -0.38657 -0.05794 -0.38912 -0.05925 -0.39259 C -0.06211 -0.39976 -0.06537 -0.40694 -0.06771 -0.41504 C -0.07031 -0.42453 -0.0737 -0.43703 -0.07722 -0.44513 C -0.07969 -0.45069 -0.08255 -0.45578 -0.08451 -0.46203 C -0.08568 -0.46504 -0.08672 -0.46805 -0.08776 -0.47129 C -0.09154 -0.48356 -0.0918 -0.48842 -0.09727 -0.50138 C -0.10417 -0.51782 -0.09584 -0.49884 -0.10573 -0.51828 C -0.10716 -0.52129 -0.10834 -0.52476 -0.1099 -0.52777 C -0.11146 -0.53055 -0.11354 -0.5324 -0.11524 -0.53518 C -0.11667 -0.5375 -0.11784 -0.5405 -0.1194 -0.54259 C -0.1211 -0.5449 -0.12669 -0.55046 -0.12891 -0.55208 C -0.13438 -0.55625 -0.14011 -0.56018 -0.14584 -0.56342 C -0.14727 -0.56412 -0.1487 -0.56435 -0.15 -0.56527 C -0.1543 -0.56759 -0.15834 -0.57106 -0.16276 -0.57268 L -0.17748 -0.57824 C -0.18737 -0.57777 -0.19727 -0.578 -0.20716 -0.57638 C -0.20899 -0.57615 -0.21055 -0.57361 -0.21237 -0.57268 C -0.21406 -0.57175 -0.21589 -0.57175 -0.21771 -0.57083 C -0.22826 -0.56574 -0.21979 -0.56805 -0.23138 -0.56342 C -0.2336 -0.5625 -0.23568 -0.56203 -0.23789 -0.56157 C -0.24284 -0.55787 -0.24479 -0.55601 -0.25039 -0.55393 C -0.25287 -0.553 -0.25534 -0.553 -0.25781 -0.55208 C -0.26276 -0.55 -0.26758 -0.54583 -0.27253 -0.54467 C -0.275 -0.54398 -0.27761 -0.54375 -0.27995 -0.54259 C -0.28503 -0.5405 -0.28972 -0.53657 -0.29479 -0.53518 C -0.29727 -0.53449 -0.29974 -0.53425 -0.30222 -0.53333 C -0.31615 -0.528 -0.30326 -0.53148 -0.31589 -0.52569 C -0.32084 -0.52361 -0.32578 -0.52222 -0.33073 -0.52013 C -0.33815 -0.51712 -0.34557 -0.51412 -0.35287 -0.51087 C -0.37357 -0.50092 -0.35938 -0.50555 -0.37826 -0.49768 C -0.38177 -0.49606 -0.38529 -0.49537 -0.3888 -0.49398 C -0.40638 -0.48611 -0.3862 -0.49421 -0.39935 -0.48634 C -0.4013 -0.48518 -0.40938 -0.48333 -0.41094 -0.48263 C -0.42318 -0.47777 -0.40117 -0.48425 -0.4194 -0.47893 C -0.42188 -0.47824 -0.42435 -0.47777 -0.42682 -0.47708 C -0.42969 -0.47592 -0.43242 -0.47407 -0.43529 -0.47314 C -0.44011 -0.47152 -0.44518 -0.47106 -0.45 -0.46944 C -0.45326 -0.46851 -0.45638 -0.46666 -0.45951 -0.46574 C -0.46706 -0.46342 -0.48229 -0.46226 -0.48802 -0.46203 L -0.51979 -0.46018 C -0.52123 -0.45763 -0.52266 -0.45532 -0.52396 -0.45254 C -0.52604 -0.44837 -0.5263 -0.44629 -0.52722 -0.4412 C -0.52761 -0.43888 -0.52813 -0.43634 -0.52826 -0.43379 C -0.52839 -0.43009 -0.52826 -0.42638 -0.52826 -0.42245 L -0.52826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9352 L -0.00039 -0.09328 C 3.75E-6 -0.09814 0.00026 -0.10254 0.00065 -0.1074 C 0.00091 -0.10949 0.00143 -0.11134 0.00182 -0.11342 C 0.00273 -0.11944 0.00338 -0.12569 0.0039 -0.13171 C 0.00429 -0.13796 0.00429 -0.14398 0.00494 -0.15023 C 0.00677 -0.16597 0.01002 -0.16203 0.01367 -0.18217 C 0.01406 -0.18426 0.01432 -0.18634 0.01471 -0.18819 C 0.01536 -0.19143 0.01627 -0.19421 0.01679 -0.19745 C 0.01849 -0.2074 0.01901 -0.21365 0.02018 -0.22361 C 0.01992 -0.22592 0.01979 -0.24884 0.01783 -0.25717 C 0.01731 -0.25949 0.0164 -0.26134 0.01575 -0.26342 C 0.01471 -0.27106 0.0138 -0.27986 0.01028 -0.28634 C 0.00924 -0.28819 0.00807 -0.29004 0.00716 -0.29236 C 0.00494 -0.29745 0.00338 -0.30439 0.00065 -0.30926 C -0.00118 -0.3125 -0.00378 -0.31527 -0.00573 -0.31852 C -0.00925 -0.32384 -0.01224 -0.32963 -0.01537 -0.33518 C -0.01537 -0.33495 -0.02409 -0.35046 -0.02409 -0.35023 C -0.02761 -0.35555 -0.03099 -0.36134 -0.03477 -0.36574 C -0.0392 -0.37083 -0.0431 -0.37662 -0.04779 -0.38102 C -0.05013 -0.38379 -0.05287 -0.38611 -0.05521 -0.38889 C -0.05782 -0.39166 -0.06016 -0.39514 -0.06276 -0.39791 C -0.06771 -0.40324 -0.07318 -0.40764 -0.07787 -0.41319 C -0.08217 -0.41828 -0.08581 -0.42338 -0.09076 -0.42708 C -0.0931 -0.42893 -0.09597 -0.42963 -0.09831 -0.43171 C -0.10052 -0.43333 -0.10248 -0.43588 -0.10469 -0.43773 C -0.10717 -0.43958 -0.11003 -0.44027 -0.11224 -0.44236 C -0.11459 -0.44444 -0.11628 -0.44814 -0.11875 -0.45 C -0.12292 -0.45301 -0.12735 -0.45393 -0.13164 -0.45602 C -0.13386 -0.45717 -0.13594 -0.4581 -0.13815 -0.45902 C -0.14063 -0.46018 -0.1431 -0.46111 -0.14571 -0.46227 C -0.14818 -0.46342 -0.15052 -0.46574 -0.15326 -0.46689 C -0.15599 -0.46782 -0.15899 -0.46782 -0.16172 -0.46828 C -0.17123 -0.47338 -0.17058 -0.47338 -0.18112 -0.47754 C -0.18399 -0.47847 -0.18672 -0.47986 -0.18972 -0.48055 C -0.19258 -0.48148 -0.19558 -0.48125 -0.19831 -0.48217 C -0.21107 -0.48588 -0.21472 -0.48865 -0.22657 -0.4912 C -0.22982 -0.49213 -0.23347 -0.49236 -0.23698 -0.49282 L -0.24688 -0.49583 C -0.25261 -0.49791 -0.25808 -0.50092 -0.26394 -0.50185 C -0.27748 -0.50486 -0.26901 -0.50324 -0.28985 -0.50486 C -0.29948 -0.50486 -0.33907 -0.50486 -0.35756 -0.50185 C -0.36263 -0.50115 -0.36771 -0.5 -0.37253 -0.49884 C -0.37696 -0.49791 -0.38125 -0.49629 -0.38555 -0.49583 L -0.39948 -0.49444 L -0.40599 -0.49282 C -0.40847 -0.49236 -0.41107 -0.49213 -0.41355 -0.4912 C -0.43112 -0.48564 -0.40534 -0.49027 -0.43073 -0.48657 C -0.43217 -0.48611 -0.4336 -0.48564 -0.43503 -0.48518 C -0.43672 -0.48449 -0.43868 -0.48449 -0.44037 -0.48356 C -0.44362 -0.4824 -0.44688 -0.48055 -0.45 -0.47916 C -0.46016 -0.475 -0.45196 -0.48148 -0.46628 -0.47129 C -0.48295 -0.45949 -0.47578 -0.46227 -0.48659 -0.45902 C -0.48815 -0.4581 -0.48959 -0.45717 -0.49102 -0.45602 C -0.49271 -0.45509 -0.49467 -0.45416 -0.49636 -0.45301 C -0.5056 -0.44652 -0.49766 -0.44977 -0.50703 -0.44699 C -0.51146 -0.44282 -0.51537 -0.43796 -0.52006 -0.43472 C -0.52149 -0.43356 -0.52292 -0.43264 -0.52435 -0.43171 C -0.52657 -0.42963 -0.52865 -0.42754 -0.53086 -0.42546 C -0.5319 -0.42453 -0.53295 -0.42338 -0.53399 -0.42245 C -0.53542 -0.42083 -0.53685 -0.41944 -0.53842 -0.41782 C -0.54935 -0.40671 -0.53177 -0.42523 -0.54584 -0.41018 C -0.54766 -0.40625 -0.54935 -0.40208 -0.55118 -0.39791 C -0.55222 -0.39583 -0.55339 -0.39398 -0.55443 -0.39189 C -0.55664 -0.3875 -0.55951 -0.38078 -0.56094 -0.37662 C -0.56172 -0.37407 -0.56237 -0.37152 -0.56302 -0.36898 C -0.56381 -0.36273 -0.56589 -0.35671 -0.56511 -0.35046 C -0.56368 -0.33796 -0.56407 -0.33889 -0.56094 -0.32291 C -0.56029 -0.3199 -0.55951 -0.31689 -0.55873 -0.31389 C -0.55834 -0.3118 -0.55834 -0.30949 -0.55769 -0.30764 C -0.55638 -0.30439 -0.55235 -0.29537 -0.55013 -0.29097 C -0.54935 -0.28935 -0.54844 -0.28796 -0.54805 -0.28634 C -0.54532 -0.27685 -0.54636 -0.28125 -0.5448 -0.27268 C -0.54258 -0.23935 -0.54506 -0.26643 -0.54258 -0.24953 C -0.54219 -0.24652 -0.54219 -0.24328 -0.54154 -0.24027 C -0.54037 -0.23495 -0.53959 -0.22939 -0.53724 -0.225 C -0.53607 -0.22291 -0.53516 -0.22083 -0.53399 -0.21898 C -0.53164 -0.21527 -0.52891 -0.2118 -0.52644 -0.20833 L -0.52644 -0.2081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53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02 -0.06736 L 0.03502 -0.06713 C 0.03502 -0.07014 0.03672 -0.13472 0.03711 -0.14051 C 0.0375 -0.1463 0.03867 -0.15185 0.03919 -0.15741 C 0.03971 -0.16296 0.03971 -0.16875 0.04023 -0.17431 C 0.04166 -0.18935 0.04283 -0.19352 0.04557 -0.2081 C 0.04713 -0.22708 0.04765 -0.22847 0.04557 -0.25324 C 0.04492 -0.26019 0.03932 -0.2831 0.03815 -0.28889 C 0.03698 -0.29445 0.03606 -0.30023 0.03502 -0.30579 C 0.03398 -0.31088 0.03281 -0.31574 0.03177 -0.32083 C 0.03073 -0.32639 0.02968 -0.33195 0.02864 -0.33773 C 0.0276 -0.34398 0.02708 -0.35046 0.02552 -0.35648 C 0.02317 -0.36574 0.01914 -0.37338 0.01705 -0.38287 C 0.01627 -0.38588 0.01601 -0.38935 0.01497 -0.39213 C 0.01172 -0.40023 0.00794 -0.40718 0.00429 -0.41482 C 0.00221 -0.41921 0.00065 -0.42431 -0.00196 -0.42778 C -0.01172 -0.44074 -0.00052 -0.42546 -0.01042 -0.44097 C -0.01211 -0.44375 -0.01407 -0.44583 -0.01576 -0.44861 C -0.01758 -0.45139 -0.01914 -0.45486 -0.02097 -0.45787 C -0.02266 -0.46065 -0.02461 -0.46273 -0.02631 -0.46551 C -0.02813 -0.46829 -0.02956 -0.47222 -0.03151 -0.47477 C -0.03451 -0.47847 -0.03776 -0.48148 -0.04102 -0.48426 C -0.05899 -0.49931 -0.04896 -0.4882 -0.06849 -0.50301 C -0.07045 -0.5044 -0.07188 -0.50741 -0.07383 -0.50857 C -0.07826 -0.51134 -0.08308 -0.51204 -0.0875 -0.51412 C -0.08972 -0.51528 -0.09167 -0.51713 -0.09388 -0.51806 C -0.09636 -0.51898 -0.09883 -0.51898 -0.10131 -0.51991 C -0.11537 -0.52523 -0.10235 -0.52176 -0.11498 -0.52732 C -0.11706 -0.52824 -0.11927 -0.52871 -0.12136 -0.52917 C -0.12904 -0.53611 -0.12201 -0.53079 -0.13295 -0.53496 C -0.14427 -0.53912 -0.14857 -0.54259 -0.15834 -0.54421 C -0.17227 -0.54653 -0.18685 -0.54699 -0.20065 -0.54792 C -0.20977 -0.54746 -0.21888 -0.54722 -0.22813 -0.54607 C -0.23685 -0.54514 -0.2392 -0.54121 -0.24922 -0.53866 C -0.25404 -0.53727 -0.25912 -0.5375 -0.26394 -0.53681 C -0.26888 -0.53542 -0.27396 -0.53472 -0.27878 -0.5331 C -0.28451 -0.53102 -0.28998 -0.52685 -0.29571 -0.52546 C -0.29844 -0.52477 -0.30131 -0.52454 -0.30417 -0.52361 C -0.31224 -0.5213 -0.32032 -0.51829 -0.32839 -0.51621 C -0.3323 -0.51505 -0.3362 -0.51482 -0.34011 -0.51412 C -0.34506 -0.51065 -0.34623 -0.50972 -0.3517 -0.50671 C -0.35313 -0.50602 -0.35456 -0.50556 -0.35586 -0.50486 C -0.35808 -0.50371 -0.36003 -0.50208 -0.36224 -0.50116 C -0.36433 -0.50023 -0.36654 -0.50023 -0.36862 -0.49931 C -0.37396 -0.49653 -0.37917 -0.49283 -0.38438 -0.48982 C -0.39675 -0.48287 -0.38868 -0.48958 -0.40456 -0.47662 C -0.40912 -0.47292 -0.42175 -0.46158 -0.42565 -0.45602 C -0.42735 -0.45347 -0.42904 -0.45093 -0.43086 -0.44861 C -0.43438 -0.44398 -0.43815 -0.44028 -0.44154 -0.43542 C -0.4487 -0.42454 -0.45664 -0.41482 -0.46263 -0.40162 C -0.46602 -0.39398 -0.46706 -0.39097 -0.4711 -0.38472 C -0.48334 -0.36528 -0.46993 -0.38866 -0.4806 -0.36968 C -0.4836 -0.35695 -0.49141 -0.32477 -0.49219 -0.31898 C -0.49284 -0.3132 -0.49349 -0.30764 -0.49427 -0.30208 C -0.49571 -0.2919 -0.49701 -0.28195 -0.49857 -0.27199 C -0.49948 -0.26621 -0.50065 -0.26065 -0.5017 -0.25509 L -0.50274 -0.24954 C -0.50313 -0.2456 -0.50365 -0.2419 -0.50378 -0.2382 C -0.50469 -0.22384 -0.50586 -0.19491 -0.50586 -0.19468 C -0.50495 -0.15764 -0.50586 -0.16458 -0.50378 -0.14051 C -0.50352 -0.13681 -0.50326 -0.13287 -0.50274 -0.12917 C -0.50157 -0.11968 -0.49948 -0.11019 -0.49753 -0.10116 C -0.49545 -0.09236 -0.49349 -0.08333 -0.49115 -0.07477 C -0.48815 -0.06435 -0.48737 -0.06088 -0.48373 -0.05046 C -0.48021 -0.04028 -0.47735 -0.03403 -0.47318 -0.02408 C -0.47214 -0.02153 -0.47071 -0.01945 -0.47006 -0.01667 C -0.46927 -0.01343 -0.46888 -0.00996 -0.46784 -0.00718 C -0.4668 -0.00417 -0.46485 -0.00255 -0.46368 0.00023 C -0.45834 0.01296 -0.46498 0.0037 -0.45834 0.01157 C -0.45703 0.01528 -0.45573 0.01921 -0.45417 0.02292 C -0.45026 0.03217 -0.45196 0.02778 -0.44883 0.03588 C -0.44649 0.04907 -0.44675 0.04329 -0.44675 0.05301 L -0.44675 0.05324 " pathEditMode="relative" rAng="0" ptsTypes="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19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СУЧАСНА ПОЛІТИЧНА КАРТА ЄВРОПИ - Сайт geografiamozil2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2285" r="35255" b="5135"/>
          <a:stretch/>
        </p:blipFill>
        <p:spPr bwMode="auto">
          <a:xfrm>
            <a:off x="3167561" y="2928257"/>
            <a:ext cx="3735422" cy="346386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0490" y="465138"/>
            <a:ext cx="10436225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907150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4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94219" y="1203175"/>
            <a:ext cx="4793001" cy="89776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6. Підкресли назви країн, що розташовані у Європі.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60029" y="1203176"/>
            <a:ext cx="4354287" cy="94534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7. Розфарбуй прапор Європейського Союзу.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9" name="Picture 3" descr="D:\2 клас\4 ЯДС\1 Грущинська\4 Людина і світ\№063 Чому країни прагнуть об’єднуватися\2025-02-08_1419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8" t="16167" r="24842" b="1038"/>
          <a:stretch/>
        </p:blipFill>
        <p:spPr bwMode="auto">
          <a:xfrm>
            <a:off x="7029551" y="2224736"/>
            <a:ext cx="4084763" cy="280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875235" y="2148523"/>
            <a:ext cx="5226759" cy="13131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Франція, Бразилія,  Україна,</a:t>
            </a:r>
            <a:r>
              <a:rPr lang="uk-UA" sz="2800" b="1" dirty="0"/>
              <a:t> </a:t>
            </a:r>
            <a:r>
              <a:rPr lang="uk-UA" sz="2800" b="1" dirty="0" smtClean="0"/>
              <a:t>Єгипет</a:t>
            </a:r>
            <a:r>
              <a:rPr lang="ru-RU" sz="2800" b="1" dirty="0" smtClean="0"/>
              <a:t>, </a:t>
            </a:r>
            <a:r>
              <a:rPr lang="uk-UA" sz="2800" b="1" dirty="0" smtClean="0"/>
              <a:t>Польща</a:t>
            </a:r>
            <a:r>
              <a:rPr lang="ru-RU" sz="2800" b="1" dirty="0" smtClean="0"/>
              <a:t>,</a:t>
            </a:r>
            <a:r>
              <a:rPr lang="uk-UA" sz="2800" b="1" dirty="0" smtClean="0"/>
              <a:t>Індія </a:t>
            </a:r>
            <a:endParaRPr lang="ru-RU" sz="2800" b="1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49829" y="2805084"/>
            <a:ext cx="132204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365172" y="2790781"/>
            <a:ext cx="132204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014212" y="3204438"/>
            <a:ext cx="132204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4717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714" y="504325"/>
            <a:ext cx="10189029" cy="6924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92377" y="1302620"/>
            <a:ext cx="4755689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4013" lvl="0" indent="-261938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Яку тему вивчали на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уроці?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354013" lvl="0" indent="-261938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Що нового дізналися на </a:t>
            </a:r>
            <a:r>
              <a:rPr lang="uk-UA" sz="2400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marL="354013" lvl="0" indent="-261938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Які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цінні думки 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запам’ятались?</a:t>
            </a:r>
          </a:p>
          <a:p>
            <a:pPr marL="354013" lvl="0" indent="-261938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Що було важко на уроці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87778" y="1302620"/>
            <a:ext cx="4556422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Віртуальну подорож </a:t>
            </a:r>
            <a:r>
              <a:rPr lang="uk-UA" sz="2400" b="1" smtClean="0">
                <a:solidFill>
                  <a:schemeClr val="accent6">
                    <a:lumMod val="75000"/>
                  </a:schemeClr>
                </a:solidFill>
              </a:rPr>
              <a:t>Європейським Союзом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закінчено.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Яка якість допомогла на уроці? 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Рисунок 11" descr="Картинки по запросу тач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77" y="3518050"/>
            <a:ext cx="2207434" cy="172749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Рисунок 13" descr="Картинки по запросу маинка жовта малюнок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97" y="3518048"/>
            <a:ext cx="2187496" cy="172750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Рисунок 14" descr="Картинки по запросу машина синя малюно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4" y="3518049"/>
            <a:ext cx="2094185" cy="177722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Рисунок 15" descr="Картинки по запросу машина розовая малюнок мульт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875" y="3518048"/>
            <a:ext cx="2152275" cy="175304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9134495" y="5347915"/>
            <a:ext cx="1875655" cy="620951"/>
          </a:xfrm>
          <a:prstGeom prst="roundRect">
            <a:avLst/>
          </a:prstGeom>
          <a:solidFill>
            <a:srgbClr val="F75FC4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творчість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880017" y="5347915"/>
            <a:ext cx="1875655" cy="620951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увага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65586" y="5391035"/>
            <a:ext cx="2461015" cy="620951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працьовитість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6219634" y="5342183"/>
            <a:ext cx="2188265" cy="620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старанність</a:t>
            </a:r>
          </a:p>
        </p:txBody>
      </p:sp>
    </p:spTree>
    <p:extLst>
      <p:ext uri="{BB962C8B-B14F-4D97-AF65-F5344CB8AC3E}">
        <p14:creationId xmlns:p14="http://schemas.microsoft.com/office/powerpoint/2010/main" val="383352204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97" y="2591056"/>
            <a:ext cx="4564381" cy="317795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796" y="494529"/>
            <a:ext cx="9903204" cy="7205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Налаштуймося </a:t>
            </a:r>
            <a:r>
              <a:rPr lang="uk-UA" sz="4000" b="1" dirty="0">
                <a:solidFill>
                  <a:schemeClr val="bg1"/>
                </a:solidFill>
              </a:rPr>
              <a:t>на роботу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5796" y="1215089"/>
            <a:ext cx="4951601" cy="200906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Пролунав дзвінок веселий. 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Всі готові?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Все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готово? 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Ми не відпочиваємо, 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Ми працювати починаємо. </a:t>
            </a:r>
          </a:p>
        </p:txBody>
      </p:sp>
      <p:pic>
        <p:nvPicPr>
          <p:cNvPr id="6" name="Рисунок 5" descr="Картинки по запросу тачк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49" y="2696802"/>
            <a:ext cx="2493301" cy="168098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Картинки по запросу маинка жовта малюно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20" y="2699886"/>
            <a:ext cx="2135618" cy="167789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Картинки по запросу машина синя малюнок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41" y="2699886"/>
            <a:ext cx="2205295" cy="167789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Картинки по запросу машина розовая малюнок мульт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257" y="2700612"/>
            <a:ext cx="2277288" cy="167717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9521073" y="4451268"/>
            <a:ext cx="1875655" cy="620951"/>
          </a:xfrm>
          <a:prstGeom prst="roundRect">
            <a:avLst/>
          </a:prstGeom>
          <a:solidFill>
            <a:srgbClr val="F75FC4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творчість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989320" y="4457001"/>
            <a:ext cx="1875655" cy="620951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увага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039349" y="4500121"/>
            <a:ext cx="2461015" cy="620951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працьовитість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758949" y="4451269"/>
            <a:ext cx="2188265" cy="620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старанність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5796" y="1364464"/>
            <a:ext cx="9903204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любиш ти подорожі?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екрані машинки з рисами характеру. </a:t>
            </a:r>
          </a:p>
          <a:p>
            <a:pPr lvl="0"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Яку ти вибираєш для участі у подорожі?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270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\4 ЯДС\1 Грущинська\3 Людина і природа взимку\№037 Яку форму має Земля\2024-11-29_122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49134"/>
            <a:ext cx="8676894" cy="35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997" y="2442881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Запиши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51" y="265292"/>
            <a:ext cx="3860570" cy="2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877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4396" y="516923"/>
            <a:ext cx="1052648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23" y="1382744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565697" y="4663235"/>
            <a:ext cx="5140326" cy="124546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ознайомимось із поняттям «Європа», дізнаємось про символи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Європейського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Союзу.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6895" y="1333931"/>
            <a:ext cx="2456503" cy="13504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Перелічи, які країни світу тобі відомі.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85570" y="2089757"/>
            <a:ext cx="4963884" cy="5333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fontAlgn="base"/>
            <a:r>
              <a:rPr lang="uk-UA" sz="2400" b="1" dirty="0" smtClean="0"/>
              <a:t>Які назви </a:t>
            </a:r>
            <a:r>
              <a:rPr lang="uk-UA" sz="2400" b="1" dirty="0"/>
              <a:t>найбільших країн </a:t>
            </a:r>
            <a:r>
              <a:rPr lang="uk-UA" sz="2400" b="1" dirty="0" smtClean="0"/>
              <a:t>світу?</a:t>
            </a:r>
            <a:endParaRPr lang="en-US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10710" y="1382744"/>
            <a:ext cx="4170530" cy="5984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Скільки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країн є на </a:t>
            </a:r>
            <a:r>
              <a:rPr lang="ru-RU" sz="2400" b="1" dirty="0" err="1">
                <a:solidFill>
                  <a:schemeClr val="bg1"/>
                </a:solidFill>
              </a:rPr>
              <a:t>світі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62374" y="2684358"/>
            <a:ext cx="4170530" cy="10188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 якій частині світу розташована наша Україна?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Купити Глобус d-320мм., політичний, лакований, з підсвітленням Україна в  Києві в магазині HappyP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93" y="2820058"/>
            <a:ext cx="2207449" cy="306945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962374" y="3758009"/>
            <a:ext cx="4170530" cy="84796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Навіщо людям потрібне спілкування один з одним?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118989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6" grpId="0" animBg="1"/>
      <p:bldP spid="18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7444" y="581615"/>
            <a:ext cx="7962385" cy="6158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Міжнародні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відносини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37443" y="1276842"/>
            <a:ext cx="7962385" cy="1194217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Так само, як люди не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можуть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існувати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без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спілкування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так і народи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різних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країн світу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мають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налагоджувати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добросусідські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міжнародні</a:t>
            </a:r>
            <a:r>
              <a:rPr lang="ru-RU" sz="2400" b="1" dirty="0">
                <a:solidFill>
                  <a:srgbClr val="FF0000"/>
                </a:solidFill>
              </a:rPr>
              <a:t> відносини.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0629" y="5529912"/>
            <a:ext cx="5029199" cy="83099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/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Для вирішення цих питань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країни об’єднуються в міжнародні союзи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4657813" y="3365998"/>
            <a:ext cx="3254829" cy="1411859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Навіщо країнам налагоджувати відносини?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995285" y="2596132"/>
            <a:ext cx="3440642" cy="1475125"/>
          </a:xfrm>
          <a:prstGeom prst="plaqu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Для збереження миру на </a:t>
            </a:r>
            <a:r>
              <a:rPr lang="uk-UA" sz="2800" b="1" dirty="0" smtClean="0"/>
              <a:t>Землі і протидії війни</a:t>
            </a:r>
            <a:endParaRPr lang="ru-RU" sz="2800" b="1" dirty="0"/>
          </a:p>
        </p:txBody>
      </p:sp>
      <p:sp>
        <p:nvSpPr>
          <p:cNvPr id="11" name="Табличка 10"/>
          <p:cNvSpPr/>
          <p:nvPr/>
        </p:nvSpPr>
        <p:spPr>
          <a:xfrm>
            <a:off x="903722" y="4246820"/>
            <a:ext cx="3299237" cy="1381094"/>
          </a:xfrm>
          <a:prstGeom prst="plaque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Для торгівельних </a:t>
            </a:r>
            <a:r>
              <a:rPr lang="uk-UA" sz="2800" b="1" dirty="0" smtClean="0"/>
              <a:t>відносин між країнами</a:t>
            </a:r>
            <a:endParaRPr lang="ru-RU" sz="2800" b="1" dirty="0"/>
          </a:p>
        </p:txBody>
      </p:sp>
      <p:sp>
        <p:nvSpPr>
          <p:cNvPr id="12" name="Табличка 11"/>
          <p:cNvSpPr/>
          <p:nvPr/>
        </p:nvSpPr>
        <p:spPr>
          <a:xfrm>
            <a:off x="8183520" y="4346046"/>
            <a:ext cx="2909019" cy="1183866"/>
          </a:xfrm>
          <a:prstGeom prst="plaque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Для ведення </a:t>
            </a:r>
            <a:r>
              <a:rPr lang="ru-RU" sz="2800" b="1" dirty="0" err="1" smtClean="0"/>
              <a:t>господарства</a:t>
            </a:r>
            <a:endParaRPr lang="ru-RU" sz="2800" b="1" dirty="0"/>
          </a:p>
        </p:txBody>
      </p:sp>
      <p:sp>
        <p:nvSpPr>
          <p:cNvPr id="13" name="Табличка 12"/>
          <p:cNvSpPr/>
          <p:nvPr/>
        </p:nvSpPr>
        <p:spPr>
          <a:xfrm>
            <a:off x="8096435" y="2649492"/>
            <a:ext cx="2909019" cy="1422436"/>
          </a:xfrm>
          <a:prstGeom prst="plaque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Для спільної  охорони природи</a:t>
            </a:r>
            <a:endParaRPr lang="ru-RU" sz="2800" b="1" dirty="0"/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88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Міжнародні відносини, суспільні комунікації та регіональні студії З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41556"/>
            <a:ext cx="2029503" cy="2029503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791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СУЧАСНА ПОЛІТИЧНА КАРТА ЄВРОПИ - Сайт geografiamozil2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2285" r="18793" b="5135"/>
          <a:stretch/>
        </p:blipFill>
        <p:spPr bwMode="auto">
          <a:xfrm>
            <a:off x="1054100" y="2930447"/>
            <a:ext cx="4389028" cy="320102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3256" y="494528"/>
            <a:ext cx="10167257" cy="665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Найвпливовіший серед них — </a:t>
            </a:r>
            <a:r>
              <a:rPr lang="uk-UA" sz="3200" b="1" dirty="0">
                <a:solidFill>
                  <a:srgbClr val="FFFF00"/>
                </a:solidFill>
              </a:rPr>
              <a:t>європейський союз </a:t>
            </a:r>
            <a:r>
              <a:rPr lang="uk-UA" sz="3200" b="1" dirty="0" smtClean="0"/>
              <a:t>(ЄС)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54100" y="1357781"/>
            <a:ext cx="3376386" cy="157266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Європейський союз – це об’єднання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27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європейських країн. До них належать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97285" y="3408879"/>
            <a:ext cx="3483430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Україна прагне вступити в ЄС.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/>
              <a:t>Поміркуй, чому </a:t>
            </a:r>
            <a:r>
              <a:rPr lang="uk-UA" sz="2400" b="1" dirty="0"/>
              <a:t>українці хочуть стати </a:t>
            </a:r>
            <a:r>
              <a:rPr lang="uk-UA" sz="2400" b="1" dirty="0" smtClean="0"/>
              <a:t>громадянами </a:t>
            </a:r>
            <a:r>
              <a:rPr lang="uk-UA" sz="2400" b="1" dirty="0"/>
              <a:t>Європи і членами Євросоюзу?</a:t>
            </a:r>
            <a:endParaRPr lang="ru-RU" sz="2400" b="1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88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06687" y="1316998"/>
            <a:ext cx="2639430" cy="10234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Німеччина</a:t>
            </a:r>
            <a:endParaRPr lang="ru-RU" sz="2800" b="1" dirty="0"/>
          </a:p>
        </p:txBody>
      </p:sp>
      <p:sp>
        <p:nvSpPr>
          <p:cNvPr id="10" name="Овал 9"/>
          <p:cNvSpPr/>
          <p:nvPr/>
        </p:nvSpPr>
        <p:spPr>
          <a:xfrm>
            <a:off x="9491633" y="1316626"/>
            <a:ext cx="1655339" cy="102380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Італія</a:t>
            </a:r>
            <a:endParaRPr lang="ru-RU" sz="2800" b="1" dirty="0"/>
          </a:p>
        </p:txBody>
      </p:sp>
      <p:sp>
        <p:nvSpPr>
          <p:cNvPr id="11" name="Овал 10"/>
          <p:cNvSpPr/>
          <p:nvPr/>
        </p:nvSpPr>
        <p:spPr>
          <a:xfrm>
            <a:off x="7206343" y="1335094"/>
            <a:ext cx="2133599" cy="102380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Франція</a:t>
            </a:r>
            <a:endParaRPr lang="ru-RU" sz="2800" b="1" dirty="0"/>
          </a:p>
        </p:txBody>
      </p:sp>
      <p:sp>
        <p:nvSpPr>
          <p:cNvPr id="12" name="Овал 11"/>
          <p:cNvSpPr/>
          <p:nvPr/>
        </p:nvSpPr>
        <p:spPr>
          <a:xfrm>
            <a:off x="7206343" y="2452015"/>
            <a:ext cx="2013149" cy="9568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Польща</a:t>
            </a:r>
            <a:endParaRPr lang="ru-RU" sz="2800" b="1" dirty="0"/>
          </a:p>
        </p:txBody>
      </p:sp>
      <p:sp>
        <p:nvSpPr>
          <p:cNvPr id="14" name="Овал 13"/>
          <p:cNvSpPr/>
          <p:nvPr/>
        </p:nvSpPr>
        <p:spPr>
          <a:xfrm>
            <a:off x="9372513" y="2358899"/>
            <a:ext cx="1893578" cy="9568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Швеція</a:t>
            </a:r>
            <a:endParaRPr lang="ru-RU" sz="2800" b="1" dirty="0"/>
          </a:p>
        </p:txBody>
      </p:sp>
      <p:sp>
        <p:nvSpPr>
          <p:cNvPr id="15" name="Овал 14"/>
          <p:cNvSpPr/>
          <p:nvPr/>
        </p:nvSpPr>
        <p:spPr>
          <a:xfrm>
            <a:off x="5015693" y="2452015"/>
            <a:ext cx="1912989" cy="95686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Естонія</a:t>
            </a:r>
            <a:endParaRPr lang="ru-RU" sz="28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86" y="3616964"/>
            <a:ext cx="2499655" cy="174652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8643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3396" y="538661"/>
            <a:ext cx="10218890" cy="7023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Що означає бути європейцем?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93396" y="1293112"/>
            <a:ext cx="4634518" cy="9957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це бути патріотом своєї </a:t>
            </a:r>
            <a:r>
              <a:rPr lang="uk-UA" sz="2800" b="1" dirty="0" smtClean="0"/>
              <a:t>держави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66114" y="1274955"/>
            <a:ext cx="4746173" cy="14891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це поважати людей </a:t>
            </a:r>
            <a:r>
              <a:rPr lang="uk-UA" sz="2800" b="1" dirty="0" smtClean="0"/>
              <a:t>інших національностей</a:t>
            </a:r>
            <a:r>
              <a:rPr lang="uk-UA" sz="2800" b="1" dirty="0"/>
              <a:t>, їх звичаї та </a:t>
            </a:r>
            <a:r>
              <a:rPr lang="uk-UA" sz="2800" b="1" dirty="0" smtClean="0"/>
              <a:t>традиції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93396" y="2395761"/>
            <a:ext cx="4101662" cy="10191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це прагнення миру у всьому </a:t>
            </a:r>
            <a:r>
              <a:rPr lang="uk-UA" sz="2800" b="1" dirty="0" smtClean="0"/>
              <a:t>світі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3396" y="4844131"/>
            <a:ext cx="4101662" cy="838493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це дотримання </a:t>
            </a:r>
            <a:r>
              <a:rPr lang="uk-UA" sz="2800" b="1" dirty="0" smtClean="0"/>
              <a:t>законів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3394" y="3529190"/>
            <a:ext cx="4634520" cy="1119009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це свобода слова і вибору, але не </a:t>
            </a:r>
            <a:r>
              <a:rPr lang="uk-UA" sz="2800" b="1" dirty="0" smtClean="0"/>
              <a:t>вседозволеність</a:t>
            </a:r>
            <a:endParaRPr lang="ru-RU" sz="2800" b="1" dirty="0"/>
          </a:p>
        </p:txBody>
      </p:sp>
      <p:pic>
        <p:nvPicPr>
          <p:cNvPr id="1026" name="Picture 2" descr="Сьогодні – День заснування Європейського Союзу. 5 цікавих фактів про унію –  АрміяIn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00" y="2905313"/>
            <a:ext cx="5463788" cy="31798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241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5787" y="494529"/>
            <a:ext cx="10430042" cy="8117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Прапор Європи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80858" y="1349830"/>
            <a:ext cx="6596740" cy="33419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Прапор </a:t>
            </a:r>
            <a:r>
              <a:rPr lang="ru-RU" sz="2400" b="1" dirty="0" err="1">
                <a:solidFill>
                  <a:srgbClr val="FFFF00"/>
                </a:solidFill>
              </a:rPr>
              <a:t>Європи</a:t>
            </a:r>
            <a:r>
              <a:rPr lang="ru-RU" sz="2400" b="1" dirty="0">
                <a:solidFill>
                  <a:srgbClr val="FFFF00"/>
                </a:solidFill>
              </a:rPr>
              <a:t> — символ </a:t>
            </a:r>
            <a:r>
              <a:rPr lang="ru-RU" sz="2400" b="1" dirty="0" err="1">
                <a:solidFill>
                  <a:srgbClr val="FFFF00"/>
                </a:solidFill>
              </a:rPr>
              <a:t>Європейського</a:t>
            </a:r>
            <a:r>
              <a:rPr lang="ru-RU" sz="2400" b="1" dirty="0">
                <a:solidFill>
                  <a:srgbClr val="FFFF00"/>
                </a:solidFill>
              </a:rPr>
              <a:t> Союзу— </a:t>
            </a:r>
            <a:r>
              <a:rPr lang="ru-RU" sz="2400" b="1" dirty="0" err="1">
                <a:solidFill>
                  <a:srgbClr val="FFFF00"/>
                </a:solidFill>
              </a:rPr>
              <a:t>синє</a:t>
            </a:r>
            <a:r>
              <a:rPr lang="ru-RU" sz="2400" b="1" dirty="0">
                <a:solidFill>
                  <a:srgbClr val="FFFF00"/>
                </a:solidFill>
              </a:rPr>
              <a:t> полотнище з 12 </a:t>
            </a:r>
            <a:r>
              <a:rPr lang="ru-RU" sz="2400" b="1" dirty="0" err="1">
                <a:solidFill>
                  <a:srgbClr val="FFFF00"/>
                </a:solidFill>
              </a:rPr>
              <a:t>жовтими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зірками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які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утворюють</a:t>
            </a:r>
            <a:r>
              <a:rPr lang="ru-RU" sz="2400" b="1" dirty="0">
                <a:solidFill>
                  <a:srgbClr val="FFFF00"/>
                </a:solidFill>
              </a:rPr>
              <a:t> коло </a:t>
            </a:r>
            <a:r>
              <a:rPr lang="ru-RU" sz="2400" b="1" dirty="0" err="1">
                <a:solidFill>
                  <a:srgbClr val="FFFF00"/>
                </a:solidFill>
              </a:rPr>
              <a:t>посередині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«</a:t>
            </a:r>
            <a:r>
              <a:rPr lang="ru-RU" sz="2400" b="1" dirty="0">
                <a:solidFill>
                  <a:srgbClr val="FFFF00"/>
                </a:solidFill>
              </a:rPr>
              <a:t>На </a:t>
            </a:r>
            <a:r>
              <a:rPr lang="ru-RU" sz="2400" b="1" dirty="0" err="1">
                <a:solidFill>
                  <a:srgbClr val="FFFF00"/>
                </a:solidFill>
              </a:rPr>
              <a:t>тлі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блакитного</a:t>
            </a:r>
            <a:r>
              <a:rPr lang="ru-RU" sz="2400" b="1" dirty="0">
                <a:solidFill>
                  <a:srgbClr val="FFFF00"/>
                </a:solidFill>
              </a:rPr>
              <a:t> неба </a:t>
            </a:r>
            <a:r>
              <a:rPr lang="ru-RU" sz="2400" b="1" dirty="0" err="1">
                <a:solidFill>
                  <a:srgbClr val="FFFF00"/>
                </a:solidFill>
              </a:rPr>
              <a:t>Західного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світу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зірки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символізують</a:t>
            </a:r>
            <a:r>
              <a:rPr lang="ru-RU" sz="2400" b="1" dirty="0">
                <a:solidFill>
                  <a:srgbClr val="FFFF00"/>
                </a:solidFill>
              </a:rPr>
              <a:t> народи </a:t>
            </a:r>
            <a:r>
              <a:rPr lang="ru-RU" sz="2400" b="1" dirty="0" err="1">
                <a:solidFill>
                  <a:srgbClr val="FFFF00"/>
                </a:solidFill>
              </a:rPr>
              <a:t>Європи</a:t>
            </a:r>
            <a:r>
              <a:rPr lang="ru-RU" sz="2400" b="1" dirty="0">
                <a:solidFill>
                  <a:srgbClr val="FFFF00"/>
                </a:solidFill>
              </a:rPr>
              <a:t> в </a:t>
            </a:r>
            <a:r>
              <a:rPr lang="ru-RU" sz="2400" b="1" dirty="0" err="1">
                <a:solidFill>
                  <a:srgbClr val="FFFF00"/>
                </a:solidFill>
              </a:rPr>
              <a:t>колі</a:t>
            </a:r>
            <a:r>
              <a:rPr lang="ru-RU" sz="2400" b="1" dirty="0">
                <a:solidFill>
                  <a:srgbClr val="FFFF00"/>
                </a:solidFill>
              </a:rPr>
              <a:t>, знаку </a:t>
            </a:r>
            <a:r>
              <a:rPr lang="ru-RU" sz="2400" b="1" dirty="0" err="1">
                <a:solidFill>
                  <a:srgbClr val="FFFF00"/>
                </a:solidFill>
              </a:rPr>
              <a:t>єдності</a:t>
            </a:r>
            <a:r>
              <a:rPr lang="ru-RU" sz="2400" b="1" dirty="0">
                <a:solidFill>
                  <a:srgbClr val="FFFF00"/>
                </a:solidFill>
              </a:rPr>
              <a:t>. Число </a:t>
            </a:r>
            <a:r>
              <a:rPr lang="ru-RU" sz="2400" b="1" dirty="0" err="1">
                <a:solidFill>
                  <a:srgbClr val="FFFF00"/>
                </a:solidFill>
              </a:rPr>
              <a:t>зірок</a:t>
            </a:r>
            <a:r>
              <a:rPr lang="ru-RU" sz="2400" b="1" dirty="0">
                <a:solidFill>
                  <a:srgbClr val="FFFF00"/>
                </a:solidFill>
              </a:rPr>
              <a:t> є </a:t>
            </a:r>
            <a:r>
              <a:rPr lang="ru-RU" sz="2400" b="1" dirty="0" err="1">
                <a:solidFill>
                  <a:srgbClr val="FFFF00"/>
                </a:solidFill>
              </a:rPr>
              <a:t>незмінним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рівним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дванадцяти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r>
              <a:rPr lang="ru-RU" sz="2400" b="1" dirty="0" err="1">
                <a:solidFill>
                  <a:srgbClr val="FFFF00"/>
                </a:solidFill>
              </a:rPr>
              <a:t>Це</a:t>
            </a:r>
            <a:r>
              <a:rPr lang="ru-RU" sz="2400" b="1" dirty="0">
                <a:solidFill>
                  <a:srgbClr val="FFFF00"/>
                </a:solidFill>
              </a:rPr>
              <a:t> число </a:t>
            </a:r>
            <a:r>
              <a:rPr lang="ru-RU" sz="2400" b="1" dirty="0" err="1">
                <a:solidFill>
                  <a:srgbClr val="FFFF00"/>
                </a:solidFill>
              </a:rPr>
              <a:t>символізує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досконалість</a:t>
            </a:r>
            <a:r>
              <a:rPr lang="ru-RU" sz="2400" b="1" dirty="0">
                <a:solidFill>
                  <a:srgbClr val="FFFF00"/>
                </a:solidFill>
              </a:rPr>
              <a:t> і </a:t>
            </a:r>
            <a:r>
              <a:rPr lang="ru-RU" sz="2400" b="1" dirty="0" err="1">
                <a:solidFill>
                  <a:srgbClr val="FFFF00"/>
                </a:solidFill>
              </a:rPr>
              <a:t>повноту</a:t>
            </a:r>
            <a:r>
              <a:rPr lang="ru-RU" sz="2400" b="1" dirty="0">
                <a:solidFill>
                  <a:srgbClr val="FFFF00"/>
                </a:solidFill>
              </a:rPr>
              <a:t>».</a:t>
            </a:r>
          </a:p>
        </p:txBody>
      </p:sp>
      <p:pic>
        <p:nvPicPr>
          <p:cNvPr id="7172" name="Picture 4" descr="Ð ÐµÐ·ÑÐ»ÑÑÐ°Ñ Ð¿Ð¾ÑÑÐºÑ Ð·Ð¾Ð±ÑÐ°Ð¶ÐµÐ½Ñ Ð·Ð° Ð·Ð°Ð¿Ð¸ÑÐ¾Ð¼ &quot;Ð¿ÑÐ°Ð¿Ð¾Ñ ÑÐ²ÑÐ¾ÑÐ¾ÑÐ·Ñ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" r="243"/>
          <a:stretch/>
        </p:blipFill>
        <p:spPr bwMode="auto">
          <a:xfrm>
            <a:off x="864000" y="1404260"/>
            <a:ext cx="3610484" cy="23131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85" y="4073224"/>
            <a:ext cx="2832713" cy="197923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40588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0463" y="456931"/>
            <a:ext cx="3672937" cy="18023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карту Європи.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Знайди </a:t>
            </a:r>
            <a:r>
              <a:rPr lang="uk-UA" sz="3600" b="1" dirty="0">
                <a:solidFill>
                  <a:schemeClr val="bg1"/>
                </a:solidFill>
              </a:rPr>
              <a:t>Україну</a:t>
            </a: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ÐºÐ°ÑÑÐ° ÑÐ²ÑÐ¾Ð¿Ð¸ ÑÐºÑÐ°ÑÐ½ÑÑÐºÐ¾Ñ Ð¼Ð¾Ð²Ð¾Ñ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29" y="369842"/>
            <a:ext cx="7161326" cy="608283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58934" y="2450431"/>
            <a:ext cx="3291937" cy="119420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Чому США, Канада та Японія не можуть входити до складу ЄС?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88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7042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480</Words>
  <Application>Microsoft Office PowerPoint</Application>
  <PresentationFormat>Произвольный</PresentationFormat>
  <Paragraphs>96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77</cp:revision>
  <dcterms:created xsi:type="dcterms:W3CDTF">2018-01-05T16:38:53Z</dcterms:created>
  <dcterms:modified xsi:type="dcterms:W3CDTF">2025-02-08T19:53:59Z</dcterms:modified>
</cp:coreProperties>
</file>