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4" r:id="rId3"/>
    <p:sldId id="321" r:id="rId4"/>
    <p:sldId id="322" r:id="rId5"/>
    <p:sldId id="285" r:id="rId6"/>
    <p:sldId id="287" r:id="rId7"/>
    <p:sldId id="290" r:id="rId8"/>
    <p:sldId id="291" r:id="rId9"/>
    <p:sldId id="314" r:id="rId10"/>
    <p:sldId id="313" r:id="rId11"/>
    <p:sldId id="293" r:id="rId12"/>
    <p:sldId id="315" r:id="rId13"/>
    <p:sldId id="316" r:id="rId14"/>
    <p:sldId id="317" r:id="rId15"/>
    <p:sldId id="323" r:id="rId16"/>
    <p:sldId id="320" r:id="rId17"/>
    <p:sldId id="32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3628" y="4488060"/>
            <a:ext cx="8854886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народи є на Землі?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8136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65. Найбільш чисельні народи світу. — Гипермаркет зна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/>
        </p:blipFill>
        <p:spPr bwMode="auto">
          <a:xfrm>
            <a:off x="1494518" y="1522508"/>
            <a:ext cx="4876800" cy="2016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5" y="614271"/>
            <a:ext cx="10099146" cy="768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Декларація прав людини наголошує: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1577991"/>
            <a:ext cx="4910516" cy="29504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«</a:t>
            </a:r>
            <a:r>
              <a:rPr lang="ru-RU" sz="2800" b="1" dirty="0" err="1"/>
              <a:t>Всі</a:t>
            </a:r>
            <a:r>
              <a:rPr lang="ru-RU" sz="2800" b="1" dirty="0"/>
              <a:t> люди </a:t>
            </a:r>
            <a:r>
              <a:rPr lang="ru-RU" sz="2800" b="1" dirty="0" err="1"/>
              <a:t>народилися</a:t>
            </a:r>
            <a:r>
              <a:rPr lang="ru-RU" sz="2800" b="1" dirty="0"/>
              <a:t> </a:t>
            </a:r>
            <a:r>
              <a:rPr lang="ru-RU" sz="2800" b="1" dirty="0" err="1"/>
              <a:t>вільними</a:t>
            </a:r>
            <a:r>
              <a:rPr lang="ru-RU" sz="2800" b="1" dirty="0"/>
              <a:t> й </a:t>
            </a:r>
            <a:r>
              <a:rPr lang="ru-RU" sz="2800" b="1" dirty="0" err="1"/>
              <a:t>рівними</a:t>
            </a:r>
            <a:r>
              <a:rPr lang="ru-RU" sz="2800" b="1" dirty="0"/>
              <a:t> за </a:t>
            </a:r>
            <a:r>
              <a:rPr lang="ru-RU" sz="2800" b="1" dirty="0" err="1"/>
              <a:t>своєю</a:t>
            </a:r>
            <a:r>
              <a:rPr lang="ru-RU" sz="2800" b="1" dirty="0"/>
              <a:t> </a:t>
            </a:r>
            <a:r>
              <a:rPr lang="ru-RU" sz="2800" b="1" dirty="0" err="1"/>
              <a:t>гідністю</a:t>
            </a:r>
            <a:r>
              <a:rPr lang="ru-RU" sz="2800" b="1" dirty="0"/>
              <a:t> та правами. Вони </a:t>
            </a:r>
            <a:r>
              <a:rPr lang="ru-RU" sz="2800" b="1" dirty="0" err="1"/>
              <a:t>наділені</a:t>
            </a:r>
            <a:r>
              <a:rPr lang="ru-RU" sz="2800" b="1" dirty="0"/>
              <a:t> </a:t>
            </a:r>
            <a:r>
              <a:rPr lang="ru-RU" sz="2800" b="1" dirty="0" err="1"/>
              <a:t>розумом</a:t>
            </a:r>
            <a:r>
              <a:rPr lang="ru-RU" sz="2800" b="1" dirty="0"/>
              <a:t> і </a:t>
            </a:r>
            <a:r>
              <a:rPr lang="ru-RU" sz="2800" b="1" dirty="0" err="1"/>
              <a:t>совістю</a:t>
            </a:r>
            <a:r>
              <a:rPr lang="ru-RU" sz="2800" b="1" dirty="0"/>
              <a:t> та </a:t>
            </a:r>
            <a:r>
              <a:rPr lang="ru-RU" sz="2800" b="1" dirty="0" err="1"/>
              <a:t>повинні</a:t>
            </a:r>
            <a:r>
              <a:rPr lang="ru-RU" sz="2800" b="1" dirty="0"/>
              <a:t> </a:t>
            </a:r>
            <a:r>
              <a:rPr lang="ru-RU" sz="2800" b="1" dirty="0" err="1"/>
              <a:t>діяти</a:t>
            </a:r>
            <a:r>
              <a:rPr lang="ru-RU" sz="2800" b="1" dirty="0"/>
              <a:t> один </a:t>
            </a:r>
            <a:r>
              <a:rPr lang="ru-RU" sz="2800" b="1" dirty="0" err="1"/>
              <a:t>стосовно</a:t>
            </a:r>
            <a:r>
              <a:rPr lang="ru-RU" sz="2800" b="1" dirty="0"/>
              <a:t> </a:t>
            </a:r>
            <a:r>
              <a:rPr lang="ru-RU" sz="2800" b="1" dirty="0" err="1"/>
              <a:t>іншого</a:t>
            </a:r>
            <a:r>
              <a:rPr lang="ru-RU" sz="2800" b="1" dirty="0"/>
              <a:t> в </a:t>
            </a:r>
            <a:r>
              <a:rPr lang="ru-RU" sz="2800" b="1" dirty="0" err="1"/>
              <a:t>дусі</a:t>
            </a:r>
            <a:r>
              <a:rPr lang="ru-RU" sz="2800" b="1" dirty="0"/>
              <a:t> </a:t>
            </a:r>
            <a:r>
              <a:rPr lang="ru-RU" sz="2800" b="1" dirty="0" err="1"/>
              <a:t>братерства</a:t>
            </a:r>
            <a:r>
              <a:rPr lang="ru-RU" sz="2800" b="1" dirty="0"/>
              <a:t>».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6275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825" y="4652339"/>
            <a:ext cx="491679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Декларація — документ, у якому викладено важливі правила, обов’язкові для всіх людей.</a:t>
            </a:r>
          </a:p>
        </p:txBody>
      </p:sp>
      <p:pic>
        <p:nvPicPr>
          <p:cNvPr id="2050" name="Picture 2" descr="ЗАГАЛЬНІЙ ДЕКЛАРАЦІЇ ПРАВ ЛЮДИНИ – 70! | Голос Конот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1577991"/>
            <a:ext cx="4942114" cy="37065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906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7" y="427935"/>
            <a:ext cx="10232572" cy="8757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11" y="2244894"/>
            <a:ext cx="4955341" cy="297480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13857" y="1369003"/>
            <a:ext cx="7837714" cy="768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Склади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розповідь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північного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народу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ескімосів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представників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народів Африки.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6275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4 Людина і світ\№064 Які народи є на Землі\2025-02-14_154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3" y="2211330"/>
            <a:ext cx="4528457" cy="30189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3857" y="5360556"/>
            <a:ext cx="7837714" cy="768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Зверни увагу на зв’язок людини з неживою природою, рослинами, тваринами.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5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28168" r="4680" b="2911"/>
          <a:stretch/>
        </p:blipFill>
        <p:spPr>
          <a:xfrm>
            <a:off x="6161313" y="2357106"/>
            <a:ext cx="4013085" cy="36132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06311" y="527776"/>
            <a:ext cx="10349518" cy="772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Пофантазуй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0174" y="1409624"/>
            <a:ext cx="8544169" cy="82194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зустрічаєш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друзів з різних країн.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Що вони розповідають про те, де і як вони живуть?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Діти в пар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4" y="2357106"/>
            <a:ext cx="3762217" cy="361324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77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5400" y="657815"/>
            <a:ext cx="10255999" cy="6585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5399" y="3248542"/>
            <a:ext cx="5509830" cy="1040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Одне дерево не ліс, один чоловік не народ.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5399" y="1421277"/>
            <a:ext cx="7436600" cy="10280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заховалося у словах </a:t>
            </a:r>
            <a:r>
              <a:rPr lang="ru-RU" sz="2800" b="1" dirty="0">
                <a:solidFill>
                  <a:srgbClr val="FFFF00"/>
                </a:solidFill>
              </a:rPr>
              <a:t>«народ» </a:t>
            </a:r>
            <a:r>
              <a:rPr lang="ru-RU" sz="2800" b="1" dirty="0"/>
              <a:t>і </a:t>
            </a:r>
            <a:r>
              <a:rPr lang="ru-RU" sz="2800" b="1" dirty="0">
                <a:solidFill>
                  <a:srgbClr val="FFFF00"/>
                </a:solidFill>
              </a:rPr>
              <a:t>«родина»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2800" b="1" dirty="0"/>
              <a:t> Що спільного між ними?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399" y="2585279"/>
            <a:ext cx="3905176" cy="5389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Поясни прислів’я</a:t>
            </a:r>
          </a:p>
        </p:txBody>
      </p:sp>
      <p:pic>
        <p:nvPicPr>
          <p:cNvPr id="9" name="Picture 2" descr="103 вислови, прислів'я і приказки про Рід, сім'ю, род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7" y="2532893"/>
            <a:ext cx="4217382" cy="35121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17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7" y="559152"/>
            <a:ext cx="9918079" cy="6749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10400" y="4722290"/>
            <a:ext cx="4452957" cy="1268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ти гадаєш, чому родину називають «колискою» народу?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10400" y="4865397"/>
            <a:ext cx="4451357" cy="11256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побут</a:t>
            </a:r>
            <a:r>
              <a:rPr lang="ru-RU" sz="2400" b="1" dirty="0"/>
              <a:t> народів </a:t>
            </a:r>
            <a:r>
              <a:rPr lang="ru-RU" sz="2400" b="1" dirty="0" err="1"/>
              <a:t>залежить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природних</a:t>
            </a:r>
            <a:r>
              <a:rPr lang="ru-RU" sz="2400" b="1" dirty="0"/>
              <a:t> умов </a:t>
            </a:r>
            <a:r>
              <a:rPr lang="ru-RU" sz="2400" b="1" dirty="0" err="1"/>
              <a:t>їхнього</a:t>
            </a:r>
            <a:r>
              <a:rPr lang="ru-RU" sz="2400" b="1" dirty="0"/>
              <a:t> </a:t>
            </a:r>
            <a:r>
              <a:rPr lang="ru-RU" sz="2400" b="1" dirty="0" err="1"/>
              <a:t>довкілля</a:t>
            </a:r>
            <a:r>
              <a:rPr lang="ru-RU" sz="24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10400" y="4787348"/>
            <a:ext cx="4425160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Скільки</a:t>
            </a:r>
            <a:r>
              <a:rPr lang="ru-RU" sz="2400" b="1" dirty="0"/>
              <a:t> народів </a:t>
            </a:r>
            <a:r>
              <a:rPr lang="ru-RU" sz="2400" b="1" dirty="0" err="1"/>
              <a:t>населяють</a:t>
            </a:r>
            <a:r>
              <a:rPr lang="ru-RU" sz="2400" b="1" dirty="0"/>
              <a:t> Землю?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03033" y="2972001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7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2.08333E-6 0.00024 C 0.00026 -0.00763 0.00052 -0.01527 0.00104 -0.02268 C 0.00117 -0.02523 0.00195 -0.02754 0.00208 -0.03009 C 0.0026 -0.04259 0.00247 -0.05532 0.00312 -0.06759 C 0.00364 -0.07777 0.00429 -0.08773 0.00521 -0.09768 C 0.0056 -0.10138 0.00586 -0.10532 0.00625 -0.10902 C 0.0069 -0.11342 0.00768 -0.11782 0.00833 -0.12222 C 0.00768 -0.13726 0.00742 -0.15231 0.00625 -0.16712 C 0.00599 -0.1706 0.00469 -0.17337 0.00416 -0.17662 C 0.00065 -0.19907 0.00625 -0.17662 2.08333E-6 -0.19907 C -0.00222 -0.21875 0.00065 -0.19814 -0.0043 -0.21782 C -0.00482 -0.22013 -0.00482 -0.22291 -0.00534 -0.22546 C -0.00599 -0.2287 -0.0069 -0.23148 -0.00742 -0.23472 C -0.00794 -0.23796 -0.00794 -0.2412 -0.00847 -0.24421 C -0.00899 -0.24675 -0.01003 -0.24907 -0.01068 -0.25162 C -0.01432 -0.26643 -0.01068 -0.25648 -0.01693 -0.27037 C -0.01771 -0.2743 -0.01797 -0.27824 -0.01901 -0.28171 C -0.02005 -0.28495 -0.02826 -0.3074 -0.03073 -0.31365 C -0.03242 -0.31805 -0.03464 -0.32199 -0.03594 -0.32685 C -0.03698 -0.33055 -0.03815 -0.33425 -0.03919 -0.33796 C -0.04024 -0.34236 -0.04076 -0.34722 -0.04232 -0.35115 C -0.05143 -0.37546 -0.04401 -0.34629 -0.05182 -0.3699 C -0.05313 -0.37407 -0.05365 -0.37893 -0.05495 -0.3831 C -0.05612 -0.38657 -0.05794 -0.38912 -0.05925 -0.39259 C -0.06211 -0.39976 -0.06537 -0.40694 -0.06771 -0.41504 C -0.07031 -0.42453 -0.0737 -0.43703 -0.07722 -0.44513 C -0.07969 -0.45069 -0.08255 -0.45578 -0.08451 -0.46203 C -0.08568 -0.46504 -0.08672 -0.46805 -0.08776 -0.47129 C -0.09154 -0.48356 -0.0918 -0.48842 -0.09727 -0.50138 C -0.10417 -0.51782 -0.09584 -0.49884 -0.10573 -0.51828 C -0.10716 -0.52129 -0.10834 -0.52476 -0.1099 -0.52777 C -0.11146 -0.53055 -0.11354 -0.5324 -0.11524 -0.53518 C -0.11667 -0.5375 -0.11784 -0.5405 -0.1194 -0.54259 C -0.1211 -0.5449 -0.12669 -0.55046 -0.12891 -0.55208 C -0.13438 -0.55625 -0.14011 -0.56018 -0.14584 -0.56342 C -0.14727 -0.56412 -0.1487 -0.56435 -0.15 -0.56527 C -0.1543 -0.56759 -0.15834 -0.57106 -0.16276 -0.57268 L -0.17748 -0.57824 C -0.18737 -0.57777 -0.19727 -0.578 -0.20716 -0.57638 C -0.20899 -0.57615 -0.21055 -0.57361 -0.21237 -0.57268 C -0.21406 -0.57175 -0.21589 -0.57175 -0.21771 -0.57083 C -0.22826 -0.56574 -0.21979 -0.56805 -0.23138 -0.56342 C -0.2336 -0.5625 -0.23568 -0.56203 -0.23789 -0.56157 C -0.24284 -0.55787 -0.24479 -0.55601 -0.25039 -0.55393 C -0.25287 -0.553 -0.25534 -0.553 -0.25781 -0.55208 C -0.26276 -0.55 -0.26758 -0.54583 -0.27253 -0.54467 C -0.275 -0.54398 -0.27761 -0.54375 -0.27995 -0.54259 C -0.28503 -0.5405 -0.28972 -0.53657 -0.29479 -0.53518 C -0.29727 -0.53449 -0.29974 -0.53425 -0.30222 -0.53333 C -0.31615 -0.528 -0.30326 -0.53148 -0.31589 -0.52569 C -0.32084 -0.52361 -0.32578 -0.52222 -0.33073 -0.52013 C -0.33815 -0.51712 -0.34557 -0.51412 -0.35287 -0.51087 C -0.37357 -0.50092 -0.35938 -0.50555 -0.37826 -0.49768 C -0.38177 -0.49606 -0.38529 -0.49537 -0.3888 -0.49398 C -0.40638 -0.48611 -0.3862 -0.49421 -0.39935 -0.48634 C -0.4013 -0.48518 -0.40938 -0.48333 -0.41094 -0.48263 C -0.42318 -0.47777 -0.40117 -0.48425 -0.4194 -0.47893 C -0.42188 -0.47824 -0.42435 -0.47777 -0.42682 -0.47708 C -0.42969 -0.47592 -0.43242 -0.47407 -0.43529 -0.47314 C -0.44011 -0.47152 -0.44518 -0.47106 -0.45 -0.46944 C -0.45326 -0.46851 -0.45638 -0.46666 -0.45951 -0.46574 C -0.46706 -0.46342 -0.48229 -0.46226 -0.48802 -0.46203 L -0.51979 -0.46018 C -0.52123 -0.45763 -0.52266 -0.45532 -0.52396 -0.45254 C -0.52604 -0.44837 -0.5263 -0.44629 -0.52722 -0.4412 C -0.52761 -0.43888 -0.52813 -0.43634 -0.52826 -0.43379 C -0.52839 -0.43009 -0.52826 -0.42638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669 L -0.00052 -0.16667 C -0.00013 -0.17061 0.00013 -0.17454 0.00065 -0.17848 C 0.00091 -0.1801 0.00143 -0.18172 0.00169 -0.18334 C 0.00274 -0.1882 0.00339 -0.19352 0.00391 -0.19838 C 0.0043 -0.20348 0.0043 -0.20834 0.00495 -0.21343 C 0.00677 -0.22663 0.0099 -0.22338 0.01354 -0.24005 C 0.01393 -0.24167 0.01433 -0.24329 0.01472 -0.24491 C 0.01524 -0.24746 0.01628 -0.24977 0.0168 -0.25255 C 0.01849 -0.26065 0.01901 -0.26575 0.02018 -0.27385 C 0.01992 -0.27593 0.01979 -0.29468 0.01771 -0.30139 C 0.01732 -0.30325 0.01641 -0.30487 0.01563 -0.30649 C 0.01472 -0.31297 0.01367 -0.32014 0.01029 -0.32547 C 0.00925 -0.32686 0.00794 -0.32848 0.00703 -0.33033 C 0.00495 -0.33473 0.00339 -0.34028 0.00065 -0.34422 C -0.0013 -0.347 -0.0039 -0.34908 -0.00586 -0.35163 C -0.00924 -0.35625 -0.01224 -0.36088 -0.01536 -0.36575 C -0.01536 -0.36551 -0.02409 -0.37825 -0.02409 -0.37801 C -0.02773 -0.38218 -0.03086 -0.38704 -0.03476 -0.39075 C -0.03906 -0.39491 -0.0431 -0.39954 -0.04778 -0.40325 C -0.05013 -0.40556 -0.05273 -0.40741 -0.05508 -0.40973 C -0.05781 -0.41204 -0.06002 -0.41482 -0.06276 -0.41713 C -0.06771 -0.42153 -0.07304 -0.425 -0.07786 -0.42987 C -0.08203 -0.43403 -0.08581 -0.43797 -0.09062 -0.44098 C -0.0931 -0.4426 -0.09583 -0.44329 -0.09817 -0.44468 C -0.10039 -0.4463 -0.10234 -0.44838 -0.10456 -0.44977 C -0.10716 -0.45139 -0.10989 -0.45209 -0.11211 -0.45348 C -0.11445 -0.45533 -0.11614 -0.45857 -0.11862 -0.45973 C -0.12265 -0.46227 -0.12721 -0.4632 -0.13151 -0.46505 C -0.13372 -0.46575 -0.13581 -0.46667 -0.13789 -0.4676 C -0.14036 -0.46829 -0.14297 -0.46899 -0.14557 -0.46991 C -0.14804 -0.47107 -0.15039 -0.47292 -0.15312 -0.47385 C -0.15586 -0.47454 -0.15885 -0.47454 -0.16159 -0.475 C -0.17109 -0.47917 -0.17031 -0.47917 -0.18086 -0.48241 C -0.18372 -0.48357 -0.18659 -0.4845 -0.18945 -0.48519 C -0.19245 -0.48588 -0.19531 -0.48565 -0.19804 -0.48635 C -0.21081 -0.48959 -0.21458 -0.4919 -0.22604 -0.49375 C -0.22956 -0.49468 -0.2332 -0.49468 -0.23672 -0.49514 L -0.24648 -0.49769 C -0.25234 -0.49908 -0.25781 -0.50186 -0.26354 -0.50255 C -0.27708 -0.50487 -0.26862 -0.50371 -0.28958 -0.50487 C -0.29909 -0.50487 -0.33854 -0.50487 -0.35716 -0.50255 C -0.36211 -0.50186 -0.36732 -0.50116 -0.37213 -0.5 C -0.37643 -0.49931 -0.38073 -0.49792 -0.38515 -0.49769 L -0.39909 -0.4963 L -0.40547 -0.49514 C -0.40794 -0.49468 -0.41054 -0.49468 -0.41302 -0.49375 C -0.4306 -0.48913 -0.40482 -0.49283 -0.43008 -0.49005 C -0.43151 -0.48959 -0.43307 -0.48913 -0.4345 -0.48889 C -0.4362 -0.48843 -0.43802 -0.4882 -0.43971 -0.4875 C -0.4431 -0.48658 -0.44635 -0.48496 -0.44948 -0.4838 C -0.4595 -0.48033 -0.4513 -0.48588 -0.46562 -0.47732 C -0.48229 -0.46783 -0.47513 -0.47014 -0.48607 -0.4676 C -0.4875 -0.46667 -0.48893 -0.46575 -0.49036 -0.46505 C -0.49219 -0.46413 -0.49401 -0.46343 -0.4957 -0.4625 C -0.50495 -0.45695 -0.497 -0.45973 -0.50638 -0.45741 C -0.51081 -0.45417 -0.51471 -0.45 -0.5194 -0.44723 C -0.52083 -0.44653 -0.52239 -0.44584 -0.5237 -0.44468 C -0.52591 -0.44329 -0.52799 -0.44144 -0.53021 -0.43982 C -0.53112 -0.43889 -0.53229 -0.43797 -0.5332 -0.43727 C -0.53476 -0.43588 -0.5362 -0.43473 -0.53776 -0.43357 C -0.5487 -0.42431 -0.53099 -0.43959 -0.54505 -0.42732 C -0.54687 -0.42385 -0.5487 -0.42038 -0.55052 -0.41713 C -0.55156 -0.41551 -0.5526 -0.41366 -0.55377 -0.41227 C -0.55599 -0.40857 -0.55872 -0.40325 -0.56015 -0.39954 C -0.56094 -0.39746 -0.56172 -0.39538 -0.56237 -0.39329 C -0.56302 -0.3882 -0.5651 -0.38334 -0.56445 -0.37825 C -0.56289 -0.36783 -0.56341 -0.36875 -0.56015 -0.35556 C -0.55963 -0.35301 -0.55872 -0.3507 -0.55807 -0.34815 C -0.55768 -0.3463 -0.55768 -0.34468 -0.55703 -0.34283 C -0.55573 -0.34005 -0.55169 -0.33288 -0.54948 -0.32917 C -0.5487 -0.32801 -0.54778 -0.32686 -0.54726 -0.32547 C -0.54453 -0.31737 -0.5457 -0.3213 -0.54401 -0.31413 C -0.54192 -0.28681 -0.54427 -0.30903 -0.54192 -0.29538 C -0.54153 -0.29283 -0.54153 -0.29005 -0.54088 -0.2875 C -0.53971 -0.28334 -0.5388 -0.27871 -0.53659 -0.275 C -0.53541 -0.27338 -0.5345 -0.27153 -0.5332 -0.27014 C -0.53086 -0.26713 -0.52825 -0.26436 -0.52578 -0.26135 L -0.52578 -0.26112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83 -0.14769 L 0.04883 -0.14746 C 0.04883 -0.15 0.05052 -0.20417 0.05104 -0.20903 C 0.05143 -0.21366 0.05261 -0.21852 0.05313 -0.22315 C 0.05365 -0.22778 0.05365 -0.23264 0.05417 -0.23727 C 0.0556 -0.24977 0.0569 -0.25324 0.05964 -0.26551 C 0.0612 -0.28125 0.06185 -0.28241 0.05964 -0.30324 C 0.05899 -0.30903 0.05326 -0.32824 0.05209 -0.3331 C 0.05091 -0.33773 0.04987 -0.34259 0.04883 -0.34722 C 0.04779 -0.35139 0.04662 -0.35556 0.04558 -0.35972 C 0.0444 -0.36435 0.04336 -0.36898 0.04232 -0.37384 C 0.04128 -0.37917 0.04076 -0.38449 0.03906 -0.38958 C 0.03672 -0.39722 0.03255 -0.40371 0.03047 -0.41158 C 0.02969 -0.41412 0.02943 -0.41713 0.02826 -0.41945 C 0.025 -0.42616 0.0211 -0.43195 0.01732 -0.43843 C 0.01524 -0.4419 0.01367 -0.4463 0.01094 -0.44908 C 0.00091 -0.45996 0.0125 -0.44722 0.00235 -0.46019 C 0.00052 -0.4625 -0.00143 -0.46435 -0.00312 -0.46667 C -0.00508 -0.46898 -0.00664 -0.47176 -0.00846 -0.47431 C -0.01028 -0.47662 -0.01224 -0.47847 -0.01393 -0.48079 C -0.01588 -0.4831 -0.01732 -0.48634 -0.01927 -0.48843 C -0.02239 -0.49167 -0.02565 -0.49398 -0.02903 -0.49653 C -0.04739 -0.50903 -0.03711 -0.49977 -0.05716 -0.51204 C -0.05911 -0.5132 -0.06067 -0.51574 -0.06263 -0.51667 C -0.06719 -0.51898 -0.07213 -0.51968 -0.07669 -0.5213 C -0.0789 -0.52246 -0.08086 -0.52384 -0.0832 -0.52477 C -0.08567 -0.52546 -0.08828 -0.52546 -0.09075 -0.52616 C -0.10521 -0.53079 -0.09179 -0.52778 -0.10482 -0.53241 C -0.1069 -0.5331 -0.10924 -0.53357 -0.11133 -0.53403 C -0.11914 -0.53982 -0.11198 -0.53542 -0.12317 -0.53889 C -0.13476 -0.54236 -0.13919 -0.54514 -0.14922 -0.54653 C -0.16341 -0.54838 -0.17838 -0.54884 -0.19258 -0.54954 C -0.20182 -0.54931 -0.2112 -0.54908 -0.2207 -0.54815 C -0.22956 -0.54722 -0.23203 -0.54398 -0.24232 -0.5419 C -0.24726 -0.54074 -0.25247 -0.54097 -0.25729 -0.54028 C -0.26237 -0.53912 -0.26758 -0.53866 -0.27252 -0.53727 C -0.27838 -0.53542 -0.28398 -0.53195 -0.28984 -0.53079 C -0.29271 -0.53033 -0.29557 -0.53009 -0.29857 -0.5294 C -0.30677 -0.52732 -0.3151 -0.52477 -0.32331 -0.52315 C -0.32734 -0.52222 -0.33138 -0.52199 -0.33541 -0.5213 C -0.34049 -0.51852 -0.34166 -0.51783 -0.34726 -0.51528 C -0.3487 -0.51458 -0.35013 -0.51412 -0.35156 -0.51366 C -0.35377 -0.51273 -0.35573 -0.51134 -0.35807 -0.51065 C -0.36015 -0.50972 -0.3625 -0.50972 -0.36458 -0.50903 C -0.37005 -0.50671 -0.37539 -0.50347 -0.38073 -0.50116 C -0.39336 -0.49514 -0.38515 -0.50093 -0.40143 -0.49005 C -0.40599 -0.48704 -0.41901 -0.47755 -0.42304 -0.47269 C -0.42474 -0.4706 -0.42643 -0.46852 -0.42838 -0.46667 C -0.4319 -0.46273 -0.43581 -0.45972 -0.43932 -0.45556 C -0.44661 -0.44653 -0.45469 -0.43843 -0.46081 -0.42732 C -0.46432 -0.42083 -0.46536 -0.41829 -0.46953 -0.4132 C -0.48203 -0.39699 -0.46836 -0.41644 -0.47929 -0.4007 C -0.48229 -0.39005 -0.49036 -0.36296 -0.49114 -0.3581 C -0.49179 -0.35324 -0.49245 -0.34861 -0.49323 -0.34398 C -0.49479 -0.33542 -0.49609 -0.32732 -0.49765 -0.31898 C -0.49857 -0.31412 -0.49987 -0.30949 -0.50091 -0.30486 L -0.50195 -0.3 C -0.50234 -0.29676 -0.50286 -0.29375 -0.50299 -0.29051 C -0.5039 -0.27871 -0.50508 -0.2544 -0.50508 -0.25417 C -0.50416 -0.22315 -0.50508 -0.22917 -0.50299 -0.20903 C -0.50273 -0.20579 -0.50247 -0.20255 -0.50195 -0.19954 C -0.50078 -0.19144 -0.49857 -0.18357 -0.49661 -0.17593 C -0.49453 -0.16875 -0.49245 -0.16111 -0.4901 -0.15394 C -0.48698 -0.14514 -0.4862 -0.14236 -0.48242 -0.13357 C -0.4789 -0.125 -0.47591 -0.11991 -0.47161 -0.11158 C -0.47057 -0.10949 -0.46914 -0.10764 -0.46849 -0.10533 C -0.46771 -0.10255 -0.46732 -0.09977 -0.46614 -0.09746 C -0.4651 -0.09491 -0.46315 -0.09352 -0.46198 -0.09121 C -0.45651 -0.08056 -0.46328 -0.0882 -0.45651 -0.08171 C -0.45508 -0.07871 -0.45377 -0.07523 -0.45221 -0.07222 C -0.44817 -0.06458 -0.44987 -0.06806 -0.44674 -0.06134 C -0.44427 -0.05046 -0.44453 -0.05509 -0.44453 -0.04699 L -0.44453 -0.04676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 клас\4 ЯДС\1 Грущинська\4 Людина і світ\№064 Які народи є на Землі\2025-02-14_1609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9769" r="697" b="-371"/>
          <a:stretch/>
        </p:blipFill>
        <p:spPr bwMode="auto">
          <a:xfrm>
            <a:off x="6525172" y="2147458"/>
            <a:ext cx="4824000" cy="378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79543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15-16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9626" y="1203176"/>
            <a:ext cx="5834203" cy="8651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народи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найчисленніші у світі? Запиши літери, що позначають їхні назви.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77742" y="1203177"/>
            <a:ext cx="4371429" cy="7453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Хто звідки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родом?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З’єднай лініями.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895147" y="2621020"/>
            <a:ext cx="330512" cy="222458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2 клас\4 ЯДС\1 Грущинська\4 Людина і світ\№064 Які народи є на Землі\2025-02-14_1606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4" b="803"/>
          <a:stretch/>
        </p:blipFill>
        <p:spPr bwMode="auto">
          <a:xfrm>
            <a:off x="875986" y="2166570"/>
            <a:ext cx="5468678" cy="17183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4 ЯДС\1 Грущинська\4 Людина і світ\№064 Які народи є на Землі\2025-02-14_1611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1" b="1085"/>
          <a:stretch/>
        </p:blipFill>
        <p:spPr bwMode="auto">
          <a:xfrm>
            <a:off x="830490" y="4506679"/>
            <a:ext cx="5487813" cy="13933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9636861" y="2621020"/>
            <a:ext cx="330512" cy="85152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636861" y="4440798"/>
            <a:ext cx="330512" cy="10237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7987207" y="3243943"/>
            <a:ext cx="465082" cy="18787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49626" y="3957952"/>
            <a:ext cx="5487813" cy="4589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Де проголошено ці слова?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8703" y="2097800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8989" y="219679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2217" y="2359410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5474" y="5429448"/>
            <a:ext cx="2609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Декларація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650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8" grpId="0"/>
      <p:bldP spid="23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081" y="549547"/>
            <a:ext cx="9848776" cy="7256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51B524C-59DB-4919-9303-C936BD06E329}"/>
              </a:ext>
            </a:extLst>
          </p:cNvPr>
          <p:cNvSpPr/>
          <p:nvPr/>
        </p:nvSpPr>
        <p:spPr>
          <a:xfrm>
            <a:off x="7900111" y="1434225"/>
            <a:ext cx="3257745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Що нового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сьогодні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дізнались?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BB6F7C-2A7B-48A5-B788-F8BE6EC73B5E}"/>
              </a:ext>
            </a:extLst>
          </p:cNvPr>
          <p:cNvSpPr/>
          <p:nvPr/>
        </p:nvSpPr>
        <p:spPr>
          <a:xfrm>
            <a:off x="1309080" y="1568266"/>
            <a:ext cx="3099633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Чого </a:t>
            </a:r>
            <a:r>
              <a:rPr lang="uk-UA" sz="2200" b="1" dirty="0" smtClean="0">
                <a:solidFill>
                  <a:schemeClr val="bg1"/>
                </a:solidFill>
              </a:rPr>
              <a:t>ми вчились </a:t>
            </a:r>
            <a:r>
              <a:rPr lang="uk-UA" sz="2200" b="1" dirty="0">
                <a:solidFill>
                  <a:schemeClr val="bg1"/>
                </a:solidFill>
              </a:rPr>
              <a:t>на уроці?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7900112" y="2909718"/>
            <a:ext cx="3257745" cy="76221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bg1"/>
                </a:solidFill>
              </a:rPr>
              <a:t>Чи було </a:t>
            </a:r>
            <a:r>
              <a:rPr lang="uk-UA" sz="2200" b="1" dirty="0" smtClean="0">
                <a:solidFill>
                  <a:schemeClr val="bg1"/>
                </a:solidFill>
              </a:rPr>
              <a:t>тобі </a:t>
            </a:r>
            <a:r>
              <a:rPr lang="uk-UA" sz="2200" b="1" dirty="0">
                <a:solidFill>
                  <a:schemeClr val="bg1"/>
                </a:solidFill>
              </a:rPr>
              <a:t>важко? Якщо так, то що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83094D12-AFB6-47FB-ACC3-2379992DB83E}"/>
              </a:ext>
            </a:extLst>
          </p:cNvPr>
          <p:cNvSpPr/>
          <p:nvPr/>
        </p:nvSpPr>
        <p:spPr>
          <a:xfrm>
            <a:off x="1309081" y="2821925"/>
            <a:ext cx="3193640" cy="127110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Що найбільше </a:t>
            </a:r>
            <a:r>
              <a:rPr lang="uk-UA" sz="2200" b="1" dirty="0" smtClean="0">
                <a:solidFill>
                  <a:schemeClr val="bg1"/>
                </a:solidFill>
              </a:rPr>
              <a:t>тебе </a:t>
            </a:r>
            <a:r>
              <a:rPr lang="uk-UA" sz="2200" b="1" dirty="0">
                <a:solidFill>
                  <a:schemeClr val="bg1"/>
                </a:solidFill>
              </a:rPr>
              <a:t>вразило чи здивувало під час уроку?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00AF619D-B011-4A09-88CA-71A61A7FE4F9}"/>
              </a:ext>
            </a:extLst>
          </p:cNvPr>
          <p:cNvSpPr/>
          <p:nvPr/>
        </p:nvSpPr>
        <p:spPr>
          <a:xfrm>
            <a:off x="7900111" y="4550145"/>
            <a:ext cx="3159773" cy="7622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Продовж </a:t>
            </a:r>
            <a:r>
              <a:rPr lang="uk-UA" sz="2200" b="1" dirty="0">
                <a:solidFill>
                  <a:schemeClr val="bg1"/>
                </a:solidFill>
              </a:rPr>
              <a:t>речення. </a:t>
            </a:r>
            <a:endParaRPr lang="uk-UA" sz="22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Тепер </a:t>
            </a:r>
            <a:r>
              <a:rPr lang="uk-UA" sz="2200" b="1" dirty="0">
                <a:solidFill>
                  <a:schemeClr val="bg1"/>
                </a:solidFill>
              </a:rPr>
              <a:t>я знаю, що 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8498" r="15449" b="16063"/>
          <a:stretch/>
        </p:blipFill>
        <p:spPr>
          <a:xfrm>
            <a:off x="4216897" y="1815334"/>
            <a:ext cx="3683215" cy="43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1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720943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13" y="1747677"/>
            <a:ext cx="2481943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й 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свій напій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кінці уроку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72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4514" y="581614"/>
            <a:ext cx="9442435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896873" y="1587366"/>
            <a:ext cx="4947400" cy="369013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97430" y="1993600"/>
            <a:ext cx="4528456" cy="248578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Домовляймось 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не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шуміти,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uk-UA" sz="2800" b="1" dirty="0" err="1">
                <a:solidFill>
                  <a:schemeClr val="bg1"/>
                </a:solidFill>
                <a:latin typeface="+mn-lt"/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 не дрімати,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А старанно працювати.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972" y="1993600"/>
            <a:ext cx="277585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ранковий напій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83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29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811252" y="4114795"/>
            <a:ext cx="4830710" cy="15761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ознайомимось із різноманітніст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ю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народів 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світі; дізнаємось,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чим схожі та чим відрізняються народи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світу.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396" y="1333931"/>
            <a:ext cx="2816560" cy="1350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Перелічи, які країни світу тобі відомі.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0113" y="2285697"/>
            <a:ext cx="4171127" cy="8058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 якою метою різні країни об’єднуються?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10710" y="1382743"/>
            <a:ext cx="4170530" cy="837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якому материку треба </a:t>
            </a:r>
            <a:r>
              <a:rPr lang="ru-RU" sz="2400" b="1" dirty="0" err="1"/>
              <a:t>шукати</a:t>
            </a:r>
            <a:r>
              <a:rPr lang="ru-RU" sz="2400" b="1" dirty="0"/>
              <a:t> </a:t>
            </a:r>
            <a:r>
              <a:rPr lang="ru-RU" sz="2400" b="1" dirty="0" err="1"/>
              <a:t>Європу</a:t>
            </a:r>
            <a:r>
              <a:rPr lang="ru-RU" sz="2400" b="1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2374" y="3170735"/>
            <a:ext cx="4170530" cy="8479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Україна </a:t>
            </a:r>
            <a:r>
              <a:rPr lang="uk-UA" sz="2400" b="1" dirty="0">
                <a:solidFill>
                  <a:schemeClr val="bg1"/>
                </a:solidFill>
              </a:rPr>
              <a:t>прагне вступити в </a:t>
            </a:r>
            <a:r>
              <a:rPr lang="uk-UA" sz="2400" b="1" dirty="0" smtClean="0">
                <a:solidFill>
                  <a:schemeClr val="bg1"/>
                </a:solidFill>
              </a:rPr>
              <a:t>ЄС?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35255" b="5135"/>
          <a:stretch/>
        </p:blipFill>
        <p:spPr bwMode="auto">
          <a:xfrm>
            <a:off x="631189" y="2797478"/>
            <a:ext cx="3120344" cy="28934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37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94528"/>
            <a:ext cx="10290751" cy="687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742" y="1380203"/>
            <a:ext cx="6714627" cy="28652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Сядьмо тепер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міжнародний вагон.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через гори – гайда за кордон.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Там за кордоном, на першій же станції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Зразу відчуєм, що ми вже у Франції.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Там по-французьки говорять усі.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Замість «спасибі» кажуть «мерсі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 b="13051"/>
          <a:stretch/>
        </p:blipFill>
        <p:spPr>
          <a:xfrm>
            <a:off x="7803182" y="1380203"/>
            <a:ext cx="3369312" cy="23388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" b="5135"/>
          <a:stretch/>
        </p:blipFill>
        <p:spPr>
          <a:xfrm>
            <a:off x="7183507" y="3795241"/>
            <a:ext cx="3001010" cy="2543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93998" y="5969213"/>
            <a:ext cx="804742" cy="355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1" y="4354286"/>
            <a:ext cx="3537807" cy="220759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4014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81742" y="1287540"/>
            <a:ext cx="8142640" cy="34804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Потім поїдем у інші країни,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Різних хлоп’ят і дівчат там зустрінем.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 розмовляють по-шведськи, по-грецьки,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по-німецьки, і по-турецьки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Мені скажуть «здрастуй», а я – «до побачення»,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Але це не має великого значення, -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Із іноземними тими дітьми,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Великими друзями станемо ми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r="-210"/>
          <a:stretch/>
        </p:blipFill>
        <p:spPr>
          <a:xfrm>
            <a:off x="8776965" y="1353206"/>
            <a:ext cx="2605506" cy="21526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8739" r="8174" b="15348"/>
          <a:stretch/>
        </p:blipFill>
        <p:spPr>
          <a:xfrm>
            <a:off x="7157247" y="3648514"/>
            <a:ext cx="2922471" cy="24759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81743" y="494528"/>
            <a:ext cx="10290751" cy="687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742" y="4870628"/>
            <a:ext cx="5965372" cy="12538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 які країни йдеться у вірші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є </a:t>
            </a:r>
            <a:r>
              <a:rPr lang="uk-UA" sz="2400" b="1" dirty="0" smtClean="0">
                <a:solidFill>
                  <a:schemeClr val="bg1"/>
                </a:solidFill>
              </a:rPr>
              <a:t>у тебе </a:t>
            </a:r>
            <a:r>
              <a:rPr lang="uk-UA" sz="2400" b="1" dirty="0">
                <a:solidFill>
                  <a:schemeClr val="bg1"/>
                </a:solidFill>
              </a:rPr>
              <a:t>друзі, які живуть за кордоном?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У яку країну ти мрієш поїхати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08961"/>
            <a:ext cx="10101943" cy="881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Роздивися зображення дітей у </a:t>
            </a:r>
            <a:r>
              <a:rPr lang="ru-RU" sz="3200" b="1" dirty="0" err="1"/>
              <a:t>національних</a:t>
            </a:r>
            <a:r>
              <a:rPr lang="ru-RU" sz="3200" b="1" dirty="0"/>
              <a:t> костюмах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6" y="1488556"/>
            <a:ext cx="5159828" cy="47053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012371" y="1477670"/>
            <a:ext cx="4757058" cy="1965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 якими ознаками відрізняються представники різних </a:t>
            </a:r>
            <a:r>
              <a:rPr lang="ru-RU" sz="2800" b="1" dirty="0" smtClean="0"/>
              <a:t>народів?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371" y="3614055"/>
            <a:ext cx="4757058" cy="240574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земній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кулі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живе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понад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3000 народів.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Серед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них 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численні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є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такі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налічують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кілька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десятків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осіб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1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910094"/>
            <a:ext cx="3191617" cy="22185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6807" y="494528"/>
            <a:ext cx="10303079" cy="8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Найбільшими народами </a:t>
            </a:r>
            <a:r>
              <a:rPr lang="uk-UA" sz="3600" b="1" dirty="0" smtClean="0">
                <a:solidFill>
                  <a:schemeClr val="bg1"/>
                </a:solidFill>
              </a:rPr>
              <a:t>є: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7" y="1461083"/>
            <a:ext cx="3479316" cy="22917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8089" y="3327428"/>
            <a:ext cx="1151819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китайці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0" y="1475273"/>
            <a:ext cx="2099487" cy="23217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62" y="1513980"/>
            <a:ext cx="3029182" cy="19103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403983" y="3327428"/>
            <a:ext cx="107043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індійці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624" y="3369630"/>
            <a:ext cx="1527636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американці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0500" y="5642882"/>
            <a:ext cx="1549408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бразильці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88" y="3910094"/>
            <a:ext cx="3172272" cy="21148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296476" y="5539167"/>
            <a:ext cx="1213181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росіяни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69" y="3369630"/>
            <a:ext cx="2152218" cy="28712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407725" y="5733993"/>
            <a:ext cx="999887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японці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4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03976"/>
            <a:ext cx="10077376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1418530"/>
            <a:ext cx="4769757" cy="3458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різних куточках землі люди по – різному пристосовуються до умов життя. </a:t>
            </a:r>
            <a:r>
              <a:rPr lang="ru-RU" sz="2800" b="1" dirty="0" err="1"/>
              <a:t>Усі</a:t>
            </a:r>
            <a:r>
              <a:rPr lang="ru-RU" sz="2800" b="1" dirty="0"/>
              <a:t> народи на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власні</a:t>
            </a:r>
            <a:r>
              <a:rPr lang="ru-RU" sz="2800" b="1" dirty="0"/>
              <a:t> </a:t>
            </a:r>
            <a:r>
              <a:rPr lang="ru-RU" sz="2800" b="1" dirty="0" err="1"/>
              <a:t>традиції</a:t>
            </a:r>
            <a:r>
              <a:rPr lang="ru-RU" sz="2800" b="1" dirty="0"/>
              <a:t>, </a:t>
            </a:r>
            <a:r>
              <a:rPr lang="ru-RU" sz="2800" b="1" dirty="0" err="1"/>
              <a:t>вірування</a:t>
            </a:r>
            <a:r>
              <a:rPr lang="ru-RU" sz="2800" b="1" dirty="0"/>
              <a:t> і </a:t>
            </a:r>
            <a:r>
              <a:rPr lang="ru-RU" sz="2800" b="1" dirty="0" err="1"/>
              <a:t>звичаї</a:t>
            </a:r>
            <a:r>
              <a:rPr lang="ru-RU" sz="2800" b="1" dirty="0"/>
              <a:t>. Вони </a:t>
            </a:r>
            <a:r>
              <a:rPr lang="ru-RU" sz="2800" b="1" dirty="0" err="1"/>
              <a:t>становлять</a:t>
            </a:r>
            <a:r>
              <a:rPr lang="ru-RU" sz="2800" b="1" dirty="0"/>
              <a:t> </a:t>
            </a:r>
            <a:r>
              <a:rPr lang="ru-RU" sz="2800" b="1" dirty="0" err="1"/>
              <a:t>величезну</a:t>
            </a:r>
            <a:r>
              <a:rPr lang="ru-RU" sz="2800" b="1" dirty="0"/>
              <a:t> </a:t>
            </a:r>
            <a:r>
              <a:rPr lang="ru-RU" sz="2800" b="1" dirty="0" err="1"/>
              <a:t>цінність</a:t>
            </a:r>
            <a:r>
              <a:rPr lang="ru-RU" sz="2800" b="1" dirty="0"/>
              <a:t> для </a:t>
            </a:r>
            <a:r>
              <a:rPr lang="ru-RU" sz="2800" b="1" dirty="0" err="1"/>
              <a:t>всього</a:t>
            </a:r>
            <a:r>
              <a:rPr lang="ru-RU" sz="2800" b="1" dirty="0"/>
              <a:t> </a:t>
            </a:r>
            <a:r>
              <a:rPr lang="ru-RU" sz="2800" b="1" dirty="0" err="1"/>
              <a:t>людства</a:t>
            </a:r>
            <a:r>
              <a:rPr lang="ru-RU" sz="2800" b="1" dirty="0"/>
              <a:t>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Дивні звичаї народів світу &gt; Новини Дніпра, події в Дніпрі, Новини України,  новости Украины, Вісті Придніпров'я, Новости Днепра, события в Днепре,  Известия Приднепров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99" y="1418530"/>
            <a:ext cx="4993890" cy="34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34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625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2025-02-15T11:46:51Z</dcterms:modified>
</cp:coreProperties>
</file>